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77" r:id="rId11"/>
    <p:sldId id="266" r:id="rId12"/>
    <p:sldId id="276" r:id="rId13"/>
    <p:sldId id="267" r:id="rId14"/>
    <p:sldId id="270" r:id="rId15"/>
    <p:sldId id="268" r:id="rId16"/>
    <p:sldId id="269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78592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Проектный метод в обучении учащихся на уроках  русского языка и литературы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Спишите текст, вставляя пропущенные буквы. Графически обозначьте условия выбора вставленных орфограмм. Расставьте знаки препинания и обозначьте  причастные обороты. Выполните грамматические задания.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Дальние горы </a:t>
            </a:r>
            <a:r>
              <a:rPr lang="ru-RU" dirty="0" err="1" smtClean="0"/>
              <a:t>ове</a:t>
            </a:r>
            <a:r>
              <a:rPr lang="ru-RU" dirty="0" smtClean="0"/>
              <a:t>..(</a:t>
            </a:r>
            <a:r>
              <a:rPr lang="ru-RU" dirty="0" err="1" smtClean="0"/>
              <a:t>н,нн</a:t>
            </a:r>
            <a:r>
              <a:rPr lang="ru-RU" dirty="0" smtClean="0"/>
              <a:t>)</a:t>
            </a:r>
            <a:r>
              <a:rPr lang="ru-RU" dirty="0" err="1" smtClean="0"/>
              <a:t>ые</a:t>
            </a:r>
            <a:r>
              <a:rPr lang="ru-RU" dirty="0" smtClean="0"/>
              <a:t> </a:t>
            </a:r>
            <a:r>
              <a:rPr lang="ru-RU" dirty="0" smtClean="0"/>
              <a:t>синеватой </a:t>
            </a:r>
            <a:r>
              <a:rPr lang="ru-RU" dirty="0" smtClean="0"/>
              <a:t>мглой </a:t>
            </a:r>
            <a:r>
              <a:rPr lang="ru-RU" dirty="0" smtClean="0"/>
              <a:t>реяли и расплавлялись у горизонта. Лёгкий ветерок шевелил густые </a:t>
            </a:r>
            <a:r>
              <a:rPr lang="ru-RU" dirty="0" smtClean="0"/>
              <a:t>травы </a:t>
            </a:r>
            <a:r>
              <a:rPr lang="ru-RU" dirty="0" smtClean="0"/>
              <a:t>пестревшие </a:t>
            </a:r>
            <a:r>
              <a:rPr lang="ru-RU" dirty="0" err="1" smtClean="0"/>
              <a:t>разн</a:t>
            </a:r>
            <a:r>
              <a:rPr lang="ru-RU" dirty="0" smtClean="0"/>
              <a:t>..цветными </a:t>
            </a:r>
            <a:r>
              <a:rPr lang="ru-RU" dirty="0" smtClean="0"/>
              <a:t>головками. </a:t>
            </a:r>
            <a:r>
              <a:rPr lang="ru-RU" dirty="0" smtClean="0"/>
              <a:t>Кое(где) </a:t>
            </a:r>
            <a:r>
              <a:rPr lang="ru-RU" dirty="0" smtClean="0"/>
              <a:t>открывались  </a:t>
            </a:r>
            <a:r>
              <a:rPr lang="ru-RU" dirty="0" smtClean="0"/>
              <a:t>(не)большие озерки </a:t>
            </a:r>
            <a:r>
              <a:rPr lang="ru-RU" dirty="0" smtClean="0"/>
              <a:t>будто упавшие на землю и </a:t>
            </a:r>
            <a:r>
              <a:rPr lang="ru-RU" dirty="0" err="1" smtClean="0"/>
              <a:t>отправле</a:t>
            </a:r>
            <a:r>
              <a:rPr lang="ru-RU" dirty="0" smtClean="0"/>
              <a:t>(</a:t>
            </a:r>
            <a:r>
              <a:rPr lang="ru-RU" dirty="0" err="1" smtClean="0"/>
              <a:t>н,нн</a:t>
            </a:r>
            <a:r>
              <a:rPr lang="ru-RU" dirty="0" smtClean="0"/>
              <a:t>)</a:t>
            </a:r>
            <a:r>
              <a:rPr lang="ru-RU" dirty="0" err="1" smtClean="0"/>
              <a:t>ые</a:t>
            </a:r>
            <a:r>
              <a:rPr lang="ru-RU" dirty="0" smtClean="0"/>
              <a:t>   в </a:t>
            </a:r>
            <a:r>
              <a:rPr lang="ru-RU" dirty="0" smtClean="0"/>
              <a:t>изумрудную зелень.</a:t>
            </a:r>
          </a:p>
          <a:p>
            <a:pPr>
              <a:buNone/>
            </a:pPr>
            <a:r>
              <a:rPr lang="ru-RU" dirty="0" smtClean="0"/>
              <a:t>            Мы миновали  </a:t>
            </a:r>
            <a:r>
              <a:rPr lang="ru-RU" dirty="0" smtClean="0"/>
              <a:t>(не)большую </a:t>
            </a:r>
            <a:r>
              <a:rPr lang="ru-RU" dirty="0" smtClean="0"/>
              <a:t>кучу </a:t>
            </a:r>
            <a:r>
              <a:rPr lang="ru-RU" dirty="0" smtClean="0"/>
              <a:t>юрт </a:t>
            </a:r>
            <a:r>
              <a:rPr lang="ru-RU" dirty="0" err="1" smtClean="0"/>
              <a:t>расположивш</a:t>
            </a:r>
            <a:r>
              <a:rPr lang="ru-RU" dirty="0" smtClean="0"/>
              <a:t>..</a:t>
            </a:r>
            <a:r>
              <a:rPr lang="ru-RU" dirty="0" err="1" smtClean="0"/>
              <a:t>ся</a:t>
            </a:r>
            <a:r>
              <a:rPr lang="ru-RU" dirty="0" smtClean="0"/>
              <a:t>   на </a:t>
            </a:r>
            <a:r>
              <a:rPr lang="ru-RU" dirty="0" smtClean="0"/>
              <a:t>холме над озером. Всё ближе подступали </a:t>
            </a:r>
            <a:r>
              <a:rPr lang="ru-RU" dirty="0" smtClean="0"/>
              <a:t>горы разделё(</a:t>
            </a:r>
            <a:r>
              <a:rPr lang="ru-RU" dirty="0" err="1" smtClean="0"/>
              <a:t>н,нн</a:t>
            </a:r>
            <a:r>
              <a:rPr lang="ru-RU" dirty="0" smtClean="0"/>
              <a:t>)</a:t>
            </a:r>
            <a:r>
              <a:rPr lang="ru-RU" dirty="0" err="1" smtClean="0"/>
              <a:t>ые</a:t>
            </a:r>
            <a:r>
              <a:rPr lang="ru-RU" dirty="0" smtClean="0"/>
              <a:t> </a:t>
            </a:r>
            <a:r>
              <a:rPr lang="ru-RU" dirty="0" smtClean="0"/>
              <a:t>узкими лужками. Временами в ущельях </a:t>
            </a:r>
            <a:r>
              <a:rPr lang="ru-RU" dirty="0" smtClean="0"/>
              <a:t>разд..</a:t>
            </a:r>
            <a:r>
              <a:rPr lang="ru-RU" dirty="0" err="1" smtClean="0"/>
              <a:t>вался</a:t>
            </a:r>
            <a:r>
              <a:rPr lang="ru-RU" dirty="0" smtClean="0"/>
              <a:t> </a:t>
            </a:r>
            <a:r>
              <a:rPr lang="ru-RU" dirty="0" smtClean="0"/>
              <a:t>топот конских </a:t>
            </a:r>
            <a:r>
              <a:rPr lang="ru-RU" dirty="0" smtClean="0"/>
              <a:t>копыт </a:t>
            </a:r>
            <a:r>
              <a:rPr lang="ru-RU" dirty="0" smtClean="0"/>
              <a:t>и </a:t>
            </a:r>
            <a:r>
              <a:rPr lang="ru-RU" dirty="0" smtClean="0"/>
              <a:t>табун </a:t>
            </a:r>
            <a:r>
              <a:rPr lang="ru-RU" dirty="0" smtClean="0"/>
              <a:t>одичавший </a:t>
            </a:r>
            <a:r>
              <a:rPr lang="ru-RU" dirty="0" smtClean="0"/>
              <a:t> (не)приученный к человеческому слову выскакивал </a:t>
            </a:r>
            <a:r>
              <a:rPr lang="ru-RU" dirty="0" smtClean="0"/>
              <a:t>на луговину.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</a:t>
            </a:r>
            <a:r>
              <a:rPr lang="ru-RU" sz="2000" i="1" dirty="0" smtClean="0"/>
              <a:t>(По В.Коровину)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Информационный проект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Информационный проект </a:t>
            </a:r>
            <a:r>
              <a:rPr lang="ru-RU" sz="2800" dirty="0" smtClean="0"/>
              <a:t>направлен на сбор информации о каком-либо объекте, явлении с целью её анализа, обобщения и представления для широкой аудитории.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Формы информационного проекта:</a:t>
            </a:r>
          </a:p>
          <a:p>
            <a:r>
              <a:rPr lang="ru-RU" sz="2800" dirty="0" smtClean="0"/>
              <a:t> газета</a:t>
            </a:r>
          </a:p>
          <a:p>
            <a:r>
              <a:rPr lang="ru-RU" sz="2800" dirty="0" smtClean="0"/>
              <a:t>журнал</a:t>
            </a:r>
          </a:p>
          <a:p>
            <a:r>
              <a:rPr lang="ru-RU" sz="2800" dirty="0" smtClean="0"/>
              <a:t>экскурсия</a:t>
            </a:r>
          </a:p>
          <a:p>
            <a:r>
              <a:rPr lang="ru-RU" sz="2800" dirty="0" smtClean="0"/>
              <a:t>путеводитель</a:t>
            </a:r>
          </a:p>
          <a:p>
            <a:r>
              <a:rPr lang="ru-RU" sz="2800" dirty="0" smtClean="0"/>
              <a:t>выставка</a:t>
            </a:r>
          </a:p>
          <a:p>
            <a:r>
              <a:rPr lang="ru-RU" sz="2800" dirty="0" smtClean="0"/>
              <a:t>видеофильм, презентация</a:t>
            </a:r>
          </a:p>
          <a:p>
            <a:r>
              <a:rPr lang="ru-RU" sz="2800" dirty="0" smtClean="0"/>
              <a:t>реклама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Информационный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642918"/>
            <a:ext cx="7929586" cy="59293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 моего проекта…</a:t>
            </a:r>
          </a:p>
          <a:p>
            <a:r>
              <a:rPr lang="ru-RU" sz="2800" dirty="0" smtClean="0"/>
              <a:t>Я выбрал эту тему, потому что…</a:t>
            </a:r>
          </a:p>
          <a:p>
            <a:r>
              <a:rPr lang="ru-RU" sz="2800" dirty="0" smtClean="0"/>
              <a:t>Цель моей работы…</a:t>
            </a:r>
          </a:p>
          <a:p>
            <a:r>
              <a:rPr lang="ru-RU" sz="2800" dirty="0" smtClean="0"/>
              <a:t>Проектным продуктом будет…</a:t>
            </a:r>
          </a:p>
          <a:p>
            <a:r>
              <a:rPr lang="ru-RU" sz="2800" dirty="0" smtClean="0"/>
              <a:t>План работы…</a:t>
            </a:r>
          </a:p>
          <a:p>
            <a:r>
              <a:rPr lang="ru-RU" sz="2800" dirty="0" smtClean="0"/>
              <a:t>Сбор информации (где и как искал)...</a:t>
            </a:r>
          </a:p>
          <a:p>
            <a:r>
              <a:rPr lang="ru-RU" sz="2800" dirty="0" smtClean="0"/>
              <a:t>Изготовление продукта (что и как делал)…</a:t>
            </a:r>
          </a:p>
          <a:p>
            <a:r>
              <a:rPr lang="ru-RU" sz="2800" dirty="0" smtClean="0"/>
              <a:t>В ходе работы я столкнулся с проблемами…</a:t>
            </a:r>
          </a:p>
          <a:p>
            <a:r>
              <a:rPr lang="ru-RU" sz="2800" dirty="0" smtClean="0"/>
              <a:t>Мне удалось достичь цели проекта, потому что…</a:t>
            </a:r>
          </a:p>
          <a:p>
            <a:r>
              <a:rPr lang="ru-RU" sz="2800" dirty="0" smtClean="0"/>
              <a:t>Работа над проектом показала мне, что…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214338"/>
            <a:ext cx="749808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Исследовательский проект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7498080" cy="5857916"/>
          </a:xfrm>
        </p:spPr>
        <p:txBody>
          <a:bodyPr numCol="2">
            <a:normAutofit lnSpcReduction="1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Исследовательский проект </a:t>
            </a:r>
            <a:r>
              <a:rPr lang="ru-RU" sz="2800" dirty="0" smtClean="0"/>
              <a:t>по структуре напоминает подлинно научное исследование. Он включает обоснование актуальности избранной темы, обозначение задач исследования, обсуждение полученных результатов. Это могут  быть  урочные и внеурочные проекты, годовые и краткосрочные.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Формы исследовательских проектов:</a:t>
            </a:r>
          </a:p>
          <a:p>
            <a:r>
              <a:rPr lang="ru-RU" sz="2400" dirty="0" smtClean="0"/>
              <a:t>научная конференция</a:t>
            </a:r>
          </a:p>
          <a:p>
            <a:r>
              <a:rPr lang="ru-RU" sz="2400" dirty="0" smtClean="0"/>
              <a:t>отчёт исследовательской экспедиции</a:t>
            </a:r>
          </a:p>
          <a:p>
            <a:r>
              <a:rPr lang="ru-RU" sz="2400" dirty="0" smtClean="0"/>
              <a:t>пресс-конференция</a:t>
            </a:r>
          </a:p>
          <a:p>
            <a:r>
              <a:rPr lang="ru-RU" sz="2400" dirty="0" smtClean="0"/>
              <a:t>защита на учёном совете</a:t>
            </a:r>
          </a:p>
          <a:p>
            <a:r>
              <a:rPr lang="ru-RU" sz="2400" dirty="0" smtClean="0"/>
              <a:t>сравнительно-сопоставительный анализ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50" cy="6572272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Методический паспорт научно-исследовательского проекта</a:t>
            </a:r>
            <a:endParaRPr lang="ru-RU" dirty="0" smtClean="0"/>
          </a:p>
          <a:p>
            <a:r>
              <a:rPr lang="ru-RU" b="1" dirty="0" smtClean="0"/>
              <a:t>«Б.В. Литвинов. «Времена года». Поэтика жанра лирической миниатюры»</a:t>
            </a:r>
            <a:endParaRPr lang="ru-RU" dirty="0" smtClean="0"/>
          </a:p>
          <a:p>
            <a:r>
              <a:rPr lang="ru-RU" b="1" dirty="0" smtClean="0"/>
              <a:t>Авторы данного проекта:</a:t>
            </a:r>
            <a:r>
              <a:rPr lang="ru-RU" dirty="0" smtClean="0"/>
              <a:t> Никитина Е.А., Васильева И.С., </a:t>
            </a:r>
            <a:r>
              <a:rPr lang="ru-RU" dirty="0" err="1" smtClean="0"/>
              <a:t>Галимова</a:t>
            </a:r>
            <a:r>
              <a:rPr lang="ru-RU" dirty="0" smtClean="0"/>
              <a:t> Н.И., </a:t>
            </a:r>
            <a:r>
              <a:rPr lang="ru-RU" dirty="0" err="1" smtClean="0"/>
              <a:t>Ибатуллина</a:t>
            </a:r>
            <a:r>
              <a:rPr lang="ru-RU" dirty="0" smtClean="0"/>
              <a:t> П.В. </a:t>
            </a:r>
          </a:p>
          <a:p>
            <a:r>
              <a:rPr lang="ru-RU" b="1" dirty="0" smtClean="0"/>
              <a:t>Актуальность темы</a:t>
            </a:r>
            <a:r>
              <a:rPr lang="ru-RU" dirty="0" smtClean="0"/>
              <a:t> обусловлена тем, что творчество Б.В.Литвинова, жителя нашего города, безусловно, интересно и с литературной точки зрения, и с эстетической. Также его произведение – это «своего рода роман души», так как раскрывает многогранную личность автора, его неспокойную, ранимую душу. Прочитав «Времена года» Б.В. Литвинова, мы убеждены, что читатель откроет для себя окружающий мир по-новому, научится видеть и ценить прекрасное, поймёт «ту великую связь с Природой, которая живёт в нас».</a:t>
            </a:r>
          </a:p>
          <a:p>
            <a:r>
              <a:rPr lang="ru-RU" b="1" dirty="0" smtClean="0"/>
              <a:t>Материалом исследования</a:t>
            </a:r>
            <a:r>
              <a:rPr lang="ru-RU" dirty="0" smtClean="0"/>
              <a:t> является книга Б.В. Литвинова «Времена года».</a:t>
            </a:r>
          </a:p>
          <a:p>
            <a:r>
              <a:rPr lang="ru-RU" b="1" dirty="0" smtClean="0"/>
              <a:t>Объект исследования</a:t>
            </a:r>
            <a:r>
              <a:rPr lang="ru-RU" dirty="0" smtClean="0"/>
              <a:t> – лирическое и эпическое начала в произведении, художественные образы, символы, изобразительные средства выразительности.</a:t>
            </a:r>
          </a:p>
          <a:p>
            <a:r>
              <a:rPr lang="ru-RU" b="1" dirty="0" smtClean="0"/>
              <a:t>Цель исследования</a:t>
            </a:r>
            <a:r>
              <a:rPr lang="ru-RU" dirty="0" smtClean="0"/>
              <a:t> – рассмотрение лирической миниатюры как основополагающего жанра прозы Б.В. Литвинова.</a:t>
            </a:r>
          </a:p>
          <a:p>
            <a:r>
              <a:rPr lang="ru-RU" b="1" dirty="0" smtClean="0"/>
              <a:t>Цели образовательные и воспитательные:</a:t>
            </a:r>
            <a:endParaRPr lang="ru-RU" dirty="0" smtClean="0"/>
          </a:p>
          <a:p>
            <a:r>
              <a:rPr lang="ru-RU" dirty="0" smtClean="0"/>
              <a:t>1. Формирование  и развитие навыков научной и творческой работы</a:t>
            </a:r>
          </a:p>
          <a:p>
            <a:r>
              <a:rPr lang="ru-RU" dirty="0" smtClean="0"/>
              <a:t>2.  Интеграция </a:t>
            </a:r>
            <a:r>
              <a:rPr lang="ru-RU" dirty="0" err="1" smtClean="0"/>
              <a:t>знаний,умений,навыков</a:t>
            </a:r>
            <a:r>
              <a:rPr lang="ru-RU" dirty="0" smtClean="0"/>
              <a:t>, приобретаемых в результате исследовательской деятельности. </a:t>
            </a:r>
          </a:p>
          <a:p>
            <a:r>
              <a:rPr lang="ru-RU" dirty="0" smtClean="0"/>
              <a:t>3. Воспитание чуткого, внимательного читателя, бережно относящегося к родной природе, умеющего открывать тайны природы.</a:t>
            </a:r>
          </a:p>
          <a:p>
            <a:r>
              <a:rPr lang="ru-RU" b="1" dirty="0" smtClean="0"/>
              <a:t>Задачи учебно-педагогические:</a:t>
            </a:r>
            <a:endParaRPr lang="ru-RU" dirty="0" smtClean="0"/>
          </a:p>
          <a:p>
            <a:r>
              <a:rPr lang="ru-RU" dirty="0" smtClean="0"/>
              <a:t>1 Знакомство  с лирическими  миниатюрами Б.В. Литвинова, раскрытие их идейно-художественного своеобразия.</a:t>
            </a:r>
          </a:p>
          <a:p>
            <a:r>
              <a:rPr lang="ru-RU" dirty="0" smtClean="0"/>
              <a:t>2. Оформление и защита проекта на </a:t>
            </a:r>
            <a:r>
              <a:rPr lang="en-US" dirty="0" smtClean="0"/>
              <a:t>I </a:t>
            </a:r>
            <a:r>
              <a:rPr lang="ru-RU" dirty="0" smtClean="0"/>
              <a:t>школьной городской научно-исследовательской конференции «</a:t>
            </a:r>
            <a:r>
              <a:rPr lang="ru-RU" dirty="0" err="1" smtClean="0"/>
              <a:t>Литвиновские</a:t>
            </a:r>
            <a:r>
              <a:rPr lang="ru-RU" dirty="0" smtClean="0"/>
              <a:t> чтения».</a:t>
            </a:r>
          </a:p>
          <a:p>
            <a:r>
              <a:rPr lang="ru-RU" b="1" dirty="0" smtClean="0"/>
              <a:t>Возраст учащихся</a:t>
            </a:r>
            <a:r>
              <a:rPr lang="ru-RU" dirty="0" smtClean="0"/>
              <a:t>: 12 лет (6 класс).</a:t>
            </a:r>
          </a:p>
          <a:p>
            <a:r>
              <a:rPr lang="ru-RU" b="1" dirty="0" smtClean="0"/>
              <a:t>Время работы над проектом</a:t>
            </a:r>
            <a:r>
              <a:rPr lang="ru-RU" dirty="0" smtClean="0"/>
              <a:t>: с 6.09.2010 по 11.05. 2011 </a:t>
            </a:r>
            <a:r>
              <a:rPr lang="ru-RU" dirty="0" err="1" smtClean="0"/>
              <a:t>уч</a:t>
            </a:r>
            <a:r>
              <a:rPr lang="ru-RU" dirty="0" smtClean="0"/>
              <a:t>. г.</a:t>
            </a:r>
          </a:p>
          <a:p>
            <a:r>
              <a:rPr lang="ru-RU" b="1" dirty="0" smtClean="0"/>
              <a:t>Режим работы:</a:t>
            </a:r>
            <a:r>
              <a:rPr lang="ru-RU" dirty="0" smtClean="0"/>
              <a:t> внеурочный, 1 час в неделю.</a:t>
            </a:r>
          </a:p>
          <a:p>
            <a:r>
              <a:rPr lang="ru-RU" b="1" dirty="0" smtClean="0"/>
              <a:t>Материально-техническое и учебно-методическое оснащение: </a:t>
            </a:r>
            <a:r>
              <a:rPr lang="ru-RU" dirty="0" smtClean="0"/>
              <a:t>учебно-методическая литература, словари; использование информационно-коммуникационных технологий.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5714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Научно-исследовательские проекты (годовые):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42918"/>
            <a:ext cx="7926708" cy="6215082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«Б.В. Литвинов. «Времена года». Поэтика жанра лирической миниатюры»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«Роль пейзажа в цикле рассказов И.С.Тургенева «Записки охотника»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«Образ Алёнушки в русской поэзии 20 века»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«Романтический мир в повести В.П.Крапивина «Трое с площади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Карронад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"Диалектизмы в повести В. П. Астафьева "Последний поклон»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"Имя существительное в русском и английском языках»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Образ Ярославны при сравнительном анализе переводов эпизода «плач Ярославны» из древнерусского памятника «Слово о полку Игореве»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«У дыхания цветов есть понятный язык»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«Русская кухня: вчера, сегодня, завтра…»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"Пир как русская национальная традиция»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"Символический образ моря в искусстве«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"Очарование вещей" (исследовательская работа о некоторых видах японского искусства)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«Город орфограмм», «Путь в волшебный мир»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«Топонимы нашего края»,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Эргонимы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«Концепт «мода» в романе «Евгений Онегин», «Язык улицы»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"Культура речи современного школьника"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Исследовательские проекты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>(</a:t>
            </a:r>
            <a:r>
              <a:rPr lang="ru-RU" sz="3100" dirty="0" smtClean="0"/>
              <a:t>краткосрочные, мини-проекты)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1.Интерьер - внутренняя обстановка помещения или средство характеристики персонажа? (по поэме Н.В.Гоголя «Мёртвые души»)</a:t>
            </a:r>
          </a:p>
          <a:p>
            <a:pPr>
              <a:buNone/>
            </a:pPr>
            <a:r>
              <a:rPr lang="ru-RU" sz="2000" dirty="0" smtClean="0"/>
              <a:t>2. Жёлтый цвет как символ-лейтмотив в романе  Ф.М.Достоевского  «Преступление и наказание».</a:t>
            </a:r>
          </a:p>
          <a:p>
            <a:pPr>
              <a:buNone/>
            </a:pPr>
            <a:r>
              <a:rPr lang="ru-RU" sz="2000" dirty="0" smtClean="0"/>
              <a:t>4. «Эпиграмма-хохотунья» в творчестве А.С.Пушкина.</a:t>
            </a:r>
          </a:p>
          <a:p>
            <a:pPr>
              <a:buNone/>
            </a:pPr>
            <a:r>
              <a:rPr lang="ru-RU" sz="2000" dirty="0" smtClean="0"/>
              <a:t>5. Сходство и отличие народной и литературной сказки.</a:t>
            </a:r>
          </a:p>
          <a:p>
            <a:pPr>
              <a:buNone/>
            </a:pPr>
            <a:r>
              <a:rPr lang="ru-RU" sz="2000" dirty="0" smtClean="0"/>
              <a:t>6. « Всё познаётся в сравнении».  (сравнение в лирике М.Ю.Лермонтова)</a:t>
            </a:r>
          </a:p>
          <a:p>
            <a:pPr>
              <a:buNone/>
            </a:pPr>
            <a:r>
              <a:rPr lang="ru-RU" sz="2000" dirty="0" smtClean="0"/>
              <a:t>5. Библейские сюжеты в русской фразеологии.</a:t>
            </a:r>
          </a:p>
          <a:p>
            <a:pPr>
              <a:buNone/>
            </a:pPr>
            <a:r>
              <a:rPr lang="ru-RU" sz="2000" dirty="0" smtClean="0"/>
              <a:t>6. Роль междометий в жизни человека.</a:t>
            </a:r>
          </a:p>
          <a:p>
            <a:pPr>
              <a:buNone/>
            </a:pPr>
            <a:r>
              <a:rPr lang="ru-RU" sz="2000" dirty="0" smtClean="0"/>
              <a:t>7. «Жупан», «скрыня», «ендова».  Вспоминаем прошлое или расширяем словарный запас?</a:t>
            </a:r>
          </a:p>
          <a:p>
            <a:pPr>
              <a:buNone/>
            </a:pPr>
            <a:r>
              <a:rPr lang="ru-RU" sz="2000" dirty="0" smtClean="0"/>
              <a:t>8. Инфинитив. Страницы биографии и творчества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При построении учебно-исследовательского проекта важно: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1214422"/>
            <a:ext cx="7498080" cy="4800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выбор темы исследования должен быть интересным для ученика и совпадать с кругом интереса учителя;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хорошее осознание учеником сути проблемы, иначе весь ход поиска ее решения будет бессмыслен, даже если он будет сконструирован учителем безукоризненно правильно;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организация хода работы над раскрытием проблемы исследования во взаимоответственности и взаимопомощи педагога и ученика друг перед другом;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раскрытие проблемы в первую очередь должно приносить что-то новое ученику, а уже потом науке.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Творческий проект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Творческий проект </a:t>
            </a:r>
            <a:r>
              <a:rPr lang="ru-RU" dirty="0" smtClean="0"/>
              <a:t>предполагает максимально свободный и нетрадиционный подход к оформлению результатов.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Формы творческих проектов:</a:t>
            </a:r>
          </a:p>
          <a:p>
            <a:r>
              <a:rPr lang="ru-RU" dirty="0" smtClean="0"/>
              <a:t>альманахи</a:t>
            </a:r>
          </a:p>
          <a:p>
            <a:r>
              <a:rPr lang="ru-RU" dirty="0" smtClean="0"/>
              <a:t>сочинения</a:t>
            </a:r>
          </a:p>
          <a:p>
            <a:r>
              <a:rPr lang="ru-RU" dirty="0" smtClean="0"/>
              <a:t>экспедиции</a:t>
            </a:r>
          </a:p>
          <a:p>
            <a:r>
              <a:rPr lang="ru-RU" dirty="0" smtClean="0"/>
              <a:t>видеоклипы</a:t>
            </a:r>
          </a:p>
          <a:p>
            <a:r>
              <a:rPr lang="ru-RU" dirty="0" smtClean="0"/>
              <a:t>путеводители</a:t>
            </a:r>
          </a:p>
          <a:p>
            <a:r>
              <a:rPr lang="ru-RU" dirty="0" smtClean="0"/>
              <a:t>видеоролики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Ролевой проект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2800" dirty="0" smtClean="0"/>
              <a:t>Разработка и реализация такого проекта наиболее сложна. Участвуя в нём, проектанты берут на себя роли литературных или исторических персонажей.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Формы ролевых проектов:</a:t>
            </a:r>
          </a:p>
          <a:p>
            <a:r>
              <a:rPr lang="ru-RU" sz="2800" dirty="0" smtClean="0"/>
              <a:t>сценарий</a:t>
            </a:r>
          </a:p>
          <a:p>
            <a:r>
              <a:rPr lang="ru-RU" sz="2800" dirty="0" smtClean="0"/>
              <a:t>инсценировка-диалог</a:t>
            </a:r>
          </a:p>
          <a:p>
            <a:r>
              <a:rPr lang="ru-RU" sz="2800" dirty="0" smtClean="0"/>
              <a:t>ролевая игра</a:t>
            </a:r>
          </a:p>
          <a:p>
            <a:r>
              <a:rPr lang="ru-RU" sz="2800" dirty="0" smtClean="0"/>
              <a:t>спектакль</a:t>
            </a:r>
          </a:p>
          <a:p>
            <a:r>
              <a:rPr lang="ru-RU" sz="2800" dirty="0" smtClean="0"/>
              <a:t>телепередача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Метод учебного проекта – это одна из личностно-ориентированных технологий, способ организации самостоятельной деятельности учащихся, направленный на решение задач учебного проекта, интегрирующий в себе проблемный подход, групповые </a:t>
            </a:r>
            <a:r>
              <a:rPr lang="ru-RU" dirty="0" err="1" smtClean="0"/>
              <a:t>медоты</a:t>
            </a:r>
            <a:r>
              <a:rPr lang="ru-RU" dirty="0" smtClean="0"/>
              <a:t>, </a:t>
            </a:r>
            <a:r>
              <a:rPr lang="ru-RU" dirty="0" err="1" smtClean="0"/>
              <a:t>презентативные</a:t>
            </a:r>
            <a:r>
              <a:rPr lang="ru-RU" dirty="0" smtClean="0"/>
              <a:t>, исследовательские,  поисковые  и прочие методики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/>
              <a:t>УУД,формирующиеся</a:t>
            </a:r>
            <a:r>
              <a:rPr lang="ru-RU" sz="3200" b="1" dirty="0" smtClean="0"/>
              <a:t> в процессе проектной деятельности: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развивает умения самовыражения, </a:t>
            </a:r>
            <a:r>
              <a:rPr lang="ru-RU" sz="2800" dirty="0" err="1" smtClean="0"/>
              <a:t>самопрезентации</a:t>
            </a:r>
            <a:r>
              <a:rPr lang="ru-RU" sz="2800" dirty="0" smtClean="0"/>
              <a:t> и рефлексии;</a:t>
            </a:r>
          </a:p>
          <a:p>
            <a:r>
              <a:rPr lang="ru-RU" sz="2800" dirty="0" smtClean="0"/>
              <a:t>формирует навыки самостоятельности в мыслительной, практической и волевой сферах;</a:t>
            </a:r>
          </a:p>
          <a:p>
            <a:r>
              <a:rPr lang="ru-RU" sz="2800" dirty="0" smtClean="0"/>
              <a:t>развивает поисковые (исследовательские) умения;</a:t>
            </a:r>
          </a:p>
          <a:p>
            <a:r>
              <a:rPr lang="ru-RU" sz="2800" dirty="0" smtClean="0"/>
              <a:t>воспитывает целеустремлённость, толерантность, коллективизм, ответственность и творческое отношение к делу.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Особенности проектной деятельности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5534044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Направленность на достижение конкретных целей;</a:t>
            </a:r>
          </a:p>
          <a:p>
            <a:r>
              <a:rPr lang="ru-RU" sz="3000" dirty="0" smtClean="0"/>
              <a:t>координированное  выполнение взаимосвязанных действий, определение уровня ответственности, объёма  деятельности и ресурсов (работа проектной команды);</a:t>
            </a:r>
          </a:p>
          <a:p>
            <a:r>
              <a:rPr lang="ru-RU" sz="3000" dirty="0" smtClean="0"/>
              <a:t>ограниченная протяжённость во времени с определённым началом и концом;</a:t>
            </a:r>
          </a:p>
          <a:p>
            <a:r>
              <a:rPr lang="ru-RU" sz="3000" dirty="0" smtClean="0"/>
              <a:t>оперативное управление, контроль на всех этапах деятельности.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29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Классификация проектов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71546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По продолжительности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Годичные проекты </a:t>
            </a:r>
            <a:r>
              <a:rPr lang="ru-RU" sz="2800" dirty="0" smtClean="0"/>
              <a:t>традиционно проводятся в рамках ученических сообществ. Проект выполняется во внеурочное время - от определения проблемы и темы до защиты на конференциях различного уровня.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Недельные проекты </a:t>
            </a:r>
            <a:r>
              <a:rPr lang="ru-RU" sz="2800" dirty="0" smtClean="0"/>
              <a:t>– это сочетание классных форм работы с  погружением в проектную деятельность во внеурочное время.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Краткосрочные проекты </a:t>
            </a:r>
            <a:r>
              <a:rPr lang="ru-RU" sz="2800" dirty="0" smtClean="0"/>
              <a:t>требуют выделения 3-5 уроков. Например,</a:t>
            </a:r>
          </a:p>
          <a:p>
            <a:pPr>
              <a:buNone/>
            </a:pPr>
            <a:r>
              <a:rPr lang="ru-RU" sz="2800" dirty="0" smtClean="0"/>
              <a:t>    1-ый урок- определение проблемы, состава проектных групп, заданий, сбор </a:t>
            </a:r>
            <a:r>
              <a:rPr lang="ru-RU" sz="2800" dirty="0" err="1" smtClean="0"/>
              <a:t>иформации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 smtClean="0"/>
              <a:t>     2 -ой урок – отчёт групп по собранной информации, определение продукта проекта и форм презентации;</a:t>
            </a:r>
          </a:p>
          <a:p>
            <a:pPr>
              <a:buNone/>
            </a:pPr>
            <a:r>
              <a:rPr lang="ru-RU" sz="2800" dirty="0" smtClean="0"/>
              <a:t>    3-ий (4-ый) уроки – презентация проекта, обсуждение и оценка. </a:t>
            </a:r>
          </a:p>
          <a:p>
            <a:pPr>
              <a:buNone/>
            </a:pPr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rgbClr val="0070C0"/>
                </a:solidFill>
              </a:rPr>
              <a:t>Мини-проекты</a:t>
            </a:r>
            <a:r>
              <a:rPr lang="ru-RU" sz="2800" b="1" dirty="0" smtClean="0"/>
              <a:t> </a:t>
            </a:r>
            <a:r>
              <a:rPr lang="ru-RU" sz="2800" dirty="0" smtClean="0"/>
              <a:t>могут укладываться в один урок или часть урока 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Классификация проектов.</a:t>
            </a:r>
            <a:br>
              <a:rPr lang="ru-RU" sz="36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По доминирующей деятельности ученика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Практико-ориентированный проект </a:t>
            </a:r>
            <a:r>
              <a:rPr lang="ru-RU" dirty="0" smtClean="0"/>
              <a:t>нацелен на социальные интересы самих участников проекта или внешнего заказчика. Продукт заранее определён и может быть использован в учебной деятельности класса, в жизни школы или города. Это может быть комплект заданий по предмету, учебное пособие, бизнес-план, пакет рекомендаций по привлечению жителей города к проблемам культуры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357298"/>
            <a:ext cx="7576398" cy="4929222"/>
          </a:xfrm>
        </p:spPr>
        <p:txBody>
          <a:bodyPr numCol="2"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Практико-ориентированный проект </a:t>
            </a:r>
            <a:r>
              <a:rPr lang="ru-RU" dirty="0" smtClean="0"/>
              <a:t>удобен в решении краткосрочных и мини-проектов.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Формы практико-ориентированного проекта:</a:t>
            </a:r>
          </a:p>
          <a:p>
            <a:r>
              <a:rPr lang="ru-RU" dirty="0" smtClean="0"/>
              <a:t>справочник</a:t>
            </a:r>
          </a:p>
          <a:p>
            <a:r>
              <a:rPr lang="ru-RU" dirty="0" smtClean="0"/>
              <a:t>комплект заданий (</a:t>
            </a:r>
            <a:r>
              <a:rPr lang="ru-RU" dirty="0" err="1" smtClean="0"/>
              <a:t>кроссворды,тесты,вопросы</a:t>
            </a:r>
            <a:r>
              <a:rPr lang="ru-RU" dirty="0" smtClean="0"/>
              <a:t>  к тексту, темы сочинений и т.д.)</a:t>
            </a:r>
          </a:p>
          <a:p>
            <a:r>
              <a:rPr lang="ru-RU" dirty="0" smtClean="0"/>
              <a:t>сборник упражнений</a:t>
            </a:r>
          </a:p>
          <a:p>
            <a:r>
              <a:rPr lang="ru-RU" dirty="0" smtClean="0"/>
              <a:t>учебное пособие</a:t>
            </a:r>
          </a:p>
          <a:p>
            <a:r>
              <a:rPr lang="ru-RU" dirty="0" smtClean="0"/>
              <a:t>пакет рекомендаций</a:t>
            </a:r>
          </a:p>
          <a:p>
            <a:r>
              <a:rPr lang="ru-RU" dirty="0" smtClean="0"/>
              <a:t>оформление кабинета</a:t>
            </a:r>
          </a:p>
          <a:p>
            <a:r>
              <a:rPr lang="ru-RU" dirty="0" smtClean="0"/>
              <a:t>иллюстрирование произведений писателей 20 века  </a:t>
            </a:r>
          </a:p>
          <a:p>
            <a:r>
              <a:rPr lang="ru-RU" dirty="0" smtClean="0"/>
              <a:t>инструкция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Комплексное повторения по теме «Причастие</a:t>
            </a:r>
            <a:r>
              <a:rPr lang="ru-RU" sz="2800" dirty="0" smtClean="0"/>
              <a:t>»</a:t>
            </a:r>
          </a:p>
          <a:p>
            <a:pPr>
              <a:buNone/>
            </a:pPr>
            <a:r>
              <a:rPr lang="ru-RU" sz="2400" dirty="0" smtClean="0"/>
              <a:t>           Дальние горы, овеянные синеватой мглой, реяли и расплавлялись у горизонта. Лёгкий ветерок шевелил густые травы, пестревшие разноцветными головками. Кое-где открывались  небольшие озерки, будто упавшие на землю и отправленные в изумрудную зелень.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Мы миновали  небольшую кучу юрт, расположившихся на холме над озером. Всё ближе подступали горы, разделённые узкими лужками. Временами в ущельях раздавался топот конских копыт, и табун</a:t>
            </a:r>
            <a:r>
              <a:rPr lang="ru-RU" sz="2400" dirty="0" smtClean="0"/>
              <a:t>, одичавший , </a:t>
            </a:r>
            <a:r>
              <a:rPr lang="ru-RU" sz="2400" dirty="0" smtClean="0"/>
              <a:t>не приученный </a:t>
            </a:r>
            <a:r>
              <a:rPr lang="ru-RU" sz="2400" dirty="0" smtClean="0"/>
              <a:t>к человеческому </a:t>
            </a:r>
            <a:r>
              <a:rPr lang="ru-RU" sz="2400" dirty="0" smtClean="0"/>
              <a:t>слову, </a:t>
            </a:r>
            <a:r>
              <a:rPr lang="ru-RU" sz="2400" dirty="0" smtClean="0"/>
              <a:t>выскакивал на луговину.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                                      </a:t>
            </a:r>
            <a:r>
              <a:rPr lang="ru-RU" sz="1600" i="1" dirty="0" smtClean="0"/>
              <a:t>(По В.Коровину)</a:t>
            </a:r>
            <a:endParaRPr lang="ru-RU" sz="1600" i="1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 класс </a:t>
            </a:r>
            <a:br>
              <a:rPr lang="ru-RU" dirty="0" smtClean="0"/>
            </a:br>
            <a:r>
              <a:rPr lang="ru-RU" dirty="0" smtClean="0"/>
              <a:t>мини-проект (15 мин.)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Комплект заданий для комплексного повторения по теме «Причастие» (</a:t>
            </a:r>
            <a:r>
              <a:rPr lang="ru-RU" dirty="0" err="1" smtClean="0"/>
              <a:t>индивидуальная,парная</a:t>
            </a:r>
            <a:r>
              <a:rPr lang="ru-RU" dirty="0" smtClean="0"/>
              <a:t>, групповая формы работы)</a:t>
            </a:r>
          </a:p>
          <a:p>
            <a:r>
              <a:rPr lang="ru-RU" dirty="0" smtClean="0"/>
              <a:t>План</a:t>
            </a:r>
          </a:p>
          <a:p>
            <a:pPr>
              <a:buNone/>
            </a:pPr>
            <a:r>
              <a:rPr lang="ru-RU" dirty="0" smtClean="0"/>
              <a:t>1.Прочитать текст.</a:t>
            </a:r>
          </a:p>
          <a:p>
            <a:pPr>
              <a:buNone/>
            </a:pPr>
            <a:r>
              <a:rPr lang="ru-RU" dirty="0" smtClean="0"/>
              <a:t>2. Сформулировать задания.</a:t>
            </a:r>
          </a:p>
          <a:p>
            <a:pPr>
              <a:buNone/>
            </a:pPr>
            <a:r>
              <a:rPr lang="ru-RU" dirty="0" smtClean="0"/>
              <a:t>3. Оформить проект.</a:t>
            </a:r>
          </a:p>
          <a:p>
            <a:pPr>
              <a:buNone/>
            </a:pPr>
            <a:r>
              <a:rPr lang="ru-RU" dirty="0" smtClean="0"/>
              <a:t>4. Представить результаты  в пригодном для использования виде.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1119</TotalTime>
  <Words>1492</Words>
  <PresentationFormat>Экран (4:3)</PresentationFormat>
  <Paragraphs>148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Проектный метод в обучении учащихся на уроках  русского языка и литературы</vt:lpstr>
      <vt:lpstr>Слайд 2</vt:lpstr>
      <vt:lpstr>Особенности проектной деятельности</vt:lpstr>
      <vt:lpstr>Классификация проектов</vt:lpstr>
      <vt:lpstr>Слайд 5</vt:lpstr>
      <vt:lpstr>Классификация проектов. По доминирующей деятельности ученика </vt:lpstr>
      <vt:lpstr>Слайд 7</vt:lpstr>
      <vt:lpstr>7 класс</vt:lpstr>
      <vt:lpstr>7 класс  мини-проект (15 мин.)</vt:lpstr>
      <vt:lpstr>Спишите текст, вставляя пропущенные буквы. Графически обозначьте условия выбора вставленных орфограмм. Расставьте знаки препинания и обозначьте  причастные обороты. Выполните грамматические задания.</vt:lpstr>
      <vt:lpstr>Информационный проект</vt:lpstr>
      <vt:lpstr>Информационный проект</vt:lpstr>
      <vt:lpstr>Исследовательский проект</vt:lpstr>
      <vt:lpstr>Слайд 14</vt:lpstr>
      <vt:lpstr>Научно-исследовательские проекты (годовые): </vt:lpstr>
      <vt:lpstr>Исследовательские проекты (краткосрочные, мини-проекты)</vt:lpstr>
      <vt:lpstr>При построении учебно-исследовательского проекта важно: </vt:lpstr>
      <vt:lpstr>Творческий проект</vt:lpstr>
      <vt:lpstr>Ролевой проект</vt:lpstr>
      <vt:lpstr>УУД,формирующиеся в процессе проектной деятельности: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Проектный метод в обучении учащихся на уроках  русского языка и литературы</dc:title>
  <dc:creator>1</dc:creator>
  <cp:lastModifiedBy>1</cp:lastModifiedBy>
  <cp:revision>98</cp:revision>
  <dcterms:created xsi:type="dcterms:W3CDTF">2014-04-09T07:25:19Z</dcterms:created>
  <dcterms:modified xsi:type="dcterms:W3CDTF">2014-04-12T06:09:43Z</dcterms:modified>
</cp:coreProperties>
</file>