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24"/>
  </p:notesMasterIdLst>
  <p:handoutMasterIdLst>
    <p:handoutMasterId r:id="rId25"/>
  </p:handoutMasterIdLst>
  <p:sldIdLst>
    <p:sldId id="306" r:id="rId2"/>
    <p:sldId id="335" r:id="rId3"/>
    <p:sldId id="337" r:id="rId4"/>
    <p:sldId id="270" r:id="rId5"/>
    <p:sldId id="334" r:id="rId6"/>
    <p:sldId id="274" r:id="rId7"/>
    <p:sldId id="290" r:id="rId8"/>
    <p:sldId id="343" r:id="rId9"/>
    <p:sldId id="292" r:id="rId10"/>
    <p:sldId id="336" r:id="rId11"/>
    <p:sldId id="259" r:id="rId12"/>
    <p:sldId id="296" r:id="rId13"/>
    <p:sldId id="304" r:id="rId14"/>
    <p:sldId id="348" r:id="rId15"/>
    <p:sldId id="298" r:id="rId16"/>
    <p:sldId id="300" r:id="rId17"/>
    <p:sldId id="303" r:id="rId18"/>
    <p:sldId id="345" r:id="rId19"/>
    <p:sldId id="346" r:id="rId20"/>
    <p:sldId id="341" r:id="rId21"/>
    <p:sldId id="342" r:id="rId22"/>
    <p:sldId id="347" r:id="rId23"/>
  </p:sldIdLst>
  <p:sldSz cx="9144000" cy="6858000" type="screen4x3"/>
  <p:notesSz cx="9947275" cy="68151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318" autoAdjust="0"/>
    <p:restoredTop sz="94660"/>
  </p:normalViewPr>
  <p:slideViewPr>
    <p:cSldViewPr>
      <p:cViewPr varScale="1">
        <p:scale>
          <a:sx n="55" d="100"/>
          <a:sy n="55" d="100"/>
        </p:scale>
        <p:origin x="-850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5" d="100"/>
          <a:sy n="45" d="100"/>
        </p:scale>
        <p:origin x="-2054" y="-67"/>
      </p:cViewPr>
      <p:guideLst>
        <p:guide orient="horz" pos="2147"/>
        <p:guide pos="313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9790" cy="34059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35167" y="0"/>
            <a:ext cx="4309790" cy="34059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ru-RU" smtClean="0"/>
              <a:t>18.09.2012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6473458"/>
            <a:ext cx="4309790" cy="3405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35167" y="6473458"/>
            <a:ext cx="4309790" cy="3405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93CDFE-379B-477C-97B1-9492AE5D9EB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10486" cy="3407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34488" y="1"/>
            <a:ext cx="4310486" cy="3407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ru-RU" smtClean="0"/>
              <a:t>18.09.2012</a:t>
            </a:r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270250" y="511175"/>
            <a:ext cx="3408363" cy="2555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4728" y="3237191"/>
            <a:ext cx="7957820" cy="30668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73200"/>
            <a:ext cx="4310486" cy="3407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34488" y="6473200"/>
            <a:ext cx="4310486" cy="3407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EFBBDC-AB95-4B34-94DD-A37594D2B9A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3AF729F-363A-4F58-A4AD-86EFCEF145F7}" type="datetime1">
              <a:rPr lang="ru-RU" smtClean="0"/>
              <a:pPr/>
              <a:t>19.09.2013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BCAA437-C384-42AD-B811-AFD148D11F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A9F283-6B0E-4A9F-8D92-32C0B956E482}" type="datetime1">
              <a:rPr lang="ru-RU" smtClean="0"/>
              <a:pPr/>
              <a:t>19.09.2013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CAA437-C384-42AD-B811-AFD148D11F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D86324-7282-495E-8A00-6C48D29798F5}" type="datetime1">
              <a:rPr lang="ru-RU" smtClean="0"/>
              <a:pPr/>
              <a:t>19.09.2013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CAA437-C384-42AD-B811-AFD148D11F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15C234-473D-4175-898B-AFD7138C5D8D}" type="datetime1">
              <a:rPr lang="ru-RU" smtClean="0"/>
              <a:pPr/>
              <a:t>19.09.2013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CAA437-C384-42AD-B811-AFD148D11F2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9F89C0-9D8D-4A66-9D1C-1B1F47DF5844}" type="datetime1">
              <a:rPr lang="ru-RU" smtClean="0"/>
              <a:pPr/>
              <a:t>19.09.2013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CAA437-C384-42AD-B811-AFD148D11F2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0E14B9-CEA8-41C2-B4C2-E723A5E1269D}" type="datetime1">
              <a:rPr lang="ru-RU" smtClean="0"/>
              <a:pPr/>
              <a:t>19.09.2013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CAA437-C384-42AD-B811-AFD148D11F2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228E32-D474-4658-81E7-03562A4DECF8}" type="datetime1">
              <a:rPr lang="ru-RU" smtClean="0"/>
              <a:pPr/>
              <a:t>19.09.2013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CAA437-C384-42AD-B811-AFD148D11F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729FF9-0765-4242-BE28-1F9EB8830D31}" type="datetime1">
              <a:rPr lang="ru-RU" smtClean="0"/>
              <a:pPr/>
              <a:t>19.09.2013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CAA437-C384-42AD-B811-AFD148D11F2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D31FAC-888D-453C-BCBF-34975899F4DE}" type="datetime1">
              <a:rPr lang="ru-RU" smtClean="0"/>
              <a:pPr/>
              <a:t>19.09.2013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CAA437-C384-42AD-B811-AFD148D11F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95104CC-05EB-414D-BD60-E339B4D6A216}" type="datetime1">
              <a:rPr lang="ru-RU" smtClean="0"/>
              <a:pPr/>
              <a:t>19.09.2013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CAA437-C384-42AD-B811-AFD148D11F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0B7E3B6-C111-45AA-878E-5B842E055C2A}" type="datetime1">
              <a:rPr lang="ru-RU" smtClean="0"/>
              <a:pPr/>
              <a:t>19.09.2013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BCAA437-C384-42AD-B811-AFD148D11F2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7EC83A9-2C0D-47B7-B5D6-43202449156A}" type="datetime1">
              <a:rPr lang="ru-RU" smtClean="0"/>
              <a:pPr/>
              <a:t>19.09.2013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BCAA437-C384-42AD-B811-AFD148D11F2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8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 организации работы городских методических объединений </a:t>
            </a:r>
          </a:p>
          <a:p>
            <a:pPr algn="ctr">
              <a:buNone/>
            </a:pPr>
            <a:r>
              <a:rPr lang="ru-RU" sz="48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2013-2014 </a:t>
            </a:r>
          </a:p>
          <a:p>
            <a:pPr algn="ctr">
              <a:buNone/>
            </a:pPr>
            <a:r>
              <a:rPr lang="ru-RU" sz="48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учебном году.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292803"/>
          </a:xfrm>
        </p:spPr>
        <p:txBody>
          <a:bodyPr>
            <a:normAutofit lnSpcReduction="10000"/>
          </a:bodyPr>
          <a:lstStyle/>
          <a:p>
            <a:endParaRPr lang="ru-RU" dirty="0" smtClean="0"/>
          </a:p>
          <a:p>
            <a:pPr>
              <a:buNone/>
            </a:pPr>
            <a: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Методические рекомендации  </a:t>
            </a:r>
            <a:r>
              <a:rPr lang="ru-RU" sz="3200" b="1" i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МОиН</a:t>
            </a:r>
            <a: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Челябинской области « Об особенностях преподавания учебных предметов в общеобразовательных учреждениях Челябинской области в 21013-2014 учебном году».</a:t>
            </a:r>
          </a:p>
          <a:p>
            <a:pPr algn="r">
              <a:buNone/>
            </a:pPr>
            <a: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24 июля 2013г. </a:t>
            </a:r>
          </a:p>
          <a:p>
            <a:pPr algn="r">
              <a:buNone/>
            </a:pPr>
            <a: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№ 03-02/5639</a:t>
            </a:r>
            <a:endParaRPr lang="ru-RU" sz="3200" b="1" i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82726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Задачи деятельности ГМО на </a:t>
            </a:r>
            <a:b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2013-2014 учебный год</a:t>
            </a:r>
            <a:endParaRPr lang="ru-RU" sz="36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525963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ru-RU" sz="14400" b="1" i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44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2. Организовать творческие  и проблемные группы членов ГМО по разработке программ по предметам  в целях обеспечения перехода на ФГОС ООО (октябрь 2013 года, время работы над программой до апреля 2014 года, с отслеживанием результатов по полугодиям).</a:t>
            </a:r>
          </a:p>
          <a:p>
            <a:pPr>
              <a:buNone/>
            </a:pPr>
            <a:endParaRPr lang="ru-RU" sz="14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4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14400" b="1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Задачи деятельности ГМО на </a:t>
            </a:r>
            <a:b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2013-2014 учебный год.</a:t>
            </a:r>
            <a:endParaRPr lang="ru-RU" sz="40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357298"/>
            <a:ext cx="8643998" cy="5214974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32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40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Инициировать  участие педагогов  в сетевых  сообществ в целях повышения профессиональной</a:t>
            </a:r>
          </a:p>
          <a:p>
            <a:pPr algn="just">
              <a:buNone/>
            </a:pPr>
            <a:r>
              <a:rPr lang="ru-RU" sz="40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компетентности. Создание и развитие </a:t>
            </a:r>
            <a:r>
              <a:rPr lang="ru-RU" sz="4000" b="1" i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блогов</a:t>
            </a:r>
            <a:r>
              <a:rPr lang="ru-RU" sz="40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ГМО. Выпуск сборников и бюллетеней из опыта </a:t>
            </a:r>
            <a:r>
              <a:rPr lang="ru-RU" sz="4000" b="1" i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работы педагогов.</a:t>
            </a:r>
            <a:endParaRPr lang="ru-RU" sz="4000" b="1" i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Задачи деятельности ГМО на </a:t>
            </a:r>
            <a:b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2013-2014 учебный год</a:t>
            </a:r>
            <a:endParaRPr lang="ru-RU" sz="40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15875" algn="just">
              <a:buNone/>
            </a:pPr>
            <a:r>
              <a:rPr lang="ru-RU" sz="36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4. Оказывать методическую поддержку  членам ГМО - участникам профессиональных  конкурсов: </a:t>
            </a:r>
          </a:p>
          <a:p>
            <a:pPr indent="15875" algn="just"/>
            <a:r>
              <a:rPr lang="ru-RU" sz="36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рамках  проекта «Школа </a:t>
            </a:r>
            <a:r>
              <a:rPr lang="ru-RU" sz="3600" b="1" i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Росатома</a:t>
            </a:r>
            <a:r>
              <a:rPr lang="ru-RU" sz="36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»;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Задачи деятельности ГМО на </a:t>
            </a:r>
            <a:b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2013-2014 учебный год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региональном конкурсе «Новой школе – новые стандарты»;</a:t>
            </a:r>
          </a:p>
          <a:p>
            <a:r>
              <a:rPr lang="ru-RU" sz="36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муниципальных конкурсах:</a:t>
            </a:r>
          </a:p>
          <a:p>
            <a:pPr>
              <a:buNone/>
            </a:pPr>
            <a:r>
              <a:rPr lang="ru-RU" sz="36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-  «Учитель года;</a:t>
            </a:r>
          </a:p>
          <a:p>
            <a:pPr>
              <a:buNone/>
            </a:pPr>
            <a:r>
              <a:rPr lang="ru-RU" sz="36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- «Сердце отдаю детям».</a:t>
            </a:r>
            <a:endParaRPr lang="ru-RU" sz="3600" b="1" i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Задачи деятельности ГМО на </a:t>
            </a:r>
            <a:b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2013-2014 учебный год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5. Продолжить практику сотрудничества с ГБОУ ДПО ЧИППКРО, ЧГПУ и другими  организациями  в осуществлении  качественной подготовки выпускников основной и полной средней школы к итоговой аттестации.</a:t>
            </a:r>
            <a:endParaRPr lang="ru-RU" sz="3200" b="1" i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Задачи деятельности ГМО на </a:t>
            </a:r>
            <a:b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2013-2014 учебный год.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lvl="0">
              <a:buNone/>
            </a:pPr>
            <a: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6.Продолжить работу членов ГМО  в предметных комиссиях итоговой аттестации выпускников основной школы (ОГЭ), в оргкомитете и в составе жюри муниципального этапа Всероссийской олимпиады школьников. </a:t>
            </a:r>
            <a:endParaRPr lang="ru-RU" sz="3200" b="1" i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Задачи деятельности ГМО на </a:t>
            </a:r>
            <a:b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2013-2014 учебный год.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500702"/>
          </a:xfrm>
        </p:spPr>
        <p:txBody>
          <a:bodyPr>
            <a:noAutofit/>
          </a:bodyPr>
          <a:lstStyle/>
          <a:p>
            <a:pPr indent="15875">
              <a:buNone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15875">
              <a:buNone/>
            </a:pPr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7. Осуществлять методическое сопровождение работы по воспитанию у детей и подростков  патриотизма, гражданственности, нравственности, формированию навыков здорового образа жизни: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Задачи деятельности ГМО на </a:t>
            </a:r>
            <a:b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2013-2014 учебный год.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Интеллектуально-творческая эстафета обучающихся «Один мир – одна мечта», посвящённая зимним олимпийским играм «Сочи -2014»;</a:t>
            </a:r>
          </a:p>
          <a:p>
            <a:pPr indent="15875" algn="just"/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Интеллектуально-творческий марафон в честь 70-летия  полного снятия блокады Ленинграда;</a:t>
            </a:r>
          </a:p>
          <a:p>
            <a:pPr indent="15875" algn="just"/>
            <a:r>
              <a:rPr lang="en-US" sz="28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спартакиада школьников «Любимому городу- наши рекорды!»;</a:t>
            </a:r>
          </a:p>
          <a:p>
            <a:pPr indent="15875" algn="just"/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Комсомолу - 95».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Задачи деятельности ГМО на </a:t>
            </a:r>
            <a:b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2013-2014 учебный год.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8. Участие в заседаниях круглых столов и семинарах:</a:t>
            </a:r>
          </a:p>
          <a:p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«Критерии и показатели внешней общественной оценки качества образования»;</a:t>
            </a:r>
          </a:p>
          <a:p>
            <a:r>
              <a:rPr lang="ru-RU" sz="2800" i="1" dirty="0" smtClean="0"/>
              <a:t> </a:t>
            </a:r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«Нормативно-правовая база образовательного процесса»;</a:t>
            </a:r>
          </a:p>
          <a:p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«ФГОС среднего общего образования, преемственность и перспектива» (из опыта работы МБОУ СОШ № 121);</a:t>
            </a:r>
            <a:r>
              <a:rPr lang="ru-RU" sz="2800" i="1" dirty="0" smtClean="0"/>
              <a:t> </a:t>
            </a:r>
          </a:p>
          <a:p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Задачи деятельности ГМО на </a:t>
            </a:r>
            <a:b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2013-2014 учебный год.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66928" indent="-457200" algn="just">
              <a:buNone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Педагогические работники: </a:t>
            </a:r>
          </a:p>
          <a:p>
            <a:pPr marL="566928" indent="-457200" algn="just"/>
            <a: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имеют «право на объединение в общественные профессиональные организации в формах и в порядке, которые установлены законодательством Российской Федерации»  (ст.46.п.11);</a:t>
            </a:r>
          </a:p>
          <a:p>
            <a:pPr marL="566928" indent="-457200" algn="just"/>
            <a: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обязаны «систематически повышать свой профессиональный уровень» (ст.48 п.7)</a:t>
            </a:r>
          </a:p>
          <a:p>
            <a:pPr marL="566928" indent="-457200" algn="just">
              <a:buAutoNum type="arabicPeriod"/>
            </a:pP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Заголовок 2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ФЗ «Об образовании в Российской Федерации»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ru-RU" sz="28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«Опыт работы школ № 127, 135 по организации научно-исследовательской деятельности обучающихся»;</a:t>
            </a:r>
          </a:p>
          <a:p>
            <a:pPr algn="just">
              <a:buNone/>
            </a:pPr>
            <a: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«Из опыта внедрения ФГОС НОО в образовательном учреждении № 117».</a:t>
            </a:r>
          </a:p>
          <a:p>
            <a:pPr algn="just"/>
            <a:endParaRPr lang="ru-RU" sz="3200" b="1" i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3200" b="1" i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Задачи деятельности ГМО на </a:t>
            </a:r>
            <a:b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2013-2014 учебный год.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543956" cy="5090944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9. Участие в апробациях:</a:t>
            </a:r>
          </a:p>
          <a:p>
            <a:pPr algn="just">
              <a:buNone/>
            </a:pPr>
            <a: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«Региональный мониторинг качества общего образования в Челябинской области» (все школы).</a:t>
            </a:r>
          </a:p>
          <a:p>
            <a:pPr>
              <a:buNone/>
            </a:pPr>
            <a: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«Методические рекомендации по учёту национальных, региональных и  этнокультурных особенностей при разработке ОУ основных образовательных программ» (117, 125, 126).</a:t>
            </a:r>
            <a:endParaRPr lang="ru-RU" sz="3200" b="1" i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Задачи деятельности ГМО на </a:t>
            </a:r>
            <a:b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2013-2014 учебный год.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10. Участие в аккредитации ОУ:</a:t>
            </a:r>
          </a:p>
          <a:p>
            <a:pPr>
              <a:buNone/>
            </a:pPr>
            <a:endParaRPr lang="ru-RU" sz="3200" b="1" i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Декабрь 2013 года – 117, 121,126.</a:t>
            </a:r>
          </a:p>
          <a:p>
            <a:pPr>
              <a:buNone/>
            </a:pPr>
            <a:endParaRPr lang="ru-RU" sz="3200" b="1" i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Февраль 2014 года – 125,127,135</a:t>
            </a:r>
            <a: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  <a:endParaRPr lang="ru-RU" sz="32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Задачи деятельности ГМО на </a:t>
            </a:r>
            <a:b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2013-2014 учебный год.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36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"Развитие кадрового потенциала муниципальной образовательной системы г. </a:t>
            </a:r>
            <a:r>
              <a:rPr lang="ru-RU" sz="3600" b="1" i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Снежинска</a:t>
            </a:r>
            <a:r>
              <a:rPr lang="ru-RU" sz="36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контексте </a:t>
            </a:r>
          </a:p>
          <a:p>
            <a:pPr>
              <a:buNone/>
            </a:pPr>
            <a:r>
              <a:rPr lang="ru-RU" sz="36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современной государственной политики в сфере образования".</a:t>
            </a:r>
          </a:p>
          <a:p>
            <a:pPr>
              <a:buNone/>
            </a:pPr>
            <a:r>
              <a:rPr lang="ru-RU" sz="36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Городская методическая тема </a:t>
            </a:r>
            <a:b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2012 -2015 годы</a:t>
            </a:r>
            <a:endParaRPr lang="ru-RU" sz="36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43050"/>
            <a:ext cx="8715436" cy="4364241"/>
          </a:xfrm>
        </p:spPr>
        <p:txBody>
          <a:bodyPr>
            <a:noAutofit/>
          </a:bodyPr>
          <a:lstStyle/>
          <a:p>
            <a:pPr lvl="0" algn="just">
              <a:buNone/>
            </a:pPr>
            <a:r>
              <a:rPr lang="ru-RU" sz="4000" b="1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		</a:t>
            </a:r>
          </a:p>
          <a:p>
            <a:pPr lvl="0" algn="ctr">
              <a:buNone/>
            </a:pPr>
            <a:r>
              <a:rPr lang="ru-RU" sz="40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«Развитие кадрового потенциала муниципальной образовательной системы г. </a:t>
            </a:r>
            <a:r>
              <a:rPr lang="ru-RU" sz="4000" b="1" i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Снежинска</a:t>
            </a:r>
            <a:r>
              <a:rPr lang="ru-RU" sz="40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lvl="0" algn="ctr">
              <a:buNone/>
            </a:pPr>
            <a:r>
              <a:rPr lang="ru-RU" sz="40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условиях меняющегося законодательства </a:t>
            </a:r>
          </a:p>
          <a:p>
            <a:pPr lvl="0" algn="ctr">
              <a:buNone/>
            </a:pPr>
            <a:r>
              <a:rPr lang="ru-RU" sz="40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образовании».</a:t>
            </a:r>
            <a:endParaRPr lang="ru-RU" sz="4000" b="1" i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71451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Городская</a:t>
            </a: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м</a:t>
            </a: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етодическая </a:t>
            </a:r>
            <a:b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тема на 2013 -2014 учебный год </a:t>
            </a:r>
            <a:b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(2 этап)</a:t>
            </a: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22 ГМО объединяют 390 педагогов.</a:t>
            </a:r>
          </a:p>
          <a:p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Приказ Управления образования  « Об организации работы городских методических объединений в 2013-2014 учебном году» от 04.09. 2013г. №332;</a:t>
            </a:r>
          </a:p>
          <a:p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Положение о городском методическом объединении педагогических работников образовательных учреждений, подведомственных Управлению образования  (Приложение к приказу №295 от 05.09. 2012г.)</a:t>
            </a:r>
            <a:endParaRPr lang="ru-RU" sz="2800" b="1" i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Городские методические объединения педагогов </a:t>
            </a:r>
            <a:r>
              <a:rPr lang="ru-RU" sz="36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Снежинска</a:t>
            </a:r>
            <a:endParaRPr lang="ru-RU" sz="36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-76200" algn="just">
              <a:buNone/>
            </a:pPr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</a:rPr>
              <a:t>		</a:t>
            </a:r>
          </a:p>
          <a:p>
            <a:pPr indent="-76200" algn="just">
              <a:buNone/>
            </a:pPr>
            <a: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Методическое и научно-методическое сопровождение развития кадрового потенциала муниципальной образовательной системы г. </a:t>
            </a:r>
            <a:r>
              <a:rPr lang="ru-RU" sz="3200" b="1" i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Снежинска</a:t>
            </a:r>
            <a: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условиях внедрения федеральных государственных образовательных стандартов общего образования (ФГОС ОО).</a:t>
            </a:r>
          </a:p>
          <a:p>
            <a:pPr indent="-76200" algn="just">
              <a:buNone/>
            </a:pPr>
            <a:endParaRPr lang="ru-RU" sz="3200" b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Цель методической работы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indent="-76200">
              <a:buNone/>
            </a:pPr>
            <a:r>
              <a:rPr lang="ru-RU" sz="36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1.Продолжить изучение педагогами актуальных нормативных документов: </a:t>
            </a:r>
          </a:p>
          <a:p>
            <a:pPr marL="266700" indent="0"/>
            <a:r>
              <a:rPr lang="ru-RU" sz="36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Закона РФ «Об образовании в Российской Федерации» от 29.12.2012г № 273-ФЗ; </a:t>
            </a:r>
          </a:p>
          <a:p>
            <a:pPr marL="266700" indent="0">
              <a:buNone/>
            </a:pPr>
            <a:endParaRPr lang="ru-RU" sz="3600" b="1" i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66700" indent="0"/>
            <a:r>
              <a:rPr lang="ru-RU" sz="36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ФГОС ООО, утверждённом приказом </a:t>
            </a:r>
            <a:r>
              <a:rPr lang="ru-RU" sz="3600" b="1" i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МОиН</a:t>
            </a:r>
            <a:r>
              <a:rPr lang="ru-RU" sz="36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РФ 17.12.2010 г. № 1897.</a:t>
            </a:r>
          </a:p>
          <a:p>
            <a:pPr marL="266700" indent="0"/>
            <a:endParaRPr lang="ru-RU" sz="3600" b="1" i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66700" indent="0"/>
            <a:r>
              <a:rPr lang="ru-RU" sz="36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Приказ </a:t>
            </a:r>
            <a:r>
              <a:rPr lang="ru-RU" sz="3600" b="1" i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МОиН</a:t>
            </a:r>
            <a:r>
              <a:rPr lang="ru-RU" sz="36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РФ № 413 от 17 мая 2012 г. «Об утверждении Федерального государственного образовательного стандарта среднего (полного) общего образования». </a:t>
            </a:r>
          </a:p>
          <a:p>
            <a:pPr marL="266700" indent="0"/>
            <a:endParaRPr lang="ru-RU" sz="36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3600" b="1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8266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Задачи деятельности ГМО на </a:t>
            </a:r>
            <a:b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2013-2014 учебный год</a:t>
            </a:r>
            <a:endParaRPr lang="ru-RU" sz="36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	Приказ </a:t>
            </a:r>
            <a:r>
              <a:rPr lang="ru-RU" sz="2800" b="1" i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МОиН</a:t>
            </a:r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РФ от 19 декабря 2012 г. </a:t>
            </a:r>
          </a:p>
          <a:p>
            <a:pPr algn="just">
              <a:buNone/>
            </a:pPr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 № 1067</a:t>
            </a:r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"Об утверждении федеральных перечней учебников, рекомендованных (допущенных) к использованию в образовательном процессе в образовательных учреждениях, реализующих образовательные программы общего образования и имеющих государственную аккредитацию, на 2013 -2014 учебный год».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Задачи деятельности ГМО на </a:t>
            </a:r>
            <a:b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2013-2014 учебный год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428736"/>
            <a:ext cx="8429684" cy="521497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Приказ </a:t>
            </a:r>
            <a:r>
              <a:rPr lang="ru-RU" sz="3200" b="1" i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МОиН</a:t>
            </a:r>
            <a: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Челябинской области </a:t>
            </a:r>
          </a:p>
          <a:p>
            <a:pPr algn="just">
              <a:buNone/>
            </a:pPr>
            <a: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№ 02-600 от 05.10.2010 г. «Об утверждении плана действий по модернизации общего образования в Челябинской области на 2011-2015 годы, направленных на реализацию национальной образовательной инициативы «Наша новая школа».</a:t>
            </a:r>
          </a:p>
          <a:p>
            <a:pPr algn="just"/>
            <a:endParaRPr lang="ru-RU" sz="5800" b="1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25536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Задачи деятельности ГМО на </a:t>
            </a:r>
            <a:b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2013-2014 учебный год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2188</TotalTime>
  <Words>624</Words>
  <Application>Microsoft Office PowerPoint</Application>
  <PresentationFormat>Экран (4:3)</PresentationFormat>
  <Paragraphs>93</Paragraphs>
  <Slides>22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Открытая</vt:lpstr>
      <vt:lpstr>Слайд 1</vt:lpstr>
      <vt:lpstr> ФЗ «Об образовании в Российской Федерации»  </vt:lpstr>
      <vt:lpstr>Городская методическая тема  на 2012 -2015 годы</vt:lpstr>
      <vt:lpstr>  Городская методическая  тема на 2013 -2014 учебный год  (2 этап)  </vt:lpstr>
      <vt:lpstr>Городские методические объединения педагогов Снежинска</vt:lpstr>
      <vt:lpstr>Цель методической работы</vt:lpstr>
      <vt:lpstr>Задачи деятельности ГМО на  2013-2014 учебный год</vt:lpstr>
      <vt:lpstr>Задачи деятельности ГМО на  2013-2014 учебный год</vt:lpstr>
      <vt:lpstr>Задачи деятельности ГМО на  2013-2014 учебный год</vt:lpstr>
      <vt:lpstr>Задачи деятельности ГМО на  2013-2014 учебный год</vt:lpstr>
      <vt:lpstr>Задачи деятельности ГМО на  2013-2014 учебный год.</vt:lpstr>
      <vt:lpstr>Задачи деятельности ГМО на  2013-2014 учебный год</vt:lpstr>
      <vt:lpstr>Задачи деятельности ГМО на  2013-2014 учебный год</vt:lpstr>
      <vt:lpstr>Задачи деятельности ГМО на  2013-2014 учебный год</vt:lpstr>
      <vt:lpstr>Задачи деятельности ГМО на  2013-2014 учебный год.</vt:lpstr>
      <vt:lpstr>Задачи деятельности ГМО на  2013-2014 учебный год.</vt:lpstr>
      <vt:lpstr>Задачи деятельности ГМО на  2013-2014 учебный год.</vt:lpstr>
      <vt:lpstr>Задачи деятельности ГМО на  2013-2014 учебный год.</vt:lpstr>
      <vt:lpstr>Задачи деятельности ГМО на  2013-2014 учебный год.</vt:lpstr>
      <vt:lpstr>Задачи деятельности ГМО на  2013-2014 учебный год.</vt:lpstr>
      <vt:lpstr>Задачи деятельности ГМО на  2013-2014 учебный год.</vt:lpstr>
      <vt:lpstr>Задачи деятельности ГМО на  2013-2014 учебный год.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 основных направлениях деятельности ГМО в 2011-2012 учебном году</dc:title>
  <dc:creator>Шаталова</dc:creator>
  <cp:lastModifiedBy>Токарь</cp:lastModifiedBy>
  <cp:revision>287</cp:revision>
  <dcterms:created xsi:type="dcterms:W3CDTF">2011-09-08T07:52:47Z</dcterms:created>
  <dcterms:modified xsi:type="dcterms:W3CDTF">2013-09-19T09:50:19Z</dcterms:modified>
</cp:coreProperties>
</file>