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54" y="-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EBF369-88E9-4006-B95E-CAFF781C436E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1142984"/>
            <a:ext cx="7286676" cy="5000660"/>
          </a:xfrm>
        </p:spPr>
        <p:txBody>
          <a:bodyPr>
            <a:normAutofit fontScale="62500" lnSpcReduction="20000"/>
          </a:bodyPr>
          <a:lstStyle/>
          <a:p>
            <a:endParaRPr lang="ru-RU" sz="44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4400" b="1" i="1" dirty="0" smtClean="0">
              <a:solidFill>
                <a:schemeClr val="tx1"/>
              </a:solidFill>
            </a:endParaRPr>
          </a:p>
          <a:p>
            <a:endParaRPr lang="ru-RU" sz="4400" i="1" dirty="0" smtClean="0">
              <a:solidFill>
                <a:schemeClr val="tx1"/>
              </a:solidFill>
            </a:endParaRPr>
          </a:p>
          <a:p>
            <a:endParaRPr lang="ru-RU" sz="4400" b="1" i="1" dirty="0" smtClean="0">
              <a:solidFill>
                <a:schemeClr val="tx1"/>
              </a:solidFill>
            </a:endParaRPr>
          </a:p>
          <a:p>
            <a:r>
              <a:rPr lang="ru-RU" sz="4400" b="1" i="1" dirty="0" smtClean="0">
                <a:solidFill>
                  <a:schemeClr val="tx1"/>
                </a:solidFill>
              </a:rPr>
              <a:t>Итоги </a:t>
            </a:r>
            <a:r>
              <a:rPr lang="ru-RU" sz="4400" b="1" i="1" dirty="0">
                <a:solidFill>
                  <a:schemeClr val="tx1"/>
                </a:solidFill>
              </a:rPr>
              <a:t>работы </a:t>
            </a:r>
            <a:endParaRPr lang="ru-RU" sz="4400" b="1" i="1" dirty="0" smtClean="0">
              <a:solidFill>
                <a:schemeClr val="tx1"/>
              </a:solidFill>
            </a:endParaRPr>
          </a:p>
          <a:p>
            <a:r>
              <a:rPr lang="ru-RU" sz="4400" b="1" i="1" dirty="0" smtClean="0">
                <a:solidFill>
                  <a:schemeClr val="tx1"/>
                </a:solidFill>
              </a:rPr>
              <a:t>городских методических объединений  </a:t>
            </a:r>
          </a:p>
          <a:p>
            <a:r>
              <a:rPr lang="ru-RU" sz="5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5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2013-2014</a:t>
            </a:r>
            <a:r>
              <a:rPr lang="ru-RU" sz="4400" b="1" i="1" dirty="0" smtClean="0">
                <a:solidFill>
                  <a:schemeClr val="tx1"/>
                </a:solidFill>
              </a:rPr>
              <a:t> уч</a:t>
            </a:r>
            <a:r>
              <a:rPr lang="ru-RU" sz="4400" i="1" dirty="0" smtClean="0">
                <a:solidFill>
                  <a:schemeClr val="tx1"/>
                </a:solidFill>
              </a:rPr>
              <a:t>ебном</a:t>
            </a:r>
            <a:r>
              <a:rPr lang="ru-RU" sz="4400" b="1" i="1" dirty="0" smtClean="0">
                <a:solidFill>
                  <a:schemeClr val="tx1"/>
                </a:solidFill>
              </a:rPr>
              <a:t> году  </a:t>
            </a:r>
            <a:r>
              <a:rPr lang="ru-RU" sz="4400" b="1" i="1" dirty="0">
                <a:solidFill>
                  <a:schemeClr val="tx1"/>
                </a:solidFill>
              </a:rPr>
              <a:t>и основные </a:t>
            </a:r>
            <a:r>
              <a:rPr lang="ru-RU" sz="4400" b="1" i="1" dirty="0" smtClean="0">
                <a:solidFill>
                  <a:schemeClr val="tx1"/>
                </a:solidFill>
              </a:rPr>
              <a:t>задачи </a:t>
            </a:r>
            <a:r>
              <a:rPr lang="ru-RU" sz="4400" b="1" i="1" dirty="0">
                <a:solidFill>
                  <a:schemeClr val="tx1"/>
                </a:solidFill>
              </a:rPr>
              <a:t>деятельности ГМО в новом учебном </a:t>
            </a:r>
            <a:r>
              <a:rPr lang="ru-RU" sz="4400" b="1" i="1" dirty="0" smtClean="0">
                <a:solidFill>
                  <a:schemeClr val="tx1"/>
                </a:solidFill>
              </a:rPr>
              <a:t>году </a:t>
            </a:r>
            <a:endParaRPr lang="ru-RU" sz="4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Городская методическая тема </a:t>
            </a:r>
            <a:r>
              <a:rPr lang="ru-RU" b="1"/>
              <a:t>на </a:t>
            </a:r>
            <a:r>
              <a:rPr lang="ru-RU" b="1" smtClean="0"/>
              <a:t>2014- 2015 </a:t>
            </a:r>
            <a:r>
              <a:rPr lang="ru-RU" b="1" dirty="0"/>
              <a:t>учебный </a:t>
            </a:r>
            <a:r>
              <a:rPr lang="ru-RU" b="1" dirty="0" smtClean="0"/>
              <a:t>год</a:t>
            </a:r>
            <a:endParaRPr lang="ru-RU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Развитие кадрового потенциала муниципальной образовательной системы г.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Снежинска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 условиях меняющегося законодательства в образовании.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114300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Задачи ММС на 2014-2015 </a:t>
            </a:r>
            <a:br>
              <a:rPr lang="ru-RU" sz="3600" b="1" dirty="0" smtClean="0"/>
            </a:br>
            <a:r>
              <a:rPr lang="ru-RU" sz="3600" b="1" dirty="0" smtClean="0"/>
              <a:t>учебный год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1.Обеспечить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методическое сопровождение</a:t>
            </a:r>
          </a:p>
          <a:p>
            <a:pPr lvl="0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- нормативной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, содержательной и организационной готовности ОУ к внедрению ФГОС ОО;</a:t>
            </a:r>
          </a:p>
          <a:p>
            <a:pPr lvl="0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- разработки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и реализации персонифицированных программ повышения квалификации педагогических и руководящих кадров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 Инициировать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участие педагогов в сетевых сообществах в целях повышения их профессиональной компетентности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3. Обобщать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и предъявлять педагогический и управленческий опыт работы, отражающий внедрение ФГОС ОО, а также использование современных педагогических технологий. 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Разработать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критерии и показатели внешней общественной оценки качества результатов деятельности муниципальной системы образования.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5. Осуществлять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научно-методическое сопровождение разработки образовательными учреждениями внутреннего мониторинга качества общего образования.</a:t>
            </a:r>
          </a:p>
          <a:p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534400" cy="105723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Задачи ГМО на 2014-2015 учебный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881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Продолжить  работу по  оказанию практической помощи членам творческих групп по подготовке программ учебных предметов основной средней </a:t>
            </a:r>
            <a:r>
              <a:rPr lang="ru-RU" sz="2400" b="1" dirty="0" smtClean="0"/>
              <a:t>школы.</a:t>
            </a: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 lvl="0"/>
            <a:r>
              <a:rPr lang="ru-RU" sz="2400" b="1" dirty="0" smtClean="0"/>
              <a:t>Провести круглый стол по преемственности между учителями начальных классов, завершающими в 2014-2015 учебном году внедрение ФГОС НОО, и специалистами-предметниками, начинающими работу в 2015-2016 учебном году  по внедрению ФГОС ОО.</a:t>
            </a:r>
          </a:p>
          <a:p>
            <a:pPr lvl="0"/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Задачи ГМО на 2014-2015 </a:t>
            </a:r>
            <a:br>
              <a:rPr lang="ru-RU" sz="3600" b="1" dirty="0" smtClean="0"/>
            </a:br>
            <a:r>
              <a:rPr lang="ru-RU" sz="3600" b="1" dirty="0" smtClean="0"/>
              <a:t>учебный 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dirty="0" smtClean="0"/>
              <a:t>Направить деятельность ГМО учителей начальной школы, русского языка и математики на достижение высокого качества подготовки выпускников 4, 9, 11 классов к  итоговой аттестации.</a:t>
            </a:r>
          </a:p>
          <a:p>
            <a:pPr lvl="0">
              <a:buNone/>
            </a:pPr>
            <a:endParaRPr lang="ru-RU" sz="2800" b="1" dirty="0" smtClean="0"/>
          </a:p>
          <a:p>
            <a:pPr lvl="0"/>
            <a:r>
              <a:rPr lang="ru-RU" sz="2800" b="1" dirty="0" smtClean="0"/>
              <a:t>Подготовить к новому учебному году пакет документов (требования и задания с ответами) к школьному этапу областной и Всероссийской олимпиад.</a:t>
            </a:r>
          </a:p>
          <a:p>
            <a:pPr lvl="0"/>
            <a:endParaRPr lang="ru-RU" sz="28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Задачи ГМО на 2014-2015 учебный год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Продолжить работу по </a:t>
            </a:r>
            <a:r>
              <a:rPr lang="ru-RU" b="1" dirty="0" err="1" smtClean="0"/>
              <a:t>гражданско</a:t>
            </a:r>
            <a:r>
              <a:rPr lang="ru-RU" b="1" dirty="0" smtClean="0"/>
              <a:t>  - патриотическому  и нравственному воспитанию обучающихся</a:t>
            </a:r>
            <a:r>
              <a:rPr lang="ru-RU" b="1" dirty="0" smtClean="0"/>
              <a:t>.</a:t>
            </a:r>
          </a:p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lvl="0"/>
            <a:r>
              <a:rPr lang="ru-RU" sz="2800" b="1" dirty="0" smtClean="0"/>
              <a:t>Шире использовать опыт передовых учителей в практике работы ГМО.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</TotalTime>
  <Words>280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Слайд 1</vt:lpstr>
      <vt:lpstr>Городская методическая тема на 2014- 2015 учебный год</vt:lpstr>
      <vt:lpstr>Задачи ММС на 2014-2015  учебный год</vt:lpstr>
      <vt:lpstr>Задачи ГМО на 2014-2015 учебный год</vt:lpstr>
      <vt:lpstr>      Задачи ГМО на 2014-2015  учебный год</vt:lpstr>
      <vt:lpstr>Задачи ГМО на 2014-2015 учебный год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Патракеева ЛН</dc:creator>
  <cp:lastModifiedBy>Патракеева ЛН</cp:lastModifiedBy>
  <cp:revision>34</cp:revision>
  <dcterms:created xsi:type="dcterms:W3CDTF">2014-09-24T03:26:25Z</dcterms:created>
  <dcterms:modified xsi:type="dcterms:W3CDTF">2014-09-24T06:09:59Z</dcterms:modified>
</cp:coreProperties>
</file>