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82" r:id="rId4"/>
    <p:sldId id="283" r:id="rId5"/>
    <p:sldId id="270" r:id="rId6"/>
    <p:sldId id="284" r:id="rId7"/>
    <p:sldId id="285" r:id="rId8"/>
    <p:sldId id="271" r:id="rId9"/>
    <p:sldId id="272" r:id="rId10"/>
    <p:sldId id="274" r:id="rId11"/>
    <p:sldId id="275" r:id="rId12"/>
    <p:sldId id="286" r:id="rId13"/>
    <p:sldId id="287" r:id="rId14"/>
    <p:sldId id="288" r:id="rId15"/>
    <p:sldId id="276" r:id="rId16"/>
    <p:sldId id="277" r:id="rId17"/>
    <p:sldId id="278" r:id="rId18"/>
    <p:sldId id="279" r:id="rId19"/>
    <p:sldId id="289" r:id="rId20"/>
    <p:sldId id="290" r:id="rId21"/>
    <p:sldId id="291" r:id="rId22"/>
    <p:sldId id="292" r:id="rId23"/>
    <p:sldId id="280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1298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1E212-D0D7-47E5-97D6-3E86B7988C73}" type="datetimeFigureOut">
              <a:rPr lang="ru-RU" smtClean="0"/>
              <a:pPr/>
              <a:t>05.04.2014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96F70-029D-4B41-9666-7CBC2C413B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1E212-D0D7-47E5-97D6-3E86B7988C73}" type="datetimeFigureOut">
              <a:rPr lang="ru-RU" smtClean="0"/>
              <a:pPr/>
              <a:t>05.04.2014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96F70-029D-4B41-9666-7CBC2C413B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1E212-D0D7-47E5-97D6-3E86B7988C73}" type="datetimeFigureOut">
              <a:rPr lang="ru-RU" smtClean="0"/>
              <a:pPr/>
              <a:t>05.04.2014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96F70-029D-4B41-9666-7CBC2C413B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1E212-D0D7-47E5-97D6-3E86B7988C73}" type="datetimeFigureOut">
              <a:rPr lang="ru-RU" smtClean="0"/>
              <a:pPr/>
              <a:t>05.04.2014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96F70-029D-4B41-9666-7CBC2C413B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1E212-D0D7-47E5-97D6-3E86B7988C73}" type="datetimeFigureOut">
              <a:rPr lang="ru-RU" smtClean="0"/>
              <a:pPr/>
              <a:t>05.04.2014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96F70-029D-4B41-9666-7CBC2C413B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1E212-D0D7-47E5-97D6-3E86B7988C73}" type="datetimeFigureOut">
              <a:rPr lang="ru-RU" smtClean="0"/>
              <a:pPr/>
              <a:t>05.04.2014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96F70-029D-4B41-9666-7CBC2C413B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1E212-D0D7-47E5-97D6-3E86B7988C73}" type="datetimeFigureOut">
              <a:rPr lang="ru-RU" smtClean="0"/>
              <a:pPr/>
              <a:t>05.04.2014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96F70-029D-4B41-9666-7CBC2C413B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1E212-D0D7-47E5-97D6-3E86B7988C73}" type="datetimeFigureOut">
              <a:rPr lang="ru-RU" smtClean="0"/>
              <a:pPr/>
              <a:t>05.04.2014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96F70-029D-4B41-9666-7CBC2C413B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1E212-D0D7-47E5-97D6-3E86B7988C73}" type="datetimeFigureOut">
              <a:rPr lang="ru-RU" smtClean="0"/>
              <a:pPr/>
              <a:t>05.04.2014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96F70-029D-4B41-9666-7CBC2C413B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1E212-D0D7-47E5-97D6-3E86B7988C73}" type="datetimeFigureOut">
              <a:rPr lang="ru-RU" smtClean="0"/>
              <a:pPr/>
              <a:t>05.04.2014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96F70-029D-4B41-9666-7CBC2C413B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1E212-D0D7-47E5-97D6-3E86B7988C73}" type="datetimeFigureOut">
              <a:rPr lang="ru-RU" smtClean="0"/>
              <a:pPr/>
              <a:t>05.04.2014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96F70-029D-4B41-9666-7CBC2C413B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1E212-D0D7-47E5-97D6-3E86B7988C73}" type="datetimeFigureOut">
              <a:rPr lang="ru-RU" smtClean="0"/>
              <a:pPr/>
              <a:t>05.04.2014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96F70-029D-4B41-9666-7CBC2C413BA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428605"/>
            <a:ext cx="8001056" cy="2428891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Инструментарий оценки результатов работы педагогических коллективов образовательных учреждений, реализующих модели образовательных систем, обеспечивающих современное качество общего образования    </a:t>
            </a:r>
            <a:endParaRPr lang="ru-RU" sz="2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8662" y="3786190"/>
            <a:ext cx="6843738" cy="1852610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>Первый проректор ГБОУ ДПО ЧИППКРО</a:t>
            </a:r>
          </a:p>
          <a:p>
            <a:r>
              <a:rPr lang="ru-RU" sz="2400" dirty="0" err="1" smtClean="0">
                <a:solidFill>
                  <a:schemeClr val="tx1"/>
                </a:solidFill>
              </a:rPr>
              <a:t>Солодкова</a:t>
            </a:r>
            <a:r>
              <a:rPr lang="ru-RU" sz="2400" dirty="0" smtClean="0">
                <a:solidFill>
                  <a:schemeClr val="tx1"/>
                </a:solidFill>
              </a:rPr>
              <a:t> М.И.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142852"/>
            <a:ext cx="8429684" cy="142876"/>
          </a:xfrm>
        </p:spPr>
        <p:txBody>
          <a:bodyPr>
            <a:normAutofit fontScale="90000"/>
          </a:bodyPr>
          <a:lstStyle/>
          <a:p>
            <a:endParaRPr lang="ru-RU" sz="1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428604"/>
            <a:ext cx="8715436" cy="6143668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000" b="1" i="1" dirty="0" smtClean="0">
                <a:solidFill>
                  <a:schemeClr val="tx1"/>
                </a:solidFill>
              </a:rPr>
              <a:t>I</a:t>
            </a:r>
            <a:r>
              <a:rPr lang="ru-RU" sz="2000" b="1" i="1" dirty="0" smtClean="0">
                <a:solidFill>
                  <a:schemeClr val="tx1"/>
                </a:solidFill>
              </a:rPr>
              <a:t> этап оценки: экспертное заключение по внешним критериям:</a:t>
            </a:r>
          </a:p>
          <a:p>
            <a:pPr marL="457200" indent="-457200" algn="just">
              <a:buAutoNum type="arabicPeriod"/>
            </a:pPr>
            <a:r>
              <a:rPr lang="ru-RU" sz="2000" b="1" dirty="0" smtClean="0">
                <a:solidFill>
                  <a:schemeClr val="tx1"/>
                </a:solidFill>
              </a:rPr>
              <a:t>Обоснованность </a:t>
            </a:r>
            <a:r>
              <a:rPr lang="ru-RU" sz="2000" b="1" dirty="0">
                <a:solidFill>
                  <a:schemeClr val="tx1"/>
                </a:solidFill>
              </a:rPr>
              <a:t>и аргументированность построения </a:t>
            </a:r>
            <a:r>
              <a:rPr lang="ru-RU" sz="2000" b="1" dirty="0" smtClean="0">
                <a:solidFill>
                  <a:schemeClr val="tx1"/>
                </a:solidFill>
              </a:rPr>
              <a:t>модели:</a:t>
            </a:r>
            <a:r>
              <a:rPr lang="ru-RU" sz="2000" b="1" dirty="0" smtClean="0"/>
              <a:t> </a:t>
            </a:r>
          </a:p>
          <a:p>
            <a:pPr marL="457200" indent="-457200" algn="just"/>
            <a:r>
              <a:rPr lang="ru-RU" sz="2000" dirty="0">
                <a:solidFill>
                  <a:schemeClr val="tx1"/>
                </a:solidFill>
              </a:rPr>
              <a:t>	</a:t>
            </a:r>
            <a:r>
              <a:rPr lang="ru-RU" sz="2000" dirty="0" smtClean="0">
                <a:solidFill>
                  <a:schemeClr val="tx1"/>
                </a:solidFill>
              </a:rPr>
              <a:t>в </a:t>
            </a:r>
            <a:r>
              <a:rPr lang="ru-RU" sz="2000" dirty="0">
                <a:solidFill>
                  <a:schemeClr val="tx1"/>
                </a:solidFill>
              </a:rPr>
              <a:t>содержании пояснительной записки имеется обоснование реализации модели в соответствии со спецификой образовательного учреждения и учетом запросов социума</a:t>
            </a:r>
            <a:r>
              <a:rPr lang="ru-RU" sz="2000" i="1" dirty="0">
                <a:solidFill>
                  <a:schemeClr val="tx1"/>
                </a:solidFill>
              </a:rPr>
              <a:t>. </a:t>
            </a:r>
            <a:r>
              <a:rPr lang="ru-RU" sz="2000" dirty="0">
                <a:solidFill>
                  <a:schemeClr val="tx1"/>
                </a:solidFill>
              </a:rPr>
              <a:t>В тексте имеется четкое описание идеи (замысла), лежащей в основе моделирования образовательной системы, обеспечивающей современное качество общего образования. Предлагаемые положения модели подтверждены достоверной доказательной базой (исходя из прилагаемых дополнительных материалов). Текст последователен и продуман в описании идеи, лежащей в основе моделирования образовательной системы, обеспечивающей современное качество общего образования</a:t>
            </a:r>
            <a:r>
              <a:rPr lang="ru-RU" sz="2000" dirty="0" smtClean="0">
                <a:solidFill>
                  <a:schemeClr val="tx1"/>
                </a:solidFill>
              </a:rPr>
              <a:t>.</a:t>
            </a:r>
          </a:p>
          <a:p>
            <a:pPr marL="457200" indent="-457200" algn="just"/>
            <a:r>
              <a:rPr lang="ru-RU" sz="2000" b="1" i="1" dirty="0" smtClean="0">
                <a:solidFill>
                  <a:schemeClr val="tx1"/>
                </a:solidFill>
              </a:rPr>
              <a:t>2. </a:t>
            </a:r>
            <a:r>
              <a:rPr lang="ru-RU" sz="2000" b="1" dirty="0">
                <a:solidFill>
                  <a:schemeClr val="tx1"/>
                </a:solidFill>
              </a:rPr>
              <a:t>Методическая проработанность </a:t>
            </a:r>
            <a:r>
              <a:rPr lang="ru-RU" sz="2000" b="1" dirty="0" smtClean="0">
                <a:solidFill>
                  <a:schemeClr val="tx1"/>
                </a:solidFill>
              </a:rPr>
              <a:t>модели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endParaRPr lang="ru-RU" sz="2000" b="1" dirty="0" smtClean="0">
              <a:solidFill>
                <a:schemeClr val="tx1"/>
              </a:solidFill>
            </a:endParaRPr>
          </a:p>
          <a:p>
            <a:pPr marL="457200" indent="-457200" algn="just"/>
            <a:r>
              <a:rPr lang="ru-RU" sz="2000" b="1" dirty="0">
                <a:solidFill>
                  <a:schemeClr val="tx1"/>
                </a:solidFill>
              </a:rPr>
              <a:t>	</a:t>
            </a:r>
            <a:r>
              <a:rPr lang="ru-RU" sz="2000" dirty="0" smtClean="0">
                <a:solidFill>
                  <a:schemeClr val="tx1"/>
                </a:solidFill>
              </a:rPr>
              <a:t>В </a:t>
            </a:r>
            <a:r>
              <a:rPr lang="ru-RU" sz="2000" dirty="0">
                <a:solidFill>
                  <a:schemeClr val="tx1"/>
                </a:solidFill>
              </a:rPr>
              <a:t>описании модели простроены стратегии (пути) ее реализации. Заявленная модель соответствует отражению реального опыта деятельности образовательного учреждения. Представленная модель допускает возможность ее воспроизведения другой организацией. В модели отражен этапный характер реализации модели, который проявляется в уточнении задач, разграничении функций исполнителей, распределении содержания деятельности на каждом этапе. </a:t>
            </a:r>
            <a:endParaRPr lang="ru-RU" sz="2000" b="1" i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142852"/>
            <a:ext cx="8286808" cy="214314"/>
          </a:xfrm>
        </p:spPr>
        <p:txBody>
          <a:bodyPr>
            <a:noAutofit/>
          </a:bodyPr>
          <a:lstStyle/>
          <a:p>
            <a:endParaRPr lang="ru-RU" sz="1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500042"/>
            <a:ext cx="8643998" cy="6072230"/>
          </a:xfrm>
        </p:spPr>
        <p:txBody>
          <a:bodyPr>
            <a:normAutofit/>
          </a:bodyPr>
          <a:lstStyle/>
          <a:p>
            <a:pPr algn="just"/>
            <a:r>
              <a:rPr lang="ru-RU" sz="2000" b="1" i="1" dirty="0" smtClean="0">
                <a:solidFill>
                  <a:schemeClr val="tx1"/>
                </a:solidFill>
              </a:rPr>
              <a:t>Экспертное заключение составляется по следующим критериям:</a:t>
            </a:r>
          </a:p>
          <a:p>
            <a:pPr algn="just"/>
            <a:r>
              <a:rPr lang="ru-RU" sz="2200" b="1" dirty="0">
                <a:solidFill>
                  <a:schemeClr val="tx1"/>
                </a:solidFill>
              </a:rPr>
              <a:t>3. Системность и структурная упорядоченность </a:t>
            </a:r>
            <a:r>
              <a:rPr lang="ru-RU" sz="2200" b="1" dirty="0" smtClean="0">
                <a:solidFill>
                  <a:schemeClr val="tx1"/>
                </a:solidFill>
              </a:rPr>
              <a:t>модели</a:t>
            </a:r>
          </a:p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Представленные материалы содержат описание всех компонентов структуры модели, а именно: целевого, содержательного, процессуального и результативного; отражены взаимосвязи и взаимообусловленности всех основных компонентов модели; описание модели во всех ее структурно-функциональных компонентах имеет целостный характер, отражая системность представления опыта деятельности образовательного учреждения в контексте реализуемой модели; имеется структурированность и упорядоченность содержания материала и единая логика его изложения.</a:t>
            </a:r>
            <a:endParaRPr lang="ru-RU" sz="2800" i="1" dirty="0">
              <a:solidFill>
                <a:schemeClr val="tx1"/>
              </a:solidFill>
            </a:endParaRPr>
          </a:p>
          <a:p>
            <a:pPr algn="just"/>
            <a:endParaRPr lang="ru-RU" sz="2800" b="1" i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142852"/>
            <a:ext cx="8358246" cy="214314"/>
          </a:xfrm>
        </p:spPr>
        <p:txBody>
          <a:bodyPr>
            <a:noAutofit/>
          </a:bodyPr>
          <a:lstStyle/>
          <a:p>
            <a:endParaRPr lang="ru-RU" sz="1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428604"/>
            <a:ext cx="8643998" cy="6143668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sz="2900" b="1" i="1" dirty="0" smtClean="0">
                <a:solidFill>
                  <a:schemeClr val="tx1"/>
                </a:solidFill>
              </a:rPr>
              <a:t>Экспертное заключение составляется по следующим критериям:</a:t>
            </a:r>
          </a:p>
          <a:p>
            <a:pPr algn="just"/>
            <a:r>
              <a:rPr lang="ru-RU" sz="2900" b="1" dirty="0" smtClean="0">
                <a:solidFill>
                  <a:schemeClr val="tx1"/>
                </a:solidFill>
              </a:rPr>
              <a:t>4</a:t>
            </a:r>
            <a:r>
              <a:rPr lang="ru-RU" sz="2900" b="1" dirty="0">
                <a:solidFill>
                  <a:schemeClr val="tx1"/>
                </a:solidFill>
              </a:rPr>
              <a:t>. Соответствие результатов реализации модели признакам современного качества </a:t>
            </a:r>
            <a:r>
              <a:rPr lang="ru-RU" sz="2900" b="1" dirty="0" smtClean="0">
                <a:solidFill>
                  <a:schemeClr val="tx1"/>
                </a:solidFill>
              </a:rPr>
              <a:t>образования</a:t>
            </a:r>
          </a:p>
          <a:p>
            <a:pPr algn="just"/>
            <a:r>
              <a:rPr lang="ru-RU" sz="2900" dirty="0" smtClean="0">
                <a:solidFill>
                  <a:schemeClr val="tx1"/>
                </a:solidFill>
              </a:rPr>
              <a:t>Представляемые результаты соответствуют ФГОС общего образования в части требований, обеспечивающих реализацию данной модели (участия органов государственно-общественного управления в реализации основных образовательных программ в части, формируемой участниками образовательного процесса; создания комплекса условий и организационных механизмов, обеспечивающих индивидуализацию обучения; формирования информационно-образовательной среды, обеспечивающей достижение учащимися новых образовательных результатов; обеспечения кадровых и психолого-педагогических условий реализации основных образовательных программ). Результаты реализации модели отражают степень выполнения социального заказа в части требований личности, семьи, общества, государства. Представлены разработанные индикативные показатели результативности реализации модели, соответствующие признакам современного качества общего образования. В модели описан диагностический инструментарий оценки результативности реализуемой модели. Представлен опыт реализации модели в публикациях, в СМИ, в мероприятиях научного, научно-методического характеров различного уровня.</a:t>
            </a:r>
            <a:endParaRPr lang="ru-RU" sz="2900" b="1" i="1" dirty="0">
              <a:solidFill>
                <a:schemeClr val="tx1"/>
              </a:solidFill>
            </a:endParaRPr>
          </a:p>
          <a:p>
            <a:pPr algn="just"/>
            <a:endParaRPr lang="ru-RU" sz="2800" b="1" i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142852"/>
            <a:ext cx="8429684" cy="214314"/>
          </a:xfrm>
        </p:spPr>
        <p:txBody>
          <a:bodyPr>
            <a:noAutofit/>
          </a:bodyPr>
          <a:lstStyle/>
          <a:p>
            <a:endParaRPr lang="ru-RU" sz="1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428604"/>
            <a:ext cx="8858280" cy="6143668"/>
          </a:xfrm>
        </p:spPr>
        <p:txBody>
          <a:bodyPr>
            <a:normAutofit/>
          </a:bodyPr>
          <a:lstStyle/>
          <a:p>
            <a:pPr algn="just"/>
            <a:r>
              <a:rPr lang="ru-RU" sz="2000" b="1" i="1" dirty="0" smtClean="0">
                <a:solidFill>
                  <a:schemeClr val="tx1"/>
                </a:solidFill>
              </a:rPr>
              <a:t>Экспертное заключение составляется по следующим критериям:</a:t>
            </a:r>
          </a:p>
          <a:p>
            <a:pPr algn="just"/>
            <a:r>
              <a:rPr lang="ru-RU" sz="2200" b="1" dirty="0" smtClean="0">
                <a:solidFill>
                  <a:schemeClr val="tx1"/>
                </a:solidFill>
              </a:rPr>
              <a:t>5</a:t>
            </a:r>
            <a:r>
              <a:rPr lang="ru-RU" sz="2200" b="1" dirty="0">
                <a:solidFill>
                  <a:schemeClr val="tx1"/>
                </a:solidFill>
              </a:rPr>
              <a:t>. Открытость  образовательной системы, реализующей </a:t>
            </a:r>
            <a:r>
              <a:rPr lang="ru-RU" sz="2200" b="1" dirty="0" smtClean="0">
                <a:solidFill>
                  <a:schemeClr val="tx1"/>
                </a:solidFill>
              </a:rPr>
              <a:t>модель</a:t>
            </a:r>
          </a:p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В модели описаны механизмы информирования социума о реализуемой модели. Модель отражает взаимодействие с различными организациями и социальными группами, в том числе с другими образовательными учреждениями в части распространения опыта, реализуемой модели, в различных формах. В представленных материалах имеется информация об участии ОУ в сетевых проектах, публичной отчетности. Представлены материалы отражающие вопросы изучения общественного мнения по различным аспектам реализуемой модели. </a:t>
            </a:r>
            <a:endParaRPr lang="ru-RU" sz="2800" i="1" dirty="0">
              <a:solidFill>
                <a:schemeClr val="tx1"/>
              </a:solidFill>
            </a:endParaRPr>
          </a:p>
          <a:p>
            <a:pPr algn="just"/>
            <a:endParaRPr lang="ru-RU" sz="2800" b="1" i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142852"/>
            <a:ext cx="8429684" cy="357190"/>
          </a:xfrm>
        </p:spPr>
        <p:txBody>
          <a:bodyPr>
            <a:noAutofit/>
          </a:bodyPr>
          <a:lstStyle/>
          <a:p>
            <a:r>
              <a:rPr lang="ru-RU" sz="1800" b="1" dirty="0" smtClean="0"/>
              <a:t>Муниципальный этап этап в номинации «Лучший педагогический коллектив»</a:t>
            </a:r>
            <a:endParaRPr lang="ru-RU" sz="1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642918"/>
            <a:ext cx="8715436" cy="5929354"/>
          </a:xfrm>
        </p:spPr>
        <p:txBody>
          <a:bodyPr>
            <a:normAutofit/>
          </a:bodyPr>
          <a:lstStyle/>
          <a:p>
            <a:pPr algn="just"/>
            <a:r>
              <a:rPr lang="ru-RU" sz="2800" b="1" i="1" dirty="0" smtClean="0">
                <a:solidFill>
                  <a:schemeClr val="tx1"/>
                </a:solidFill>
              </a:rPr>
              <a:t>Экспертное заключение составляется по следующим критериям:</a:t>
            </a:r>
          </a:p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Экспертная </a:t>
            </a:r>
            <a:r>
              <a:rPr lang="ru-RU" sz="2800" dirty="0">
                <a:solidFill>
                  <a:schemeClr val="tx1"/>
                </a:solidFill>
              </a:rPr>
              <a:t>оценка по степени выраженности критерия осуществляется </a:t>
            </a:r>
            <a:r>
              <a:rPr lang="ru-RU" sz="2800" dirty="0" smtClean="0">
                <a:solidFill>
                  <a:schemeClr val="tx1"/>
                </a:solidFill>
              </a:rPr>
              <a:t>по </a:t>
            </a:r>
            <a:r>
              <a:rPr lang="ru-RU" sz="2800" dirty="0">
                <a:solidFill>
                  <a:schemeClr val="tx1"/>
                </a:solidFill>
              </a:rPr>
              <a:t>пятибалльной </a:t>
            </a:r>
            <a:r>
              <a:rPr lang="ru-RU" sz="2800" dirty="0" smtClean="0">
                <a:solidFill>
                  <a:schemeClr val="tx1"/>
                </a:solidFill>
              </a:rPr>
              <a:t>шкале</a:t>
            </a:r>
            <a:r>
              <a:rPr lang="ru-RU" sz="2800" dirty="0">
                <a:solidFill>
                  <a:schemeClr val="tx1"/>
                </a:solidFill>
              </a:rPr>
              <a:t>, где показатель от 1 до 5 отражает степень увеличения выраженности критерия. </a:t>
            </a:r>
            <a:r>
              <a:rPr lang="ru-RU" sz="2800" dirty="0" smtClean="0">
                <a:solidFill>
                  <a:schemeClr val="tx1"/>
                </a:solidFill>
              </a:rPr>
              <a:t>Максимальное </a:t>
            </a:r>
            <a:r>
              <a:rPr lang="ru-RU" sz="2800" dirty="0">
                <a:solidFill>
                  <a:schemeClr val="tx1"/>
                </a:solidFill>
              </a:rPr>
              <a:t>количество баллов – 25; минимальное количество – 5. </a:t>
            </a:r>
            <a:endParaRPr lang="ru-RU" sz="2800" dirty="0" smtClean="0">
              <a:solidFill>
                <a:schemeClr val="tx1"/>
              </a:solidFill>
            </a:endParaRPr>
          </a:p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Победителем считается образовательное учреждение, представившее описание модели, получившей </a:t>
            </a:r>
            <a:r>
              <a:rPr lang="ru-RU" sz="2800" dirty="0" smtClean="0">
                <a:solidFill>
                  <a:srgbClr val="FF0000"/>
                </a:solidFill>
              </a:rPr>
              <a:t>наибольшее количество баллов, но не менее 15 баллов. </a:t>
            </a:r>
            <a:endParaRPr lang="ru-RU" sz="2800" dirty="0">
              <a:solidFill>
                <a:srgbClr val="FF0000"/>
              </a:solidFill>
            </a:endParaRPr>
          </a:p>
          <a:p>
            <a:pPr algn="just"/>
            <a:endParaRPr lang="ru-RU" sz="2800" b="1" i="1" dirty="0">
              <a:solidFill>
                <a:schemeClr val="tx1"/>
              </a:solidFill>
            </a:endParaRPr>
          </a:p>
          <a:p>
            <a:pPr algn="just"/>
            <a:endParaRPr lang="ru-RU" sz="2800" b="1" i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142852"/>
            <a:ext cx="8429684" cy="357190"/>
          </a:xfrm>
        </p:spPr>
        <p:txBody>
          <a:bodyPr>
            <a:noAutofit/>
          </a:bodyPr>
          <a:lstStyle/>
          <a:p>
            <a:r>
              <a:rPr lang="en-US" sz="1800" b="1" dirty="0" smtClean="0"/>
              <a:t>II</a:t>
            </a:r>
            <a:r>
              <a:rPr lang="ru-RU" sz="1800" b="1" dirty="0" smtClean="0"/>
              <a:t> этап оценивания</a:t>
            </a:r>
            <a:endParaRPr lang="ru-RU" sz="1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642918"/>
            <a:ext cx="8715436" cy="5929354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sz="2800" b="1" dirty="0" smtClean="0">
                <a:solidFill>
                  <a:schemeClr val="tx1"/>
                </a:solidFill>
              </a:rPr>
              <a:t>Модель: Самообучающаяся</a:t>
            </a:r>
            <a:r>
              <a:rPr lang="ru-RU" sz="2800" dirty="0" smtClean="0">
                <a:solidFill>
                  <a:schemeClr val="tx1"/>
                </a:solidFill>
              </a:rPr>
              <a:t> организация как эффективный </a:t>
            </a:r>
            <a:r>
              <a:rPr lang="ru-RU" sz="2800" b="1" dirty="0" smtClean="0">
                <a:solidFill>
                  <a:schemeClr val="tx1"/>
                </a:solidFill>
              </a:rPr>
              <a:t>механизм непрерывного профессионального развития педагогов</a:t>
            </a:r>
            <a:endParaRPr lang="ru-RU" sz="2800" dirty="0" smtClean="0">
              <a:solidFill>
                <a:schemeClr val="tx1"/>
              </a:solidFill>
            </a:endParaRPr>
          </a:p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1</a:t>
            </a:r>
            <a:r>
              <a:rPr lang="ru-RU" sz="2800" dirty="0">
                <a:solidFill>
                  <a:schemeClr val="tx1"/>
                </a:solidFill>
              </a:rPr>
              <a:t>. </a:t>
            </a:r>
            <a:r>
              <a:rPr lang="ru-RU" sz="2800" b="1" dirty="0">
                <a:solidFill>
                  <a:schemeClr val="tx1"/>
                </a:solidFill>
              </a:rPr>
              <a:t>Непрерывность повышения квалификации педагогов</a:t>
            </a:r>
          </a:p>
          <a:p>
            <a:pPr algn="just"/>
            <a:r>
              <a:rPr lang="ru-RU" sz="2800" b="1" dirty="0">
                <a:solidFill>
                  <a:schemeClr val="tx1"/>
                </a:solidFill>
              </a:rPr>
              <a:t>2. Соотнесенность целевых установок внутриорганизационного обучения с потребностями и интересами педагогов в повышении квалификации</a:t>
            </a:r>
          </a:p>
          <a:p>
            <a:pPr algn="just"/>
            <a:r>
              <a:rPr lang="ru-RU" sz="2800" b="1" dirty="0">
                <a:solidFill>
                  <a:schemeClr val="tx1"/>
                </a:solidFill>
              </a:rPr>
              <a:t>3. Наличие механизмов мотивации и стимулирования педагогов к повышению квалификации</a:t>
            </a:r>
          </a:p>
          <a:p>
            <a:pPr algn="just"/>
            <a:r>
              <a:rPr lang="ru-RU" sz="2800" b="1" dirty="0">
                <a:solidFill>
                  <a:schemeClr val="tx1"/>
                </a:solidFill>
              </a:rPr>
              <a:t>4. Универсальность получаемых педагогами знаний в процессе внутриорганизационного обучения (возможность «пожизненной занятости»)</a:t>
            </a:r>
          </a:p>
          <a:p>
            <a:pPr algn="just"/>
            <a:r>
              <a:rPr lang="ru-RU" sz="2800" b="1" dirty="0">
                <a:solidFill>
                  <a:schemeClr val="tx1"/>
                </a:solidFill>
              </a:rPr>
              <a:t>5. Приоритет группового обучения, основанного на принципах взаимодействия и сотрудничества</a:t>
            </a:r>
          </a:p>
          <a:p>
            <a:pPr algn="just"/>
            <a:r>
              <a:rPr lang="ru-RU" sz="2800" b="1" dirty="0">
                <a:solidFill>
                  <a:schemeClr val="tx1"/>
                </a:solidFill>
              </a:rPr>
              <a:t>6. Наличие механизма обобщения, теоретического осмысления и распространения эффективного опыта</a:t>
            </a:r>
          </a:p>
          <a:p>
            <a:pPr algn="just"/>
            <a:r>
              <a:rPr lang="ru-RU" sz="2800" b="1" dirty="0">
                <a:solidFill>
                  <a:schemeClr val="tx1"/>
                </a:solidFill>
              </a:rPr>
              <a:t>7. Эффективность системы управления внутриорганизационным </a:t>
            </a:r>
            <a:r>
              <a:rPr lang="ru-RU" sz="2800" b="1" dirty="0" smtClean="0">
                <a:solidFill>
                  <a:schemeClr val="tx1"/>
                </a:solidFill>
              </a:rPr>
              <a:t>обучением</a:t>
            </a:r>
            <a:endParaRPr lang="ru-RU" sz="2800" dirty="0" smtClean="0">
              <a:solidFill>
                <a:schemeClr val="tx1"/>
              </a:solidFill>
            </a:endParaRPr>
          </a:p>
          <a:p>
            <a:pPr algn="just"/>
            <a:endParaRPr lang="ru-RU" sz="2800" b="1" i="1" dirty="0">
              <a:solidFill>
                <a:schemeClr val="tx1"/>
              </a:solidFill>
            </a:endParaRPr>
          </a:p>
          <a:p>
            <a:pPr algn="just"/>
            <a:endParaRPr lang="ru-RU" sz="2800" b="1" i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142852"/>
            <a:ext cx="8429684" cy="357190"/>
          </a:xfrm>
        </p:spPr>
        <p:txBody>
          <a:bodyPr>
            <a:noAutofit/>
          </a:bodyPr>
          <a:lstStyle/>
          <a:p>
            <a:r>
              <a:rPr lang="en-US" sz="1800" b="1" dirty="0" smtClean="0"/>
              <a:t>II</a:t>
            </a:r>
            <a:r>
              <a:rPr lang="ru-RU" sz="1800" b="1" dirty="0" smtClean="0"/>
              <a:t> этап оценивания</a:t>
            </a:r>
            <a:endParaRPr lang="ru-RU" sz="1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642918"/>
            <a:ext cx="8715436" cy="5929354"/>
          </a:xfrm>
        </p:spPr>
        <p:txBody>
          <a:bodyPr>
            <a:normAutofit/>
          </a:bodyPr>
          <a:lstStyle/>
          <a:p>
            <a:pPr algn="just"/>
            <a:r>
              <a:rPr lang="ru-RU" sz="2000" b="1" dirty="0" smtClean="0">
                <a:solidFill>
                  <a:schemeClr val="tx1"/>
                </a:solidFill>
              </a:rPr>
              <a:t>Модель: Самообучающаяся</a:t>
            </a:r>
            <a:r>
              <a:rPr lang="ru-RU" sz="2000" dirty="0" smtClean="0">
                <a:solidFill>
                  <a:schemeClr val="tx1"/>
                </a:solidFill>
              </a:rPr>
              <a:t> организация как эффективный </a:t>
            </a:r>
            <a:r>
              <a:rPr lang="ru-RU" sz="2000" b="1" dirty="0" smtClean="0">
                <a:solidFill>
                  <a:schemeClr val="tx1"/>
                </a:solidFill>
              </a:rPr>
              <a:t>механизм непрерывного профессионального развития педагогов</a:t>
            </a:r>
            <a:endParaRPr lang="ru-RU" sz="2000" dirty="0" smtClean="0">
              <a:solidFill>
                <a:schemeClr val="tx1"/>
              </a:solidFill>
            </a:endParaRPr>
          </a:p>
          <a:p>
            <a:pPr marL="457200" indent="-457200" algn="just">
              <a:buAutoNum type="arabicPeriod"/>
            </a:pPr>
            <a:r>
              <a:rPr lang="ru-RU" sz="2000" b="1" dirty="0" smtClean="0">
                <a:solidFill>
                  <a:schemeClr val="tx1"/>
                </a:solidFill>
              </a:rPr>
              <a:t>Непрерывность </a:t>
            </a:r>
            <a:r>
              <a:rPr lang="ru-RU" sz="2000" b="1" dirty="0">
                <a:solidFill>
                  <a:schemeClr val="tx1"/>
                </a:solidFill>
              </a:rPr>
              <a:t>повышения квалификации </a:t>
            </a:r>
            <a:r>
              <a:rPr lang="ru-RU" sz="2000" b="1" dirty="0" smtClean="0">
                <a:solidFill>
                  <a:schemeClr val="tx1"/>
                </a:solidFill>
              </a:rPr>
              <a:t>педагогов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</a:rPr>
              <a:t>1.1. Наличие педагогов, выступающих в качестве </a:t>
            </a:r>
            <a:r>
              <a:rPr lang="ru-RU" sz="2000" dirty="0" err="1">
                <a:solidFill>
                  <a:schemeClr val="tx1"/>
                </a:solidFill>
              </a:rPr>
              <a:t>тьютора</a:t>
            </a:r>
            <a:r>
              <a:rPr lang="ru-RU" sz="2000" dirty="0">
                <a:solidFill>
                  <a:schemeClr val="tx1"/>
                </a:solidFill>
              </a:rPr>
              <a:t> во внутриорганизационном обучении в учреждении.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</a:rPr>
              <a:t>1.2. Наличие персонифицированных программ повышения квалификации, разработанных для педагогов, испытывающих затруднения в профессиональной деятельности.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</a:rPr>
              <a:t>1.3. Наличие в плане работы образовательного учреждения комплекса мероприятий по повышения квалификации педагогов в системе внутриорганизационного обучения.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</a:rPr>
              <a:t>1.4. Наличие педагогов, выступающих в качестве </a:t>
            </a:r>
            <a:r>
              <a:rPr lang="ru-RU" sz="2000" dirty="0" err="1">
                <a:solidFill>
                  <a:schemeClr val="tx1"/>
                </a:solidFill>
              </a:rPr>
              <a:t>тьютора</a:t>
            </a:r>
            <a:r>
              <a:rPr lang="ru-RU" sz="2000" dirty="0">
                <a:solidFill>
                  <a:schemeClr val="tx1"/>
                </a:solidFill>
              </a:rPr>
              <a:t> во внутриорганизационном обучении в учреждении и прошедших специальную подготовку.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</a:rPr>
              <a:t>1.5. Положительная динамика результатов аттестации педагогов образовательного учреждения.</a:t>
            </a:r>
          </a:p>
          <a:p>
            <a:pPr algn="just"/>
            <a:endParaRPr lang="ru-RU" sz="2800" b="1" i="1" dirty="0">
              <a:solidFill>
                <a:schemeClr val="tx1"/>
              </a:solidFill>
            </a:endParaRPr>
          </a:p>
          <a:p>
            <a:pPr algn="just"/>
            <a:endParaRPr lang="ru-RU" sz="2800" b="1" i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142852"/>
            <a:ext cx="8429684" cy="357190"/>
          </a:xfrm>
        </p:spPr>
        <p:txBody>
          <a:bodyPr>
            <a:noAutofit/>
          </a:bodyPr>
          <a:lstStyle/>
          <a:p>
            <a:r>
              <a:rPr lang="en-US" sz="1800" b="1" dirty="0" smtClean="0"/>
              <a:t>II</a:t>
            </a:r>
            <a:r>
              <a:rPr lang="ru-RU" sz="1800" b="1" dirty="0" smtClean="0"/>
              <a:t> этап оценивания</a:t>
            </a:r>
            <a:endParaRPr lang="ru-RU" sz="1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642918"/>
            <a:ext cx="8715436" cy="5929354"/>
          </a:xfrm>
        </p:spPr>
        <p:txBody>
          <a:bodyPr>
            <a:normAutofit/>
          </a:bodyPr>
          <a:lstStyle/>
          <a:p>
            <a:pPr algn="just"/>
            <a:r>
              <a:rPr lang="ru-RU" sz="2000" b="1" dirty="0" smtClean="0">
                <a:solidFill>
                  <a:schemeClr val="tx1"/>
                </a:solidFill>
              </a:rPr>
              <a:t>Модель: Самообучающаяся</a:t>
            </a:r>
            <a:r>
              <a:rPr lang="ru-RU" sz="2000" dirty="0" smtClean="0">
                <a:solidFill>
                  <a:schemeClr val="tx1"/>
                </a:solidFill>
              </a:rPr>
              <a:t> организация как эффективный </a:t>
            </a:r>
            <a:r>
              <a:rPr lang="ru-RU" sz="2000" b="1" dirty="0" smtClean="0">
                <a:solidFill>
                  <a:schemeClr val="tx1"/>
                </a:solidFill>
              </a:rPr>
              <a:t>механизм непрерывного профессионального развития педагогов</a:t>
            </a:r>
            <a:endParaRPr lang="ru-RU" sz="2000" dirty="0" smtClean="0">
              <a:solidFill>
                <a:schemeClr val="tx1"/>
              </a:solidFill>
            </a:endParaRPr>
          </a:p>
          <a:p>
            <a:pPr algn="just"/>
            <a:r>
              <a:rPr lang="ru-RU" sz="2000" b="1" dirty="0" smtClean="0">
                <a:solidFill>
                  <a:schemeClr val="tx1"/>
                </a:solidFill>
              </a:rPr>
              <a:t>2</a:t>
            </a:r>
            <a:r>
              <a:rPr lang="ru-RU" sz="2000" b="1" dirty="0">
                <a:solidFill>
                  <a:schemeClr val="tx1"/>
                </a:solidFill>
              </a:rPr>
              <a:t>. Соотнесенность целевых установок внутриорганизационного обучения с потребностями и интересами педагогов в повышении </a:t>
            </a:r>
            <a:r>
              <a:rPr lang="ru-RU" sz="2000" b="1" dirty="0" smtClean="0">
                <a:solidFill>
                  <a:schemeClr val="tx1"/>
                </a:solidFill>
              </a:rPr>
              <a:t>квалификации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</a:rPr>
              <a:t>2.1. Соответствие тематики курсов (тренингов, семинаров и т.п.), проведенных в рамках внутриорганизационного обучения, потребностям и затруднениям, испытываемым педагогами учреждения.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</a:rPr>
              <a:t>2.2. Положительная динамика уровня удовлетворенности педагогов содержанием и формами внутриорганизационного обучения.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</a:rPr>
              <a:t>2.3. Наличие курсов внутриорганизационного обучения, отражающих направленность на достижение показателей Программы развития образовательного учреждения.</a:t>
            </a:r>
          </a:p>
          <a:p>
            <a:pPr algn="just"/>
            <a:endParaRPr lang="ru-RU" sz="2000" b="1" dirty="0">
              <a:solidFill>
                <a:schemeClr val="tx1"/>
              </a:solidFill>
            </a:endParaRPr>
          </a:p>
          <a:p>
            <a:pPr algn="just"/>
            <a:endParaRPr lang="ru-RU" sz="2800" b="1" i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142852"/>
            <a:ext cx="8429684" cy="357190"/>
          </a:xfrm>
        </p:spPr>
        <p:txBody>
          <a:bodyPr>
            <a:noAutofit/>
          </a:bodyPr>
          <a:lstStyle/>
          <a:p>
            <a:r>
              <a:rPr lang="en-US" sz="1800" b="1" dirty="0" smtClean="0"/>
              <a:t>II</a:t>
            </a:r>
            <a:r>
              <a:rPr lang="ru-RU" sz="1800" b="1" dirty="0" smtClean="0"/>
              <a:t> этап оценивания</a:t>
            </a:r>
            <a:endParaRPr lang="ru-RU" sz="1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642918"/>
            <a:ext cx="8715436" cy="5929354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sz="2000" b="1" dirty="0" smtClean="0">
                <a:solidFill>
                  <a:schemeClr val="tx1"/>
                </a:solidFill>
              </a:rPr>
              <a:t>Модель: Самообучающаяся</a:t>
            </a:r>
            <a:r>
              <a:rPr lang="ru-RU" sz="2000" dirty="0" smtClean="0">
                <a:solidFill>
                  <a:schemeClr val="tx1"/>
                </a:solidFill>
              </a:rPr>
              <a:t> организация как эффективный </a:t>
            </a:r>
            <a:r>
              <a:rPr lang="ru-RU" sz="2000" b="1" dirty="0" smtClean="0">
                <a:solidFill>
                  <a:schemeClr val="tx1"/>
                </a:solidFill>
              </a:rPr>
              <a:t>механизм непрерывного профессионального развития педагогов</a:t>
            </a:r>
            <a:endParaRPr lang="ru-RU" sz="2000" dirty="0" smtClean="0">
              <a:solidFill>
                <a:schemeClr val="tx1"/>
              </a:solidFill>
            </a:endParaRPr>
          </a:p>
          <a:p>
            <a:pPr algn="just"/>
            <a:r>
              <a:rPr lang="ru-RU" sz="2000" b="1" dirty="0" smtClean="0">
                <a:solidFill>
                  <a:schemeClr val="tx1"/>
                </a:solidFill>
              </a:rPr>
              <a:t>7. Эффективность системы управления внутриорганизационным обучением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</a:rPr>
              <a:t>7.1. Наличие педагогов, участвующих в инновационной деятельности на муниципальном уровне.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</a:rPr>
              <a:t>7.3. Наличие педагогов, участвующих в инновационной деятельности на региональном уровне.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</a:rPr>
              <a:t>7.3. Наличие педагогов, участвующих в инновационной деятельности на всероссийском или международном уровне.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</a:rPr>
              <a:t>7.4. Существование практики использования педагогами групповых форм взаимодействия с учащимися и их родителями.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</a:rPr>
              <a:t>7.5. Наличие в Программе развития образовательного учреждения индикативных показателей, касающихся совершенствования системы внутриорганизационного обучения.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</a:rPr>
              <a:t>7.6. Существование практики распространения опыта работы образовательного учреждения по непрерывному профессиональному развитию педагогов на муниципальном уровне.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</a:rPr>
              <a:t>7.7. Существование практики распространения опыта работы образовательного учреждения по непрерывному профессиональному развитию педагогов на региональном уровне.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</a:rPr>
              <a:t>7.8. Существование практики распространения опыта работы образовательного учреждения по непрерывному профессиональному развитию педагогов на всероссийском уровне.</a:t>
            </a:r>
          </a:p>
          <a:p>
            <a:pPr algn="just"/>
            <a:endParaRPr lang="ru-RU" sz="2000" b="1" i="1" dirty="0">
              <a:solidFill>
                <a:schemeClr val="tx1"/>
              </a:solidFill>
            </a:endParaRPr>
          </a:p>
          <a:p>
            <a:pPr algn="just"/>
            <a:endParaRPr lang="ru-RU" sz="2800" b="1" i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142852"/>
            <a:ext cx="8429684" cy="357190"/>
          </a:xfrm>
        </p:spPr>
        <p:txBody>
          <a:bodyPr>
            <a:noAutofit/>
          </a:bodyPr>
          <a:lstStyle/>
          <a:p>
            <a:r>
              <a:rPr lang="en-US" sz="1800" b="1" dirty="0" smtClean="0"/>
              <a:t>II</a:t>
            </a:r>
            <a:r>
              <a:rPr lang="ru-RU" sz="1800" b="1" dirty="0" smtClean="0"/>
              <a:t> этап оценивания</a:t>
            </a:r>
            <a:endParaRPr lang="ru-RU" sz="1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642918"/>
            <a:ext cx="8715436" cy="5929354"/>
          </a:xfrm>
        </p:spPr>
        <p:txBody>
          <a:bodyPr>
            <a:normAutofit fontScale="92500"/>
          </a:bodyPr>
          <a:lstStyle/>
          <a:p>
            <a:pPr algn="just"/>
            <a:r>
              <a:rPr lang="ru-RU" sz="1800" b="1" dirty="0" smtClean="0">
                <a:solidFill>
                  <a:schemeClr val="tx1"/>
                </a:solidFill>
              </a:rPr>
              <a:t>Экспертное заключение </a:t>
            </a:r>
            <a:r>
              <a:rPr lang="ru-RU" sz="1800" dirty="0" smtClean="0">
                <a:solidFill>
                  <a:schemeClr val="tx1"/>
                </a:solidFill>
              </a:rPr>
              <a:t>по результатам оценки модели образовательной системы, обеспечивающей новые образовательные результаты на основе индивидуализации образовательного процесса</a:t>
            </a:r>
          </a:p>
          <a:p>
            <a:pPr algn="just"/>
            <a:r>
              <a:rPr lang="ru-RU" sz="1900" dirty="0" smtClean="0">
                <a:solidFill>
                  <a:schemeClr val="tx1"/>
                </a:solidFill>
              </a:rPr>
              <a:t>1. Наличие механизмов выявления образовательных возможностей и потребностей учащихся образовательного учреждения, их родителей на образовательные услуги, которые могут быть реализованы в процессе индивидуализации образования</a:t>
            </a:r>
          </a:p>
          <a:p>
            <a:pPr algn="just"/>
            <a:r>
              <a:rPr lang="ru-RU" sz="1900" dirty="0" smtClean="0">
                <a:solidFill>
                  <a:schemeClr val="tx1"/>
                </a:solidFill>
              </a:rPr>
              <a:t>2. Учет </a:t>
            </a:r>
            <a:r>
              <a:rPr lang="ru-RU" sz="1900" dirty="0" err="1" smtClean="0">
                <a:solidFill>
                  <a:schemeClr val="tx1"/>
                </a:solidFill>
              </a:rPr>
              <a:t>сформированности</a:t>
            </a:r>
            <a:r>
              <a:rPr lang="ru-RU" sz="1900" dirty="0" smtClean="0">
                <a:solidFill>
                  <a:schemeClr val="tx1"/>
                </a:solidFill>
              </a:rPr>
              <a:t> в образовательном учреждении комплекса условий, обеспечивающих процессы индивидуализации образования</a:t>
            </a:r>
          </a:p>
          <a:p>
            <a:pPr algn="just"/>
            <a:r>
              <a:rPr lang="ru-RU" sz="1900" dirty="0" smtClean="0">
                <a:solidFill>
                  <a:schemeClr val="tx1"/>
                </a:solidFill>
              </a:rPr>
              <a:t>3. Наличие механизмов  привлечения образовательным учреждением субъектов образовательной системы к выбору и реализации стратегий индивидуализации образования </a:t>
            </a:r>
          </a:p>
          <a:p>
            <a:pPr algn="just"/>
            <a:r>
              <a:rPr lang="ru-RU" sz="1900" dirty="0" smtClean="0">
                <a:solidFill>
                  <a:schemeClr val="tx1"/>
                </a:solidFill>
              </a:rPr>
              <a:t>4. Учет при индивидуализации образования принципов преемственности и доступности качественного общего образования для всех обучающихся, в том числе для одаренных детей и детей с ограниченными возможностями здоровья</a:t>
            </a:r>
            <a:endParaRPr lang="ru-RU" sz="1900" b="1" i="1" dirty="0">
              <a:solidFill>
                <a:schemeClr val="tx1"/>
              </a:solidFill>
            </a:endParaRPr>
          </a:p>
          <a:p>
            <a:pPr algn="just"/>
            <a:r>
              <a:rPr lang="ru-RU" sz="1900" dirty="0" smtClean="0">
                <a:solidFill>
                  <a:schemeClr val="tx1"/>
                </a:solidFill>
              </a:rPr>
              <a:t>5. Наличие организационных механизмов разработки и реализации индивидуальных образовательных программ учащихся в различных условиях организации образовательного процесса  </a:t>
            </a:r>
          </a:p>
          <a:p>
            <a:pPr algn="just"/>
            <a:r>
              <a:rPr lang="ru-RU" sz="1900" dirty="0" smtClean="0">
                <a:solidFill>
                  <a:schemeClr val="tx1"/>
                </a:solidFill>
              </a:rPr>
              <a:t>6. Разработанность системы оценивания результатов индивидуализации образования</a:t>
            </a:r>
          </a:p>
          <a:p>
            <a:pPr algn="just"/>
            <a:r>
              <a:rPr lang="ru-RU" sz="1900" dirty="0" smtClean="0">
                <a:solidFill>
                  <a:schemeClr val="tx1"/>
                </a:solidFill>
              </a:rPr>
              <a:t>7. Результативность и эффективность управления процессами индивидуализации образования в рамках реализуемой модели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142852"/>
            <a:ext cx="8501122" cy="71438"/>
          </a:xfrm>
        </p:spPr>
        <p:txBody>
          <a:bodyPr>
            <a:normAutofit fontScale="90000"/>
          </a:bodyPr>
          <a:lstStyle/>
          <a:p>
            <a:endParaRPr lang="ru-RU" sz="2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285728"/>
            <a:ext cx="8572560" cy="6215106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ru-RU" sz="2800" b="1" i="1" dirty="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</a:pPr>
            <a:r>
              <a:rPr lang="ru-RU" b="1" i="1" dirty="0" smtClean="0">
                <a:solidFill>
                  <a:schemeClr val="tx1"/>
                </a:solidFill>
              </a:rPr>
              <a:t>Система оценки имеет следующие составляющие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ru-RU" b="1" i="1" dirty="0" smtClean="0">
                <a:solidFill>
                  <a:schemeClr val="tx1"/>
                </a:solidFill>
              </a:rPr>
              <a:t>Критерии, определяющие, что должно оцениваться;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ru-RU" b="1" i="1" dirty="0" smtClean="0">
                <a:solidFill>
                  <a:schemeClr val="tx1"/>
                </a:solidFill>
              </a:rPr>
              <a:t>Методы сбора, обработки и анализа информации;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ru-RU" b="1" i="1" dirty="0" smtClean="0">
                <a:solidFill>
                  <a:schemeClr val="tx1"/>
                </a:solidFill>
              </a:rPr>
              <a:t>Организационные процедуры оценки, определяющие, какие функции и кто выполняет;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ru-RU" b="1" i="1" dirty="0" smtClean="0">
                <a:solidFill>
                  <a:schemeClr val="tx1"/>
                </a:solidFill>
              </a:rPr>
              <a:t>Субъекты, осуществляющие оценку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142852"/>
            <a:ext cx="8429684" cy="357190"/>
          </a:xfrm>
        </p:spPr>
        <p:txBody>
          <a:bodyPr>
            <a:noAutofit/>
          </a:bodyPr>
          <a:lstStyle/>
          <a:p>
            <a:r>
              <a:rPr lang="en-US" sz="1800" b="1" dirty="0" smtClean="0"/>
              <a:t>II</a:t>
            </a:r>
            <a:r>
              <a:rPr lang="ru-RU" sz="1800" b="1" dirty="0" smtClean="0"/>
              <a:t> этап оценивания</a:t>
            </a:r>
            <a:endParaRPr lang="ru-RU" sz="1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642918"/>
            <a:ext cx="8715436" cy="592935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2000" b="1" dirty="0" smtClean="0">
                <a:solidFill>
                  <a:schemeClr val="tx1"/>
                </a:solidFill>
              </a:rPr>
              <a:t>Экспертное заключение </a:t>
            </a:r>
            <a:r>
              <a:rPr lang="ru-RU" sz="2000" dirty="0" smtClean="0">
                <a:solidFill>
                  <a:schemeClr val="tx1"/>
                </a:solidFill>
              </a:rPr>
              <a:t>по результатам оценки модели образовательной системы, обеспечивающей достижение новых образовательных результатов на основе информационно-коммуникационных технологий</a:t>
            </a:r>
          </a:p>
          <a:p>
            <a:pPr algn="just"/>
            <a:r>
              <a:rPr lang="ru-RU" sz="2000" dirty="0" smtClean="0">
                <a:solidFill>
                  <a:schemeClr val="tx1"/>
                </a:solidFill>
              </a:rPr>
              <a:t>1. Наличие механизмов выявления образовательных потребностей участников образовательного процесса в организации образовательного процесса на основе ИКТ </a:t>
            </a:r>
          </a:p>
          <a:p>
            <a:pPr algn="just"/>
            <a:r>
              <a:rPr lang="ru-RU" sz="2000" dirty="0" smtClean="0">
                <a:solidFill>
                  <a:schemeClr val="tx1"/>
                </a:solidFill>
              </a:rPr>
              <a:t>2. </a:t>
            </a:r>
            <a:r>
              <a:rPr lang="ru-RU" sz="2000" dirty="0" err="1" smtClean="0">
                <a:solidFill>
                  <a:schemeClr val="tx1"/>
                </a:solidFill>
              </a:rPr>
              <a:t>Сформированность</a:t>
            </a:r>
            <a:r>
              <a:rPr lang="ru-RU" sz="2000" dirty="0" smtClean="0">
                <a:solidFill>
                  <a:schemeClr val="tx1"/>
                </a:solidFill>
              </a:rPr>
              <a:t> комплекса условий достижения новых образовательных результатов посредством </a:t>
            </a:r>
            <a:r>
              <a:rPr lang="ru-RU" sz="2000" dirty="0" err="1" smtClean="0">
                <a:solidFill>
                  <a:schemeClr val="tx1"/>
                </a:solidFill>
              </a:rPr>
              <a:t>ИКТ-технологий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</a:p>
          <a:p>
            <a:pPr algn="just"/>
            <a:r>
              <a:rPr lang="ru-RU" sz="2000" dirty="0" smtClean="0">
                <a:solidFill>
                  <a:schemeClr val="tx1"/>
                </a:solidFill>
              </a:rPr>
              <a:t>3. </a:t>
            </a:r>
            <a:r>
              <a:rPr lang="ru-RU" sz="2000" dirty="0" err="1" smtClean="0">
                <a:solidFill>
                  <a:schemeClr val="tx1"/>
                </a:solidFill>
              </a:rPr>
              <a:t>Сформированность</a:t>
            </a:r>
            <a:r>
              <a:rPr lang="ru-RU" sz="2000" dirty="0" smtClean="0">
                <a:solidFill>
                  <a:schemeClr val="tx1"/>
                </a:solidFill>
              </a:rPr>
              <a:t> системы повышения квалификации педагогических и руководящих работников в сфере ИКТ </a:t>
            </a:r>
          </a:p>
          <a:p>
            <a:pPr algn="just"/>
            <a:r>
              <a:rPr lang="ru-RU" sz="2000" dirty="0" smtClean="0">
                <a:solidFill>
                  <a:schemeClr val="tx1"/>
                </a:solidFill>
              </a:rPr>
              <a:t>4. Разработанность организационных механизмов использования средств ИКТ в образовательном процессе</a:t>
            </a:r>
          </a:p>
          <a:p>
            <a:pPr algn="just"/>
            <a:r>
              <a:rPr lang="ru-RU" sz="2000" dirty="0" smtClean="0">
                <a:solidFill>
                  <a:schemeClr val="tx1"/>
                </a:solidFill>
              </a:rPr>
              <a:t>5. Наличие механизмов информационно-методического обеспечения достижения учащимися новых образовательных результатов при использовании ИКТ в образовательном процессе </a:t>
            </a:r>
          </a:p>
          <a:p>
            <a:pPr algn="just"/>
            <a:r>
              <a:rPr lang="ru-RU" sz="2000" dirty="0" smtClean="0">
                <a:solidFill>
                  <a:schemeClr val="tx1"/>
                </a:solidFill>
              </a:rPr>
              <a:t>6. Разработанность мониторинга использования средств информатизации в образовательном учреждении, обеспечивающих достижение учащимися новых образовательных результатов </a:t>
            </a:r>
          </a:p>
          <a:p>
            <a:pPr algn="just"/>
            <a:r>
              <a:rPr lang="ru-RU" sz="2000" dirty="0" smtClean="0">
                <a:solidFill>
                  <a:schemeClr val="tx1"/>
                </a:solidFill>
              </a:rPr>
              <a:t>7. Эффективность использования средств информатизации в образовательном процессе по достижению учащимися новых образовательных результатов</a:t>
            </a:r>
            <a:endParaRPr lang="ru-RU" sz="1900" i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142852"/>
            <a:ext cx="8429684" cy="357190"/>
          </a:xfrm>
        </p:spPr>
        <p:txBody>
          <a:bodyPr>
            <a:noAutofit/>
          </a:bodyPr>
          <a:lstStyle/>
          <a:p>
            <a:r>
              <a:rPr lang="en-US" sz="1800" b="1" dirty="0" smtClean="0"/>
              <a:t>II</a:t>
            </a:r>
            <a:r>
              <a:rPr lang="ru-RU" sz="1800" b="1" dirty="0" smtClean="0"/>
              <a:t> этап оценивания</a:t>
            </a:r>
            <a:endParaRPr lang="ru-RU" sz="1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642918"/>
            <a:ext cx="8715436" cy="592935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2000" dirty="0" smtClean="0">
                <a:solidFill>
                  <a:schemeClr val="tx1"/>
                </a:solidFill>
              </a:rPr>
              <a:t>Экспертное заключение по результатам оценки модели образовательной системы,</a:t>
            </a:r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dirty="0" smtClean="0">
                <a:solidFill>
                  <a:schemeClr val="tx1"/>
                </a:solidFill>
              </a:rPr>
              <a:t>обеспечивающей современное качество образования на основе принципа </a:t>
            </a:r>
            <a:r>
              <a:rPr lang="ru-RU" sz="2000" dirty="0" err="1" smtClean="0">
                <a:solidFill>
                  <a:schemeClr val="tx1"/>
                </a:solidFill>
              </a:rPr>
              <a:t>интегративности</a:t>
            </a:r>
            <a:r>
              <a:rPr lang="ru-RU" sz="2000" dirty="0" smtClean="0">
                <a:solidFill>
                  <a:schemeClr val="tx1"/>
                </a:solidFill>
              </a:rPr>
              <a:t> в реализации программ воспитания и социализации учащихся</a:t>
            </a:r>
          </a:p>
          <a:p>
            <a:pPr algn="just"/>
            <a:r>
              <a:rPr lang="ru-RU" sz="2000" dirty="0" smtClean="0">
                <a:solidFill>
                  <a:schemeClr val="tx1"/>
                </a:solidFill>
              </a:rPr>
              <a:t>1. Учет специфики контингента учащихся, родителей (законных представителей), их потребностей,  а также </a:t>
            </a:r>
            <a:r>
              <a:rPr lang="ru-RU" sz="2000" dirty="0" err="1" smtClean="0">
                <a:solidFill>
                  <a:schemeClr val="tx1"/>
                </a:solidFill>
              </a:rPr>
              <a:t>социокультурных</a:t>
            </a:r>
            <a:r>
              <a:rPr lang="ru-RU" sz="2000" dirty="0" smtClean="0">
                <a:solidFill>
                  <a:schemeClr val="tx1"/>
                </a:solidFill>
              </a:rPr>
              <a:t> особенностей территории при разработке и реализации программ воспитания и социализации учащихся </a:t>
            </a:r>
          </a:p>
          <a:p>
            <a:pPr algn="just"/>
            <a:r>
              <a:rPr lang="ru-RU" sz="2000" dirty="0" smtClean="0">
                <a:solidFill>
                  <a:schemeClr val="tx1"/>
                </a:solidFill>
              </a:rPr>
              <a:t>2. Эффективность механизмов управления процессами воспитания и социализации учащихся</a:t>
            </a:r>
          </a:p>
          <a:p>
            <a:pPr algn="just"/>
            <a:r>
              <a:rPr lang="ru-RU" sz="2000" dirty="0" smtClean="0">
                <a:solidFill>
                  <a:schemeClr val="tx1"/>
                </a:solidFill>
              </a:rPr>
              <a:t>3. Включенность участников образовательного процесса в разработку и реализацию системной организации воспитания и социализации учащихся </a:t>
            </a:r>
          </a:p>
          <a:p>
            <a:pPr algn="just"/>
            <a:r>
              <a:rPr lang="ru-RU" sz="2000" dirty="0" smtClean="0">
                <a:solidFill>
                  <a:schemeClr val="tx1"/>
                </a:solidFill>
              </a:rPr>
              <a:t>4. Обеспеченность преемственности программ воспитания и социализации на ступенях начального общего, основного общего, среднего (полного) общего образования </a:t>
            </a:r>
          </a:p>
          <a:p>
            <a:pPr algn="just"/>
            <a:r>
              <a:rPr lang="ru-RU" sz="2000" dirty="0" smtClean="0">
                <a:solidFill>
                  <a:schemeClr val="tx1"/>
                </a:solidFill>
              </a:rPr>
              <a:t>5. Эффективное использование современных образовательных технологий в организации воспитания и социализации учащихся </a:t>
            </a:r>
          </a:p>
          <a:p>
            <a:pPr algn="just"/>
            <a:r>
              <a:rPr lang="ru-RU" sz="2000" dirty="0" smtClean="0">
                <a:solidFill>
                  <a:schemeClr val="tx1"/>
                </a:solidFill>
              </a:rPr>
              <a:t>6. Наличие ресурсного обеспечения системной организации воспитания и социализации учащихся в условиях введения ФГОС общего образования </a:t>
            </a:r>
          </a:p>
          <a:p>
            <a:pPr algn="just"/>
            <a:r>
              <a:rPr lang="ru-RU" sz="2000" dirty="0" smtClean="0">
                <a:solidFill>
                  <a:schemeClr val="tx1"/>
                </a:solidFill>
              </a:rPr>
              <a:t>7. Достижение результативности и эффективности воспитания и социализации учащихся (в том числе динамика достижения личностных результатов учащихся)</a:t>
            </a:r>
            <a:endParaRPr lang="ru-RU" sz="1900" i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142852"/>
            <a:ext cx="8429684" cy="357190"/>
          </a:xfrm>
        </p:spPr>
        <p:txBody>
          <a:bodyPr>
            <a:noAutofit/>
          </a:bodyPr>
          <a:lstStyle/>
          <a:p>
            <a:r>
              <a:rPr lang="en-US" sz="1800" b="1" dirty="0" smtClean="0"/>
              <a:t>II</a:t>
            </a:r>
            <a:r>
              <a:rPr lang="ru-RU" sz="1800" b="1" dirty="0" smtClean="0"/>
              <a:t> этап оценивания</a:t>
            </a:r>
            <a:endParaRPr lang="ru-RU" sz="1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642918"/>
            <a:ext cx="8715436" cy="592935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sz="1900" dirty="0" smtClean="0">
                <a:solidFill>
                  <a:schemeClr val="tx1"/>
                </a:solidFill>
              </a:rPr>
              <a:t>Экспертное заключение по результатам оценки модели образовательной системы, обеспечивающей государственно-общественный характер реализации основных образовательных программ начального, общего и среднего (полного) общего образования</a:t>
            </a:r>
          </a:p>
          <a:p>
            <a:pPr algn="just"/>
            <a:endParaRPr lang="ru-RU" sz="1900" dirty="0" smtClean="0">
              <a:solidFill>
                <a:schemeClr val="tx1"/>
              </a:solidFill>
            </a:endParaRPr>
          </a:p>
          <a:p>
            <a:pPr algn="just"/>
            <a:r>
              <a:rPr lang="ru-RU" sz="1900" dirty="0" smtClean="0">
                <a:solidFill>
                  <a:schemeClr val="tx1"/>
                </a:solidFill>
              </a:rPr>
              <a:t>1. Отражение в локальной нормативно-правовой базе образовательного учреждения механизмов участия общественности в реализации основных образовательных программ общего образования</a:t>
            </a:r>
          </a:p>
          <a:p>
            <a:pPr algn="just"/>
            <a:r>
              <a:rPr lang="ru-RU" sz="1900" dirty="0" smtClean="0">
                <a:solidFill>
                  <a:schemeClr val="tx1"/>
                </a:solidFill>
              </a:rPr>
              <a:t> 2. </a:t>
            </a:r>
            <a:r>
              <a:rPr lang="ru-RU" sz="1900" dirty="0" err="1" smtClean="0">
                <a:solidFill>
                  <a:schemeClr val="tx1"/>
                </a:solidFill>
              </a:rPr>
              <a:t>Сформированность</a:t>
            </a:r>
            <a:r>
              <a:rPr lang="ru-RU" sz="1900" dirty="0" smtClean="0">
                <a:solidFill>
                  <a:schemeClr val="tx1"/>
                </a:solidFill>
              </a:rPr>
              <a:t> системы общественного наблюдения за реализацией основных образовательных программ общего образования.</a:t>
            </a:r>
          </a:p>
          <a:p>
            <a:pPr algn="just"/>
            <a:r>
              <a:rPr lang="ru-RU" sz="1900" dirty="0" smtClean="0">
                <a:solidFill>
                  <a:schemeClr val="tx1"/>
                </a:solidFill>
              </a:rPr>
              <a:t>3. </a:t>
            </a:r>
            <a:r>
              <a:rPr lang="ru-RU" sz="1900" dirty="0" err="1" smtClean="0">
                <a:solidFill>
                  <a:schemeClr val="tx1"/>
                </a:solidFill>
              </a:rPr>
              <a:t>Сформированность</a:t>
            </a:r>
            <a:r>
              <a:rPr lang="ru-RU" sz="1900" dirty="0" smtClean="0">
                <a:solidFill>
                  <a:schemeClr val="tx1"/>
                </a:solidFill>
              </a:rPr>
              <a:t> системы общественной экспертизы реализации основных образовательных программ общего образования </a:t>
            </a:r>
          </a:p>
          <a:p>
            <a:pPr algn="just"/>
            <a:r>
              <a:rPr lang="ru-RU" sz="1900" dirty="0" smtClean="0">
                <a:solidFill>
                  <a:schemeClr val="tx1"/>
                </a:solidFill>
              </a:rPr>
              <a:t>4. </a:t>
            </a:r>
            <a:r>
              <a:rPr lang="ru-RU" sz="1900" dirty="0" err="1" smtClean="0">
                <a:solidFill>
                  <a:schemeClr val="tx1"/>
                </a:solidFill>
              </a:rPr>
              <a:t>Сформированность</a:t>
            </a:r>
            <a:r>
              <a:rPr lang="ru-RU" sz="1900" dirty="0" smtClean="0">
                <a:solidFill>
                  <a:schemeClr val="tx1"/>
                </a:solidFill>
              </a:rPr>
              <a:t> системы работы по привлечению общественности (педагогических работников, родителей, социальных партнеров) к реализации основных образовательных программ общего образования. </a:t>
            </a:r>
          </a:p>
          <a:p>
            <a:pPr algn="just"/>
            <a:r>
              <a:rPr lang="ru-RU" sz="1900" dirty="0" smtClean="0">
                <a:solidFill>
                  <a:schemeClr val="tx1"/>
                </a:solidFill>
              </a:rPr>
              <a:t>5. Эффективность участия представителей государственно-общественного управления в реализации основных образовательных программ общего образования </a:t>
            </a:r>
          </a:p>
          <a:p>
            <a:pPr algn="just"/>
            <a:r>
              <a:rPr lang="ru-RU" sz="1900" dirty="0" smtClean="0">
                <a:solidFill>
                  <a:schemeClr val="tx1"/>
                </a:solidFill>
              </a:rPr>
              <a:t>6. Наличие механизма обобщения, теоретического обоснования и распространения эффективного опыта участия представителей государственно-общественного управления в реализации основных образовательных программ общего образования </a:t>
            </a:r>
          </a:p>
          <a:p>
            <a:pPr algn="just"/>
            <a:r>
              <a:rPr lang="ru-RU" sz="2000" dirty="0" smtClean="0">
                <a:solidFill>
                  <a:schemeClr val="tx1"/>
                </a:solidFill>
              </a:rPr>
              <a:t>7. Результативность реализации основных образовательных программ общего образования, обеспечивающаяся участием органов государственно-общественного управления</a:t>
            </a:r>
            <a:endParaRPr lang="ru-RU" sz="1900" dirty="0" smtClean="0">
              <a:solidFill>
                <a:schemeClr val="tx1"/>
              </a:solidFill>
            </a:endParaRPr>
          </a:p>
          <a:p>
            <a:pPr algn="just"/>
            <a:endParaRPr lang="ru-RU" sz="1900" dirty="0" smtClean="0"/>
          </a:p>
          <a:p>
            <a:pPr algn="just"/>
            <a:endParaRPr lang="ru-RU" sz="1900" i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142852"/>
            <a:ext cx="8429684" cy="357190"/>
          </a:xfrm>
        </p:spPr>
        <p:txBody>
          <a:bodyPr>
            <a:noAutofit/>
          </a:bodyPr>
          <a:lstStyle/>
          <a:p>
            <a:r>
              <a:rPr lang="ru-RU" sz="1800" b="1" dirty="0" smtClean="0"/>
              <a:t>Региональный этап в номинации «Лучший педагогический коллектив»</a:t>
            </a:r>
            <a:endParaRPr lang="ru-RU" sz="1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642918"/>
            <a:ext cx="8715436" cy="5929354"/>
          </a:xfrm>
        </p:spPr>
        <p:txBody>
          <a:bodyPr>
            <a:normAutofit fontScale="85000" lnSpcReduction="20000"/>
          </a:bodyPr>
          <a:lstStyle/>
          <a:p>
            <a:pPr lvl="0" algn="just"/>
            <a:r>
              <a:rPr lang="ru-RU" sz="2800" dirty="0" smtClean="0">
                <a:solidFill>
                  <a:schemeClr val="tx1"/>
                </a:solidFill>
              </a:rPr>
              <a:t>Максимально </a:t>
            </a:r>
            <a:r>
              <a:rPr lang="ru-RU" sz="2800" dirty="0">
                <a:solidFill>
                  <a:schemeClr val="tx1"/>
                </a:solidFill>
              </a:rPr>
              <a:t>возможная оценка по каждому из первых шести критериев – 1,0 </a:t>
            </a:r>
            <a:r>
              <a:rPr lang="ru-RU" sz="2800" dirty="0" smtClean="0">
                <a:solidFill>
                  <a:schemeClr val="tx1"/>
                </a:solidFill>
              </a:rPr>
              <a:t>балл; </a:t>
            </a:r>
            <a:r>
              <a:rPr lang="ru-RU" sz="2800" dirty="0">
                <a:solidFill>
                  <a:schemeClr val="tx1"/>
                </a:solidFill>
              </a:rPr>
              <a:t>седьмой критерий оценивается максимум в 3 балла;</a:t>
            </a:r>
          </a:p>
          <a:p>
            <a:pPr lvl="0" algn="just"/>
            <a:r>
              <a:rPr lang="ru-RU" sz="2800" dirty="0" smtClean="0">
                <a:solidFill>
                  <a:schemeClr val="tx1"/>
                </a:solidFill>
              </a:rPr>
              <a:t>Для </a:t>
            </a:r>
            <a:r>
              <a:rPr lang="ru-RU" sz="2800" dirty="0">
                <a:solidFill>
                  <a:schemeClr val="tx1"/>
                </a:solidFill>
              </a:rPr>
              <a:t>оценки внутренних критериев нужно по дихотомической системе («да», «нет») оценить проявление каждого из входящих в него показателей; при этом значению «да» соответствует 1,0 балл, значению «нет» – 0 баллов;</a:t>
            </a:r>
          </a:p>
          <a:p>
            <a:pPr lvl="0" algn="just"/>
            <a:r>
              <a:rPr lang="ru-RU" sz="2800" dirty="0" smtClean="0">
                <a:solidFill>
                  <a:schemeClr val="tx1"/>
                </a:solidFill>
              </a:rPr>
              <a:t>Баллы</a:t>
            </a:r>
            <a:r>
              <a:rPr lang="ru-RU" sz="2800" dirty="0">
                <a:solidFill>
                  <a:schemeClr val="tx1"/>
                </a:solidFill>
              </a:rPr>
              <a:t>, которые набирают показатели в составе одного критерия, суммируются; полученная сумма делится на максимально возможное количество баллов в составе данного критерия (за исключением седьмого критерия, для него полученное значение утраивается);</a:t>
            </a:r>
          </a:p>
          <a:p>
            <a:pPr lvl="0" algn="just"/>
            <a:r>
              <a:rPr lang="ru-RU" sz="2800" dirty="0" smtClean="0">
                <a:solidFill>
                  <a:schemeClr val="tx1"/>
                </a:solidFill>
              </a:rPr>
              <a:t>Результат деления соответствуют значению данного внутреннего критерия;</a:t>
            </a:r>
          </a:p>
          <a:p>
            <a:pPr lvl="0" algn="just"/>
            <a:r>
              <a:rPr lang="ru-RU" sz="2800" dirty="0">
                <a:solidFill>
                  <a:schemeClr val="tx1"/>
                </a:solidFill>
              </a:rPr>
              <a:t>С</a:t>
            </a:r>
            <a:r>
              <a:rPr lang="ru-RU" sz="2800" dirty="0" smtClean="0">
                <a:solidFill>
                  <a:schemeClr val="tx1"/>
                </a:solidFill>
              </a:rPr>
              <a:t>умма </a:t>
            </a:r>
            <a:r>
              <a:rPr lang="ru-RU" sz="2800" dirty="0">
                <a:solidFill>
                  <a:schemeClr val="tx1"/>
                </a:solidFill>
              </a:rPr>
              <a:t>значений всех внутренних критериев соответствует количественной оценке представленной модели образовательной системы, обеспечивающей современное качество общего образования. </a:t>
            </a:r>
          </a:p>
          <a:p>
            <a:pPr algn="just"/>
            <a:endParaRPr lang="ru-RU" sz="2800" b="1" i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142852"/>
            <a:ext cx="8501122" cy="71438"/>
          </a:xfrm>
        </p:spPr>
        <p:txBody>
          <a:bodyPr>
            <a:normAutofit fontScale="90000"/>
          </a:bodyPr>
          <a:lstStyle/>
          <a:p>
            <a:endParaRPr lang="ru-RU" sz="2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285728"/>
            <a:ext cx="8572560" cy="6215106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ru-RU" sz="2800" b="1" i="1" dirty="0" smtClean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ru-RU" sz="3600" b="1" i="1" dirty="0" smtClean="0">
                <a:solidFill>
                  <a:schemeClr val="tx1"/>
                </a:solidFill>
              </a:rPr>
              <a:t>Показатели оценки</a:t>
            </a:r>
          </a:p>
          <a:p>
            <a:pPr>
              <a:lnSpc>
                <a:spcPct val="90000"/>
              </a:lnSpc>
            </a:pPr>
            <a:r>
              <a:rPr lang="ru-RU" sz="3600" b="1" i="1" u="sng" dirty="0" smtClean="0">
                <a:solidFill>
                  <a:schemeClr val="tx1"/>
                </a:solidFill>
              </a:rPr>
              <a:t>Каждый критерий</a:t>
            </a:r>
            <a:r>
              <a:rPr lang="ru-RU" sz="3600" b="1" i="1" dirty="0" smtClean="0">
                <a:solidFill>
                  <a:schemeClr val="tx1"/>
                </a:solidFill>
              </a:rPr>
              <a:t> оценивания состоит из </a:t>
            </a:r>
            <a:r>
              <a:rPr lang="ru-RU" sz="3600" b="1" i="1" u="sng" dirty="0" smtClean="0">
                <a:solidFill>
                  <a:schemeClr val="tx1"/>
                </a:solidFill>
              </a:rPr>
              <a:t>оценочного показателя и </a:t>
            </a:r>
            <a:r>
              <a:rPr lang="ru-RU" sz="3600" b="1" i="1" dirty="0" smtClean="0">
                <a:solidFill>
                  <a:schemeClr val="tx1"/>
                </a:solidFill>
              </a:rPr>
              <a:t>соответствующей ему </a:t>
            </a:r>
            <a:r>
              <a:rPr lang="ru-RU" sz="3600" b="1" i="1" u="sng" dirty="0" smtClean="0">
                <a:solidFill>
                  <a:schemeClr val="tx1"/>
                </a:solidFill>
              </a:rPr>
              <a:t>шкалы оценивания</a:t>
            </a:r>
            <a:r>
              <a:rPr lang="ru-RU" sz="3600" b="1" i="1" dirty="0" smtClean="0">
                <a:solidFill>
                  <a:schemeClr val="tx1"/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r>
              <a:rPr lang="ru-RU" sz="3600" b="1" i="1" u="sng" dirty="0" smtClean="0">
                <a:solidFill>
                  <a:schemeClr val="tx1"/>
                </a:solidFill>
              </a:rPr>
              <a:t>Показатели оценки</a:t>
            </a:r>
            <a:r>
              <a:rPr lang="ru-RU" sz="3600" b="1" i="1" dirty="0" smtClean="0">
                <a:solidFill>
                  <a:schemeClr val="tx1"/>
                </a:solidFill>
              </a:rPr>
              <a:t> определяют, исходя из содержания выполняемой работы</a:t>
            </a:r>
            <a:endParaRPr lang="ru-RU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142852"/>
            <a:ext cx="8501122" cy="71438"/>
          </a:xfrm>
        </p:spPr>
        <p:txBody>
          <a:bodyPr>
            <a:normAutofit fontScale="90000"/>
          </a:bodyPr>
          <a:lstStyle/>
          <a:p>
            <a:endParaRPr lang="ru-RU" sz="2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285728"/>
            <a:ext cx="8572560" cy="6215106"/>
          </a:xfrm>
        </p:spPr>
        <p:txBody>
          <a:bodyPr>
            <a:normAutofit/>
          </a:bodyPr>
          <a:lstStyle/>
          <a:p>
            <a:pPr marL="609600" indent="-609600"/>
            <a:endParaRPr lang="ru-RU" b="1" i="1" u="sng" dirty="0" smtClean="0">
              <a:solidFill>
                <a:schemeClr val="tx1"/>
              </a:solidFill>
            </a:endParaRPr>
          </a:p>
          <a:p>
            <a:pPr marL="609600" indent="-609600"/>
            <a:r>
              <a:rPr lang="ru-RU" b="1" i="1" u="sng" dirty="0" smtClean="0">
                <a:solidFill>
                  <a:schemeClr val="tx1"/>
                </a:solidFill>
              </a:rPr>
              <a:t>Методы построения оценочных шкал</a:t>
            </a:r>
          </a:p>
          <a:p>
            <a:pPr marL="609600" indent="-609600">
              <a:buFontTx/>
              <a:buAutoNum type="arabicPeriod"/>
            </a:pPr>
            <a:r>
              <a:rPr lang="ru-RU" b="1" dirty="0" smtClean="0">
                <a:solidFill>
                  <a:schemeClr val="tx1"/>
                </a:solidFill>
              </a:rPr>
              <a:t>Метод градации- </a:t>
            </a:r>
            <a:r>
              <a:rPr lang="ru-RU" b="1" i="1" dirty="0" smtClean="0">
                <a:solidFill>
                  <a:schemeClr val="tx1"/>
                </a:solidFill>
              </a:rPr>
              <a:t>метод построения балльных оценочных шкал, в том числе с использованием весовых коэффициентов</a:t>
            </a:r>
          </a:p>
          <a:p>
            <a:pPr marL="609600" indent="-609600">
              <a:buFontTx/>
              <a:buAutoNum type="arabicPeriod"/>
            </a:pPr>
            <a:r>
              <a:rPr lang="ru-RU" b="1" dirty="0" smtClean="0">
                <a:solidFill>
                  <a:schemeClr val="tx1"/>
                </a:solidFill>
              </a:rPr>
              <a:t>Метод упорядочения рангов – </a:t>
            </a:r>
            <a:r>
              <a:rPr lang="ru-RU" b="1" i="1" dirty="0" smtClean="0">
                <a:solidFill>
                  <a:schemeClr val="tx1"/>
                </a:solidFill>
              </a:rPr>
              <a:t>метод ориентирован на установление между оцениваемыми объектами отношений «</a:t>
            </a:r>
            <a:r>
              <a:rPr lang="ru-RU" b="1" i="1" dirty="0" err="1" smtClean="0">
                <a:solidFill>
                  <a:schemeClr val="tx1"/>
                </a:solidFill>
              </a:rPr>
              <a:t>лучше-хуже</a:t>
            </a:r>
            <a:r>
              <a:rPr lang="ru-RU" b="1" i="1" dirty="0" smtClean="0">
                <a:solidFill>
                  <a:schemeClr val="tx1"/>
                </a:solidFill>
              </a:rPr>
              <a:t>», «</a:t>
            </a:r>
            <a:r>
              <a:rPr lang="ru-RU" b="1" i="1" dirty="0" err="1" smtClean="0">
                <a:solidFill>
                  <a:schemeClr val="tx1"/>
                </a:solidFill>
              </a:rPr>
              <a:t>больше-меньше</a:t>
            </a:r>
            <a:r>
              <a:rPr lang="ru-RU" b="1" i="1" dirty="0" smtClean="0">
                <a:solidFill>
                  <a:schemeClr val="tx1"/>
                </a:solidFill>
              </a:rPr>
              <a:t>» и т.д.  </a:t>
            </a:r>
            <a:endParaRPr lang="ru-RU" b="1" dirty="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</a:pPr>
            <a:endParaRPr lang="ru-RU" sz="2800" b="1" i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142852"/>
            <a:ext cx="8429684" cy="214314"/>
          </a:xfrm>
        </p:spPr>
        <p:txBody>
          <a:bodyPr>
            <a:normAutofit fontScale="90000"/>
          </a:bodyPr>
          <a:lstStyle/>
          <a:p>
            <a:endParaRPr lang="ru-RU" sz="22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571480"/>
            <a:ext cx="8715436" cy="6000792"/>
          </a:xfrm>
        </p:spPr>
        <p:txBody>
          <a:bodyPr>
            <a:normAutofit/>
          </a:bodyPr>
          <a:lstStyle/>
          <a:p>
            <a:r>
              <a:rPr lang="ru-RU" sz="2000" u="sng" dirty="0" smtClean="0">
                <a:solidFill>
                  <a:schemeClr val="tx1"/>
                </a:solidFill>
              </a:rPr>
              <a:t>Описание одной из моделей образовательных систем, </a:t>
            </a:r>
            <a:r>
              <a:rPr lang="ru-RU" sz="2000" u="sng" dirty="0">
                <a:solidFill>
                  <a:schemeClr val="tx1"/>
                </a:solidFill>
              </a:rPr>
              <a:t>обеспечивающей современное качество общего </a:t>
            </a:r>
            <a:r>
              <a:rPr lang="ru-RU" sz="2000" u="sng" dirty="0" smtClean="0">
                <a:solidFill>
                  <a:schemeClr val="tx1"/>
                </a:solidFill>
              </a:rPr>
              <a:t>образования:</a:t>
            </a:r>
          </a:p>
          <a:p>
            <a:pPr lvl="0"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tx1"/>
                </a:solidFill>
              </a:rPr>
              <a:t>государственно-общественное </a:t>
            </a:r>
            <a:r>
              <a:rPr lang="ru-RU" sz="2000" b="1" dirty="0">
                <a:solidFill>
                  <a:schemeClr val="tx1"/>
                </a:solidFill>
              </a:rPr>
              <a:t>управление </a:t>
            </a:r>
            <a:r>
              <a:rPr lang="ru-RU" sz="2000" dirty="0">
                <a:solidFill>
                  <a:schemeClr val="tx1"/>
                </a:solidFill>
              </a:rPr>
              <a:t>как эффективный </a:t>
            </a:r>
            <a:r>
              <a:rPr lang="ru-RU" sz="2000" b="1" dirty="0">
                <a:solidFill>
                  <a:schemeClr val="tx1"/>
                </a:solidFill>
              </a:rPr>
              <a:t>механизм</a:t>
            </a:r>
            <a:r>
              <a:rPr lang="ru-RU" sz="2000" dirty="0">
                <a:solidFill>
                  <a:schemeClr val="tx1"/>
                </a:solidFill>
              </a:rPr>
              <a:t> создания условий </a:t>
            </a:r>
            <a:r>
              <a:rPr lang="ru-RU" sz="2000" b="1" dirty="0">
                <a:solidFill>
                  <a:schemeClr val="tx1"/>
                </a:solidFill>
              </a:rPr>
              <a:t>реализации основных образовательных программ </a:t>
            </a:r>
            <a:r>
              <a:rPr lang="ru-RU" sz="2000" dirty="0">
                <a:solidFill>
                  <a:schemeClr val="tx1"/>
                </a:solidFill>
              </a:rPr>
              <a:t>начального, основного и среднего (полного) общего образования;</a:t>
            </a:r>
          </a:p>
          <a:p>
            <a:pPr lvl="0">
              <a:buFont typeface="Arial" pitchFamily="34" charset="0"/>
              <a:buChar char="•"/>
            </a:pPr>
            <a:r>
              <a:rPr lang="ru-RU" sz="2000" b="1" dirty="0">
                <a:solidFill>
                  <a:schemeClr val="tx1"/>
                </a:solidFill>
              </a:rPr>
              <a:t>самообучающаяся</a:t>
            </a:r>
            <a:r>
              <a:rPr lang="ru-RU" sz="2000" dirty="0">
                <a:solidFill>
                  <a:schemeClr val="tx1"/>
                </a:solidFill>
              </a:rPr>
              <a:t> организация как эффективный </a:t>
            </a:r>
            <a:r>
              <a:rPr lang="ru-RU" sz="2000" b="1" dirty="0">
                <a:solidFill>
                  <a:schemeClr val="tx1"/>
                </a:solidFill>
              </a:rPr>
              <a:t>механизм непрерывного профессионального развития педагогов</a:t>
            </a:r>
            <a:r>
              <a:rPr lang="ru-RU" sz="2000" dirty="0">
                <a:solidFill>
                  <a:schemeClr val="tx1"/>
                </a:solidFill>
              </a:rPr>
              <a:t>;</a:t>
            </a:r>
          </a:p>
          <a:p>
            <a:pPr lvl="0">
              <a:buFont typeface="Arial" pitchFamily="34" charset="0"/>
              <a:buChar char="•"/>
            </a:pPr>
            <a:r>
              <a:rPr lang="ru-RU" sz="2000" b="1" dirty="0">
                <a:solidFill>
                  <a:schemeClr val="tx1"/>
                </a:solidFill>
              </a:rPr>
              <a:t>управление разработкой и реализацией индивидуальных образовательных программ</a:t>
            </a:r>
            <a:r>
              <a:rPr lang="ru-RU" sz="2000" dirty="0">
                <a:solidFill>
                  <a:schemeClr val="tx1"/>
                </a:solidFill>
              </a:rPr>
              <a:t> для учащихся как эффективный </a:t>
            </a:r>
            <a:r>
              <a:rPr lang="ru-RU" sz="2000" b="1" dirty="0">
                <a:solidFill>
                  <a:schemeClr val="tx1"/>
                </a:solidFill>
              </a:rPr>
              <a:t>механизм организации образовательного процесса;</a:t>
            </a:r>
          </a:p>
          <a:p>
            <a:pPr lvl="0">
              <a:buFont typeface="Arial" pitchFamily="34" charset="0"/>
              <a:buChar char="•"/>
            </a:pPr>
            <a:r>
              <a:rPr lang="ru-RU" sz="2000" dirty="0">
                <a:solidFill>
                  <a:schemeClr val="tx1"/>
                </a:solidFill>
              </a:rPr>
              <a:t>использование </a:t>
            </a:r>
            <a:r>
              <a:rPr lang="ru-RU" sz="2000" b="1" dirty="0">
                <a:solidFill>
                  <a:schemeClr val="tx1"/>
                </a:solidFill>
              </a:rPr>
              <a:t>современных </a:t>
            </a:r>
            <a:r>
              <a:rPr lang="ru-RU" sz="2000" b="1" dirty="0" smtClean="0">
                <a:solidFill>
                  <a:schemeClr val="tx1"/>
                </a:solidFill>
              </a:rPr>
              <a:t>информационно-коммуникационных </a:t>
            </a:r>
            <a:r>
              <a:rPr lang="ru-RU" sz="2000" b="1" dirty="0">
                <a:solidFill>
                  <a:schemeClr val="tx1"/>
                </a:solidFill>
              </a:rPr>
              <a:t>технологий </a:t>
            </a:r>
            <a:r>
              <a:rPr lang="ru-RU" sz="2000" dirty="0">
                <a:solidFill>
                  <a:schemeClr val="tx1"/>
                </a:solidFill>
              </a:rPr>
              <a:t>как эффективный </a:t>
            </a:r>
            <a:r>
              <a:rPr lang="ru-RU" sz="2000" b="1" dirty="0">
                <a:solidFill>
                  <a:schemeClr val="tx1"/>
                </a:solidFill>
              </a:rPr>
              <a:t>механизм достижения учащимися новых образовательных результатов</a:t>
            </a:r>
            <a:r>
              <a:rPr lang="ru-RU" sz="2000" dirty="0">
                <a:solidFill>
                  <a:schemeClr val="tx1"/>
                </a:solidFill>
              </a:rPr>
              <a:t>;</a:t>
            </a:r>
          </a:p>
          <a:p>
            <a:pPr lvl="0">
              <a:buFont typeface="Arial" pitchFamily="34" charset="0"/>
              <a:buChar char="•"/>
            </a:pPr>
            <a:r>
              <a:rPr lang="ru-RU" sz="2000" b="1" dirty="0">
                <a:solidFill>
                  <a:schemeClr val="tx1"/>
                </a:solidFill>
              </a:rPr>
              <a:t>интегративный подход в реализации программ воспитания и социализации </a:t>
            </a:r>
            <a:r>
              <a:rPr lang="ru-RU" sz="2000" dirty="0">
                <a:solidFill>
                  <a:schemeClr val="tx1"/>
                </a:solidFill>
              </a:rPr>
              <a:t>учащихся как эффективный </a:t>
            </a:r>
            <a:r>
              <a:rPr lang="ru-RU" sz="2000" b="1" dirty="0">
                <a:solidFill>
                  <a:schemeClr val="tx1"/>
                </a:solidFill>
              </a:rPr>
              <a:t>механизм достижения </a:t>
            </a:r>
            <a:r>
              <a:rPr lang="ru-RU" sz="2000" dirty="0">
                <a:solidFill>
                  <a:schemeClr val="tx1"/>
                </a:solidFill>
              </a:rPr>
              <a:t>учащимися </a:t>
            </a:r>
            <a:r>
              <a:rPr lang="ru-RU" sz="2000" b="1" dirty="0">
                <a:solidFill>
                  <a:schemeClr val="tx1"/>
                </a:solidFill>
              </a:rPr>
              <a:t>личностных образовательных результатов.</a:t>
            </a:r>
          </a:p>
          <a:p>
            <a:pPr algn="just"/>
            <a:endParaRPr lang="ru-RU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142852"/>
            <a:ext cx="8429684" cy="214314"/>
          </a:xfrm>
        </p:spPr>
        <p:txBody>
          <a:bodyPr>
            <a:normAutofit fontScale="90000"/>
          </a:bodyPr>
          <a:lstStyle/>
          <a:p>
            <a:endParaRPr lang="ru-RU" sz="22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571480"/>
            <a:ext cx="8715436" cy="6000792"/>
          </a:xfrm>
        </p:spPr>
        <p:txBody>
          <a:bodyPr>
            <a:normAutofit/>
          </a:bodyPr>
          <a:lstStyle/>
          <a:p>
            <a:pPr algn="just"/>
            <a:r>
              <a:rPr lang="ru-RU" sz="2000" dirty="0" smtClean="0">
                <a:solidFill>
                  <a:schemeClr val="tx1"/>
                </a:solidFill>
              </a:rPr>
              <a:t>Для каждой из представленных моделей характерна </a:t>
            </a:r>
            <a:r>
              <a:rPr lang="ru-RU" sz="2000" b="1" dirty="0" smtClean="0">
                <a:solidFill>
                  <a:schemeClr val="tx1"/>
                </a:solidFill>
              </a:rPr>
              <a:t>единая логика построения</a:t>
            </a:r>
            <a:r>
              <a:rPr lang="ru-RU" sz="2000" dirty="0" smtClean="0">
                <a:solidFill>
                  <a:schemeClr val="tx1"/>
                </a:solidFill>
              </a:rPr>
              <a:t>, выполненная в духе </a:t>
            </a:r>
            <a:r>
              <a:rPr lang="ru-RU" sz="2000" dirty="0" err="1" smtClean="0">
                <a:solidFill>
                  <a:schemeClr val="tx1"/>
                </a:solidFill>
              </a:rPr>
              <a:t>деятельностного</a:t>
            </a:r>
            <a:r>
              <a:rPr lang="ru-RU" sz="2000" dirty="0" smtClean="0">
                <a:solidFill>
                  <a:schemeClr val="tx1"/>
                </a:solidFill>
              </a:rPr>
              <a:t> подхода.</a:t>
            </a:r>
          </a:p>
          <a:p>
            <a:pPr algn="just"/>
            <a:r>
              <a:rPr lang="ru-RU" sz="2000" dirty="0" smtClean="0">
                <a:solidFill>
                  <a:schemeClr val="tx1"/>
                </a:solidFill>
              </a:rPr>
              <a:t>Непосредственная реконструкция эффективных педагогических механизмов получена с помощью </a:t>
            </a:r>
            <a:r>
              <a:rPr lang="ru-RU" sz="2000" b="1" dirty="0" smtClean="0">
                <a:solidFill>
                  <a:schemeClr val="tx1"/>
                </a:solidFill>
              </a:rPr>
              <a:t>концептуально-целевого, содержательного, процессуального и результативного компонентов модели</a:t>
            </a:r>
            <a:r>
              <a:rPr lang="ru-RU" sz="2000" dirty="0" smtClean="0">
                <a:solidFill>
                  <a:schemeClr val="tx1"/>
                </a:solidFill>
              </a:rPr>
              <a:t>.  </a:t>
            </a:r>
          </a:p>
          <a:p>
            <a:pPr algn="just"/>
            <a:r>
              <a:rPr lang="ru-RU" sz="2000" b="1" dirty="0" smtClean="0">
                <a:solidFill>
                  <a:schemeClr val="tx1"/>
                </a:solidFill>
              </a:rPr>
              <a:t>Концептуально-целевой компонент</a:t>
            </a:r>
            <a:r>
              <a:rPr lang="ru-RU" sz="2000" dirty="0" smtClean="0">
                <a:solidFill>
                  <a:schemeClr val="tx1"/>
                </a:solidFill>
              </a:rPr>
              <a:t> раскрывает исходные теоретические положения и авторскую концептуальную позицию в части построения целостного педагогического механизма, обеспечивающего современное качество общего образования. </a:t>
            </a:r>
          </a:p>
          <a:p>
            <a:pPr algn="just"/>
            <a:r>
              <a:rPr lang="ru-RU" sz="2000" b="1" dirty="0" smtClean="0">
                <a:solidFill>
                  <a:schemeClr val="tx1"/>
                </a:solidFill>
              </a:rPr>
              <a:t>Содержательный компонент</a:t>
            </a:r>
            <a:r>
              <a:rPr lang="ru-RU" sz="2000" dirty="0" smtClean="0">
                <a:solidFill>
                  <a:schemeClr val="tx1"/>
                </a:solidFill>
              </a:rPr>
              <a:t> отражает предмет деятельности, лежащий в основе описываемого педагогического механизма, обеспечивающего современное качество общего образования.  </a:t>
            </a:r>
          </a:p>
          <a:p>
            <a:pPr algn="just"/>
            <a:r>
              <a:rPr lang="ru-RU" sz="2000" b="1" dirty="0" smtClean="0">
                <a:solidFill>
                  <a:schemeClr val="tx1"/>
                </a:solidFill>
              </a:rPr>
              <a:t>Процессуальный компонент </a:t>
            </a:r>
            <a:r>
              <a:rPr lang="ru-RU" sz="2000" dirty="0" smtClean="0">
                <a:solidFill>
                  <a:schemeClr val="tx1"/>
                </a:solidFill>
              </a:rPr>
              <a:t>модели раскрывает пути реализации содержательных средств предложенных эффективных педагогических механизмов.  </a:t>
            </a:r>
          </a:p>
          <a:p>
            <a:pPr algn="just"/>
            <a:r>
              <a:rPr lang="ru-RU" sz="2000" b="1" dirty="0" smtClean="0">
                <a:solidFill>
                  <a:schemeClr val="tx1"/>
                </a:solidFill>
              </a:rPr>
              <a:t>Результативный компонент </a:t>
            </a:r>
            <a:r>
              <a:rPr lang="ru-RU" sz="2000" dirty="0" smtClean="0">
                <a:solidFill>
                  <a:schemeClr val="tx1"/>
                </a:solidFill>
              </a:rPr>
              <a:t>определяет параметры успешности функционирования и развития моделей образовательных систем.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142852"/>
            <a:ext cx="8429684" cy="214314"/>
          </a:xfrm>
        </p:spPr>
        <p:txBody>
          <a:bodyPr>
            <a:normAutofit fontScale="90000"/>
          </a:bodyPr>
          <a:lstStyle/>
          <a:p>
            <a:endParaRPr lang="ru-RU" sz="22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571480"/>
            <a:ext cx="8715436" cy="6000792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Что должно оцениваться???</a:t>
            </a:r>
          </a:p>
          <a:p>
            <a:pPr marL="514350" indent="-514350" algn="just">
              <a:buAutoNum type="arabicParenR"/>
            </a:pPr>
            <a:r>
              <a:rPr lang="ru-RU" b="1" dirty="0" smtClean="0">
                <a:solidFill>
                  <a:schemeClr val="tx1"/>
                </a:solidFill>
              </a:rPr>
              <a:t>Структура представленной модели с точки зрения ее соответствия единой логике построения (внешние критерии)</a:t>
            </a:r>
          </a:p>
          <a:p>
            <a:pPr marL="514350" indent="-514350" algn="just"/>
            <a:r>
              <a:rPr lang="ru-RU" b="1" dirty="0" smtClean="0">
                <a:solidFill>
                  <a:schemeClr val="tx1"/>
                </a:solidFill>
              </a:rPr>
              <a:t>2) Содержание представленной модели с точки зрения его соответствия одному из механизмов достижения современного качества общего образования (внутренние критерии)   </a:t>
            </a:r>
          </a:p>
          <a:p>
            <a:pPr marL="514350" indent="-514350" algn="just"/>
            <a:r>
              <a:rPr lang="ru-RU" b="1" dirty="0" smtClean="0">
                <a:solidFill>
                  <a:schemeClr val="tx1"/>
                </a:solidFill>
              </a:rPr>
              <a:t>	Такой подход определяет необходимость двух этапов оценки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142852"/>
            <a:ext cx="8429684" cy="142876"/>
          </a:xfrm>
        </p:spPr>
        <p:txBody>
          <a:bodyPr>
            <a:normAutofit fontScale="90000"/>
          </a:bodyPr>
          <a:lstStyle/>
          <a:p>
            <a:endParaRPr lang="ru-RU" sz="22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500042"/>
            <a:ext cx="8715436" cy="6072230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>
                <a:solidFill>
                  <a:schemeClr val="tx1"/>
                </a:solidFill>
              </a:rPr>
              <a:t>Образовательным </a:t>
            </a:r>
            <a:r>
              <a:rPr lang="ru-RU" sz="2400" dirty="0">
                <a:solidFill>
                  <a:schemeClr val="tx1"/>
                </a:solidFill>
              </a:rPr>
              <a:t>учреждением </a:t>
            </a:r>
            <a:r>
              <a:rPr lang="ru-RU" sz="2400" dirty="0" smtClean="0">
                <a:solidFill>
                  <a:schemeClr val="tx1"/>
                </a:solidFill>
              </a:rPr>
              <a:t>должны быть описаны (например в форме пояснительной записки или аннотации): </a:t>
            </a:r>
          </a:p>
          <a:p>
            <a:pPr marL="457200" indent="-457200" algn="just">
              <a:buAutoNum type="arabicParenR"/>
            </a:pPr>
            <a:r>
              <a:rPr lang="ru-RU" sz="2400" dirty="0" smtClean="0">
                <a:solidFill>
                  <a:schemeClr val="tx1"/>
                </a:solidFill>
              </a:rPr>
              <a:t>ведущая </a:t>
            </a:r>
            <a:r>
              <a:rPr lang="ru-RU" sz="2400" dirty="0">
                <a:solidFill>
                  <a:schemeClr val="tx1"/>
                </a:solidFill>
              </a:rPr>
              <a:t>идея (замысел) представляемого эффективного опыта реализации модели; </a:t>
            </a:r>
            <a:endParaRPr lang="ru-RU" sz="2400" dirty="0" smtClean="0">
              <a:solidFill>
                <a:schemeClr val="tx1"/>
              </a:solidFill>
            </a:endParaRPr>
          </a:p>
          <a:p>
            <a:pPr marL="457200" indent="-457200" algn="just">
              <a:buAutoNum type="arabicParenR"/>
            </a:pPr>
            <a:r>
              <a:rPr lang="ru-RU" sz="2400" dirty="0" smtClean="0">
                <a:solidFill>
                  <a:schemeClr val="tx1"/>
                </a:solidFill>
              </a:rPr>
              <a:t>модель</a:t>
            </a:r>
            <a:r>
              <a:rPr lang="ru-RU" sz="2400" dirty="0">
                <a:solidFill>
                  <a:schemeClr val="tx1"/>
                </a:solidFill>
              </a:rPr>
              <a:t>, отражающая ведущую идею (замысел) и включающая </a:t>
            </a:r>
            <a:r>
              <a:rPr lang="ru-RU" sz="2400" b="1" u="sng" dirty="0">
                <a:solidFill>
                  <a:schemeClr val="tx1"/>
                </a:solidFill>
              </a:rPr>
              <a:t>целевой, содержательный, процессуальный и результативный компоненты</a:t>
            </a:r>
            <a:r>
              <a:rPr lang="ru-RU" sz="2400" dirty="0">
                <a:solidFill>
                  <a:schemeClr val="tx1"/>
                </a:solidFill>
              </a:rPr>
              <a:t>; </a:t>
            </a:r>
            <a:endParaRPr lang="ru-RU" sz="2400" dirty="0" smtClean="0">
              <a:solidFill>
                <a:schemeClr val="tx1"/>
              </a:solidFill>
            </a:endParaRPr>
          </a:p>
          <a:p>
            <a:pPr marL="457200" indent="-457200" algn="just">
              <a:buAutoNum type="arabicParenR"/>
            </a:pPr>
            <a:r>
              <a:rPr lang="ru-RU" sz="2400" dirty="0" smtClean="0">
                <a:solidFill>
                  <a:schemeClr val="tx1"/>
                </a:solidFill>
              </a:rPr>
              <a:t>опыт </a:t>
            </a:r>
            <a:r>
              <a:rPr lang="ru-RU" sz="2400" dirty="0">
                <a:solidFill>
                  <a:schemeClr val="tx1"/>
                </a:solidFill>
              </a:rPr>
              <a:t>реализации представляемой модели с обязательным указанием ссылок на прилагаемые дополнительные материалы; </a:t>
            </a:r>
            <a:endParaRPr lang="ru-RU" sz="2400" dirty="0" smtClean="0">
              <a:solidFill>
                <a:schemeClr val="tx1"/>
              </a:solidFill>
            </a:endParaRPr>
          </a:p>
          <a:p>
            <a:pPr marL="457200" indent="-457200" algn="just">
              <a:buAutoNum type="arabicParenR"/>
            </a:pPr>
            <a:r>
              <a:rPr lang="ru-RU" sz="2400" dirty="0" smtClean="0">
                <a:solidFill>
                  <a:schemeClr val="tx1"/>
                </a:solidFill>
              </a:rPr>
              <a:t>достигнутые </a:t>
            </a:r>
            <a:r>
              <a:rPr lang="ru-RU" sz="2400" dirty="0">
                <a:solidFill>
                  <a:schemeClr val="tx1"/>
                </a:solidFill>
              </a:rPr>
              <a:t>результаты реализации модели; </a:t>
            </a:r>
            <a:endParaRPr lang="ru-RU" sz="2400" dirty="0" smtClean="0">
              <a:solidFill>
                <a:schemeClr val="tx1"/>
              </a:solidFill>
            </a:endParaRPr>
          </a:p>
          <a:p>
            <a:pPr marL="457200" indent="-457200" algn="just">
              <a:buAutoNum type="arabicParenR"/>
            </a:pPr>
            <a:r>
              <a:rPr lang="ru-RU" sz="2400" dirty="0" smtClean="0">
                <a:solidFill>
                  <a:schemeClr val="tx1"/>
                </a:solidFill>
              </a:rPr>
              <a:t>опыт </a:t>
            </a:r>
            <a:r>
              <a:rPr lang="ru-RU" sz="2400" dirty="0">
                <a:solidFill>
                  <a:schemeClr val="tx1"/>
                </a:solidFill>
              </a:rPr>
              <a:t>распространения результатов реализации модели за пределами образовательного учреждения; </a:t>
            </a:r>
            <a:endParaRPr lang="ru-RU" sz="2400" dirty="0" smtClean="0">
              <a:solidFill>
                <a:schemeClr val="tx1"/>
              </a:solidFill>
            </a:endParaRPr>
          </a:p>
          <a:p>
            <a:pPr marL="457200" indent="-457200" algn="just">
              <a:buAutoNum type="arabicParenR"/>
            </a:pPr>
            <a:r>
              <a:rPr lang="ru-RU" sz="2400" dirty="0" smtClean="0">
                <a:solidFill>
                  <a:schemeClr val="tx1"/>
                </a:solidFill>
              </a:rPr>
              <a:t>результаты </a:t>
            </a:r>
            <a:r>
              <a:rPr lang="ru-RU" sz="2400" dirty="0">
                <a:solidFill>
                  <a:schemeClr val="tx1"/>
                </a:solidFill>
              </a:rPr>
              <a:t>внешней оценки имеющегося опыта и представление перспектив развития реализуемой модели.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142852"/>
            <a:ext cx="8429684" cy="71438"/>
          </a:xfrm>
        </p:spPr>
        <p:txBody>
          <a:bodyPr>
            <a:normAutofit fontScale="90000"/>
          </a:bodyPr>
          <a:lstStyle/>
          <a:p>
            <a:endParaRPr lang="ru-RU" sz="1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428604"/>
            <a:ext cx="8715436" cy="614366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sz="2000" b="1" i="1" dirty="0" smtClean="0">
                <a:solidFill>
                  <a:schemeClr val="tx1"/>
                </a:solidFill>
              </a:rPr>
              <a:t>К дополнительным материалам</a:t>
            </a:r>
            <a:r>
              <a:rPr lang="ru-RU" sz="2000" i="1" dirty="0" smtClean="0"/>
              <a:t>, </a:t>
            </a:r>
            <a:r>
              <a:rPr lang="ru-RU" sz="2000" dirty="0" smtClean="0">
                <a:solidFill>
                  <a:schemeClr val="tx1"/>
                </a:solidFill>
              </a:rPr>
              <a:t>подтверждающим </a:t>
            </a:r>
            <a:r>
              <a:rPr lang="ru-RU" sz="2000" dirty="0">
                <a:solidFill>
                  <a:schemeClr val="tx1"/>
                </a:solidFill>
              </a:rPr>
              <a:t>положения </a:t>
            </a:r>
            <a:r>
              <a:rPr lang="ru-RU" sz="2000" dirty="0" smtClean="0">
                <a:solidFill>
                  <a:schemeClr val="tx1"/>
                </a:solidFill>
              </a:rPr>
              <a:t>модели, относятся</a:t>
            </a:r>
            <a:r>
              <a:rPr lang="ru-RU" sz="2000" dirty="0">
                <a:solidFill>
                  <a:schemeClr val="tx1"/>
                </a:solidFill>
              </a:rPr>
              <a:t>: </a:t>
            </a:r>
            <a:endParaRPr lang="ru-RU" sz="2000" dirty="0" smtClean="0">
              <a:solidFill>
                <a:schemeClr val="tx1"/>
              </a:solidFill>
            </a:endParaRPr>
          </a:p>
          <a:p>
            <a:pPr algn="just"/>
            <a:r>
              <a:rPr lang="ru-RU" sz="2000" dirty="0" smtClean="0">
                <a:solidFill>
                  <a:schemeClr val="tx1"/>
                </a:solidFill>
              </a:rPr>
              <a:t>1</a:t>
            </a:r>
            <a:r>
              <a:rPr lang="ru-RU" sz="2000" dirty="0">
                <a:solidFill>
                  <a:schemeClr val="tx1"/>
                </a:solidFill>
              </a:rPr>
              <a:t>) краткие извлечения из Программы развития, целевых программ, основных образовательных программ общего образования, локальных нормативных актов, договоров о сотрудничестве, планов и анализов работы, аналитических справок, публичных отчетов и др.; </a:t>
            </a:r>
            <a:endParaRPr lang="ru-RU" sz="2000" dirty="0" smtClean="0">
              <a:solidFill>
                <a:schemeClr val="tx1"/>
              </a:solidFill>
            </a:endParaRPr>
          </a:p>
          <a:p>
            <a:pPr algn="just"/>
            <a:r>
              <a:rPr lang="ru-RU" sz="2000" dirty="0" smtClean="0">
                <a:solidFill>
                  <a:schemeClr val="tx1"/>
                </a:solidFill>
              </a:rPr>
              <a:t>2</a:t>
            </a:r>
            <a:r>
              <a:rPr lang="ru-RU" sz="2000" dirty="0">
                <a:solidFill>
                  <a:schemeClr val="tx1"/>
                </a:solidFill>
              </a:rPr>
              <a:t>) краткая справка о наличии у образовательного учреждения кадровых, материально-технических, информационно-методических ресурсов, необходимых для реализации модели; </a:t>
            </a:r>
            <a:endParaRPr lang="ru-RU" sz="2000" dirty="0" smtClean="0">
              <a:solidFill>
                <a:schemeClr val="tx1"/>
              </a:solidFill>
            </a:endParaRPr>
          </a:p>
          <a:p>
            <a:pPr algn="just"/>
            <a:r>
              <a:rPr lang="ru-RU" sz="2000" dirty="0" smtClean="0">
                <a:solidFill>
                  <a:schemeClr val="tx1"/>
                </a:solidFill>
              </a:rPr>
              <a:t>3</a:t>
            </a:r>
            <a:r>
              <a:rPr lang="ru-RU" sz="2000" dirty="0">
                <a:solidFill>
                  <a:schemeClr val="tx1"/>
                </a:solidFill>
              </a:rPr>
              <a:t>) выписки из </a:t>
            </a:r>
            <a:r>
              <a:rPr lang="ru-RU" sz="2000" dirty="0" smtClean="0">
                <a:solidFill>
                  <a:schemeClr val="tx1"/>
                </a:solidFill>
              </a:rPr>
              <a:t>протоколов </a:t>
            </a:r>
            <a:r>
              <a:rPr lang="ru-RU" sz="2000" dirty="0">
                <a:solidFill>
                  <a:schemeClr val="tx1"/>
                </a:solidFill>
              </a:rPr>
              <a:t>решений педагогических советов, органов государственно-общественного управления, приказов и др</a:t>
            </a:r>
            <a:r>
              <a:rPr lang="ru-RU" sz="2000" dirty="0" smtClean="0">
                <a:solidFill>
                  <a:schemeClr val="tx1"/>
                </a:solidFill>
              </a:rPr>
              <a:t>.;</a:t>
            </a:r>
          </a:p>
          <a:p>
            <a:pPr algn="just"/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>
                <a:solidFill>
                  <a:schemeClr val="tx1"/>
                </a:solidFill>
              </a:rPr>
              <a:t>4) перечни по тематике реализуемой модели: публикаций (статьи, методические рекомендации, учебные и учебно-методические пособия) с обязательным указанием выходных данных; материалов, размещенных в средствах массовой информации и др.; используемых диагностических и мониторинговых материалов</a:t>
            </a:r>
            <a:r>
              <a:rPr lang="ru-RU" sz="2000" dirty="0" smtClean="0">
                <a:solidFill>
                  <a:schemeClr val="tx1"/>
                </a:solidFill>
              </a:rPr>
              <a:t>;</a:t>
            </a:r>
          </a:p>
          <a:p>
            <a:pPr algn="just"/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>
                <a:solidFill>
                  <a:schemeClr val="tx1"/>
                </a:solidFill>
              </a:rPr>
              <a:t>5) отзывы социальных партнеров, педагогических сообществ, </a:t>
            </a:r>
            <a:r>
              <a:rPr lang="ru-RU" sz="2000" dirty="0" smtClean="0">
                <a:solidFill>
                  <a:schemeClr val="tx1"/>
                </a:solidFill>
              </a:rPr>
              <a:t>органов исполнительной власти Федерации и субъекта Федерации, учредителя</a:t>
            </a:r>
            <a:r>
              <a:rPr lang="ru-RU" sz="2000" dirty="0">
                <a:solidFill>
                  <a:schemeClr val="tx1"/>
                </a:solidFill>
              </a:rPr>
              <a:t>, подтверждающие эффективность реализуемой модели (дипломы, грамоты, благодарственные письма, экспертные заключения, рецензии и др.); </a:t>
            </a:r>
            <a:endParaRPr lang="ru-RU" sz="2000" dirty="0" smtClean="0">
              <a:solidFill>
                <a:schemeClr val="tx1"/>
              </a:solidFill>
            </a:endParaRPr>
          </a:p>
          <a:p>
            <a:pPr algn="just"/>
            <a:r>
              <a:rPr lang="ru-RU" sz="2000" dirty="0" smtClean="0">
                <a:solidFill>
                  <a:schemeClr val="tx1"/>
                </a:solidFill>
              </a:rPr>
              <a:t>6</a:t>
            </a:r>
            <a:r>
              <a:rPr lang="ru-RU" sz="2000" dirty="0">
                <a:solidFill>
                  <a:schemeClr val="tx1"/>
                </a:solidFill>
              </a:rPr>
              <a:t>) ссылки на Интернет-ресурсы, на которых размещены материалы по тематике реализуемой модели. Все предоставляемые образовательным учреждением дополнительные материалы должны соответствовать ссылкам, представленным в пояснительной записке.</a:t>
            </a:r>
            <a:endParaRPr lang="ru-RU" sz="2000" b="1" i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689</TotalTime>
  <Words>2168</Words>
  <Application>Microsoft Office PowerPoint</Application>
  <PresentationFormat>Экран (4:3)</PresentationFormat>
  <Paragraphs>142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Инструментарий оценки результатов работы педагогических коллективов образовательных учреждений, реализующих модели образовательных систем, обеспечивающих современное качество общего образования   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Муниципальный этап этап в номинации «Лучший педагогический коллектив»</vt:lpstr>
      <vt:lpstr>II этап оценивания</vt:lpstr>
      <vt:lpstr>II этап оценивания</vt:lpstr>
      <vt:lpstr>II этап оценивания</vt:lpstr>
      <vt:lpstr>II этап оценивания</vt:lpstr>
      <vt:lpstr>II этап оценивания</vt:lpstr>
      <vt:lpstr>II этап оценивания</vt:lpstr>
      <vt:lpstr>II этап оценивания</vt:lpstr>
      <vt:lpstr>II этап оценивания</vt:lpstr>
      <vt:lpstr>Региональный этап в номинации «Лучший педагогический коллектив»</vt:lpstr>
    </vt:vector>
  </TitlesOfParts>
  <Company>ЧИППКРО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Инструментарий оценки результатов работы педагогов и педагогических коллективов, представленных на областной конкурс «Современные образовательные технологии»</dc:title>
  <dc:creator>solodkova_mi</dc:creator>
  <cp:lastModifiedBy>Патракеева ЛН</cp:lastModifiedBy>
  <cp:revision>73</cp:revision>
  <dcterms:created xsi:type="dcterms:W3CDTF">2013-02-26T05:34:40Z</dcterms:created>
  <dcterms:modified xsi:type="dcterms:W3CDTF">2014-04-05T07:15:39Z</dcterms:modified>
</cp:coreProperties>
</file>