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7" r:id="rId2"/>
    <p:sldId id="257" r:id="rId3"/>
    <p:sldId id="258" r:id="rId4"/>
    <p:sldId id="268" r:id="rId5"/>
    <p:sldId id="269" r:id="rId6"/>
    <p:sldId id="270" r:id="rId7"/>
    <p:sldId id="271" r:id="rId8"/>
    <p:sldId id="273" r:id="rId9"/>
    <p:sldId id="272" r:id="rId10"/>
    <p:sldId id="277" r:id="rId11"/>
    <p:sldId id="279" r:id="rId12"/>
    <p:sldId id="278" r:id="rId13"/>
    <p:sldId id="275" r:id="rId14"/>
    <p:sldId id="282" r:id="rId15"/>
    <p:sldId id="283" r:id="rId16"/>
    <p:sldId id="284" r:id="rId17"/>
    <p:sldId id="285" r:id="rId18"/>
    <p:sldId id="280" r:id="rId19"/>
    <p:sldId id="28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0"/>
  </p:normalViewPr>
  <p:slideViewPr>
    <p:cSldViewPr>
      <p:cViewPr>
        <p:scale>
          <a:sx n="61" d="100"/>
          <a:sy n="61" d="100"/>
        </p:scale>
        <p:origin x="-1100" y="-1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1EBF369-88E9-4006-B95E-CAFF781C436E}" type="datetimeFigureOut">
              <a:rPr lang="ru-RU" smtClean="0"/>
              <a:pPr/>
              <a:t>28.05.2015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7CA25E1-DC99-42E6-AD78-39EEEF6411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5391168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4000" dirty="0" smtClean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  <a:p>
            <a:pPr algn="ctr">
              <a:buNone/>
            </a:pP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Основные задачи деятельности муниципальной методической службы на 2015-2016 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учебный год</a:t>
            </a:r>
          </a:p>
          <a:p>
            <a:pPr algn="ctr">
              <a:buNone/>
            </a:pPr>
            <a:endParaRPr lang="ru-RU" sz="4000" dirty="0" smtClean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  <a:p>
            <a:pPr algn="ctr">
              <a:buNone/>
            </a:pPr>
            <a:endParaRPr lang="ru-RU" sz="4000" dirty="0">
              <a:solidFill>
                <a:schemeClr val="accent5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мероприятия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11. Введение элективного курса для обучающихся 9-10 классов «Профессиональное самоопределение учащихся» в учебные планы общеобразовательных организаций.</a:t>
            </a:r>
          </a:p>
          <a:p>
            <a:pPr lvl="0"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Corbel" pitchFamily="34" charset="0"/>
                <a:cs typeface="Times New Roman" pitchFamily="18" charset="0"/>
              </a:rPr>
              <a:t>12.</a:t>
            </a:r>
            <a:r>
              <a:rPr lang="ru-RU" sz="2800" b="1" dirty="0" smtClean="0">
                <a:solidFill>
                  <a:srgbClr val="0070C0"/>
                </a:solidFill>
              </a:rPr>
              <a:t> Определить в срок до 01 сентября 2015 года учебный предмет, по которому школа будет проводить подготовку обучающихся к олимпиадам в качестве городского ресурсного центра.</a:t>
            </a:r>
          </a:p>
          <a:p>
            <a:pPr>
              <a:buNone/>
            </a:pPr>
            <a:endParaRPr lang="ru-RU" sz="2800" b="1" dirty="0">
              <a:solidFill>
                <a:schemeClr val="accent3">
                  <a:lumMod val="50000"/>
                </a:schemeClr>
              </a:solidFill>
              <a:latin typeface="Corbe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мероприятия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530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13. Семинары из опыта работы: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- «Реализация аспектов образовательного проекта ТЕМП средствами практико-ориентированного подхода к изучению информатики и робототехники в образовательном учреждении»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( «Гимназия № 127» ).</a:t>
            </a:r>
          </a:p>
          <a:p>
            <a:pPr lvl="0"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-   "Реализация концепции развития естественно-математического образования в рамках проекта ТЕМП» (МБОУ СОШ № 125).</a:t>
            </a:r>
          </a:p>
          <a:p>
            <a:pPr>
              <a:buNone/>
            </a:pP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мероприятия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14.Система работы образовательного учреждения по формированию ценностей ориентации школьников на рабочие профессии в рамках социального партнёрства семьи и школы (МБОУ СОШ № 126).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- Система работы по профессиональной ориентации старшеклассников при изучении биологии в старших классах (МБОУ СОШ № 135).</a:t>
            </a:r>
          </a:p>
          <a:p>
            <a:pPr lvl="0">
              <a:buFontTx/>
              <a:buChar char="-"/>
            </a:pP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мероприятия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15. Подготовка новостных и аналитических материалов о реализации комплекса мер по реализации образовательного проекта ТЕМП и их публикация в печатных, телевизионных и электронных средствах массовой информации. Пиар-продвижение и освещение в СМИ хода реализации комплекса мер по реализации образовательного проекта ТЕМП.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Работа над научно- прикладными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проектами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42984"/>
            <a:ext cx="7498080" cy="5715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117  «Управленческое содействие педагогам в освоении технологий индивидуализации образования школьников."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121 «Формирование профессиональной мотивации школьников».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122 «Психолого-педагогические технологии формирования навыков грамотного письма у обучающихся в условиях реализации ФГОС начального общего образования для детей с ограниченными возможностями здоровья. Подходы к оцениванию достижения планируемых предметных результатов»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Работа над научно- прикладными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проектами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67348"/>
          </a:xfrm>
        </p:spPr>
        <p:txBody>
          <a:bodyPr>
            <a:normAutofit fontScale="55000" lnSpcReduction="20000"/>
          </a:bodyPr>
          <a:lstStyle/>
          <a:p>
            <a:pPr marL="539496" indent="-457200">
              <a:lnSpc>
                <a:spcPct val="120000"/>
              </a:lnSpc>
              <a:buNone/>
            </a:pP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125. «Государственно- общественное управление как механизм обеспечивающий современное качество общего образования».</a:t>
            </a:r>
          </a:p>
          <a:p>
            <a:pPr marL="539496" indent="-457200">
              <a:lnSpc>
                <a:spcPct val="120000"/>
              </a:lnSpc>
              <a:buNone/>
            </a:pPr>
            <a:endParaRPr lang="ru-RU" sz="4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39496" indent="-457200">
              <a:lnSpc>
                <a:spcPct val="120000"/>
              </a:lnSpc>
              <a:buNone/>
            </a:pP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126. «Развитие компетентности учителя  в условиях реализации федеральных государственных образовательных стандартов общего образования».</a:t>
            </a:r>
          </a:p>
          <a:p>
            <a:pPr marL="539496" indent="-457200">
              <a:lnSpc>
                <a:spcPct val="120000"/>
              </a:lnSpc>
              <a:buNone/>
            </a:pPr>
            <a:endParaRPr lang="ru-RU" sz="44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539496" indent="-457200">
              <a:lnSpc>
                <a:spcPct val="120000"/>
              </a:lnSpc>
              <a:buNone/>
            </a:pPr>
            <a:r>
              <a:rPr lang="ru-RU" sz="4400" b="1" dirty="0" smtClean="0">
                <a:solidFill>
                  <a:schemeClr val="accent3">
                    <a:lumMod val="50000"/>
                  </a:schemeClr>
                </a:solidFill>
              </a:rPr>
              <a:t>127. «Распространение моделей ГОУ, обучение и повышение квалификации руководящих и педагог7ических работников» (стажировка).</a:t>
            </a:r>
          </a:p>
          <a:p>
            <a:pPr marL="539496" indent="-457200">
              <a:lnSpc>
                <a:spcPct val="120000"/>
              </a:lnSpc>
              <a:buNone/>
            </a:pPr>
            <a:endParaRPr lang="ru-RU" sz="9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59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Работа над научно- прикладными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  <a:t>проектами</a:t>
            </a:r>
            <a:br>
              <a:rPr lang="ru-RU" sz="32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128.</a:t>
            </a:r>
            <a:r>
              <a:rPr lang="ru-RU" sz="2400" dirty="0" smtClean="0"/>
              <a:t> </a:t>
            </a: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</a:rPr>
              <a:t>Ресурсный центр по проблемам инклюзивного образования детей с ограниченными возможностями здоровья и детей-инвалидов.</a:t>
            </a:r>
          </a:p>
          <a:p>
            <a:pPr>
              <a:buNone/>
            </a:pPr>
            <a:r>
              <a:rPr lang="ru-RU" sz="2400" b="1" smtClean="0">
                <a:solidFill>
                  <a:schemeClr val="accent3">
                    <a:lumMod val="50000"/>
                  </a:schemeClr>
                </a:solidFill>
              </a:rPr>
              <a:t>135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r>
              <a:rPr lang="ru-RU" sz="2400" dirty="0" smtClean="0"/>
              <a:t>  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«Организационные основы научно - методического сопровождения деятельности педагогов по работе с мотивированными к проектной и исследовательской деятельности обучающимися в условиях ОУ". </a:t>
            </a:r>
          </a:p>
          <a:p>
            <a:pPr>
              <a:buNone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135. «Проектно-исследовательская деятельность как основа формирования у обучающихся </a:t>
            </a:r>
            <a:r>
              <a:rPr lang="ru-RU" sz="2400" b="1" dirty="0" err="1" smtClean="0">
                <a:solidFill>
                  <a:schemeClr val="accent3">
                    <a:lumMod val="50000"/>
                  </a:schemeClr>
                </a:solidFill>
              </a:rPr>
              <a:t>метапредметных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</a:rPr>
              <a:t>  УУД на базе лаборатории «Экология. Биология»  (стажировка)</a:t>
            </a:r>
            <a:endParaRPr lang="ru-RU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Курсы повышения квалификации</a:t>
            </a:r>
            <a:endParaRPr lang="ru-RU" sz="2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357292" y="1214426"/>
          <a:ext cx="7577160" cy="5279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860"/>
                <a:gridCol w="1262860"/>
                <a:gridCol w="1262860"/>
                <a:gridCol w="1262860"/>
                <a:gridCol w="1262860"/>
                <a:gridCol w="1262860"/>
              </a:tblGrid>
              <a:tr h="5760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№ МБОУ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заявка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квота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Очные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72 и 108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Модульные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от 8 - до 36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Переподготовка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117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121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122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126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128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ДТДМ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53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23 (68%)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18 (78%)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Calibri"/>
                          <a:cs typeface="Times New Roman"/>
                        </a:rPr>
                        <a:t>217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11222"/>
          </a:xfrm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</a:rPr>
              <a:t>ГРАНТЫ РФЯЦ – ВНИИТФ  им. академика </a:t>
            </a:r>
            <a:r>
              <a:rPr lang="ru-RU" sz="2800" b="1" i="1" dirty="0" err="1" smtClean="0">
                <a:solidFill>
                  <a:schemeClr val="accent3">
                    <a:lumMod val="50000"/>
                  </a:schemeClr>
                </a:solidFill>
              </a:rPr>
              <a:t>Е.И.Забабахина</a:t>
            </a:r>
            <a:endParaRPr lang="ru-RU" sz="2800" b="1" i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>
              <a:spcBef>
                <a:spcPts val="0"/>
              </a:spcBef>
              <a:buNone/>
            </a:pPr>
            <a:r>
              <a:rPr lang="ru-RU" sz="3000" b="1" dirty="0" smtClean="0"/>
              <a:t>Гранты «Педагог-мастер» </a:t>
            </a:r>
            <a:r>
              <a:rPr lang="ru-RU" sz="3000" b="1" dirty="0" err="1" smtClean="0"/>
              <a:t>един.участие</a:t>
            </a:r>
            <a:r>
              <a:rPr lang="ru-RU" sz="3000" b="1" dirty="0" smtClean="0"/>
              <a:t>:</a:t>
            </a:r>
          </a:p>
          <a:p>
            <a:pPr lvl="0">
              <a:spcBef>
                <a:spcPts val="0"/>
              </a:spcBef>
              <a:buNone/>
            </a:pPr>
            <a:endParaRPr lang="ru-RU" sz="3000" b="1" dirty="0" smtClean="0"/>
          </a:p>
          <a:p>
            <a:pPr lvl="0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chemeClr val="accent5">
                    <a:lumMod val="75000"/>
                  </a:schemeClr>
                </a:solidFill>
                <a:latin typeface="Corbel" pitchFamily="34" charset="0"/>
                <a:cs typeface="Times New Roman" pitchFamily="18" charset="0"/>
              </a:rPr>
              <a:t>1 группа (математика, физики, информатика, химия, технология, научно-техническое творчество, технические дисциплины ВПО, СПО (20 по 50,тыс руб.);</a:t>
            </a:r>
            <a:r>
              <a:rPr lang="ru-RU" sz="3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>
              <a:spcBef>
                <a:spcPts val="0"/>
              </a:spcBef>
              <a:buNone/>
            </a:pPr>
            <a:endParaRPr lang="ru-RU" sz="30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2 группа (география, экономика, биология, экология, история, обществознание, литература, искусство, музыка, физическая культура, </a:t>
            </a:r>
            <a:r>
              <a:rPr lang="ru-RU" sz="3000" b="1" dirty="0" err="1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здоровьесбережение</a:t>
            </a:r>
            <a:r>
              <a:rPr lang="ru-RU" sz="30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, доступная среда "Педагог-мастер« (10 по 25,тыс.руб).</a:t>
            </a:r>
            <a:endParaRPr lang="ru-RU" sz="30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orbel" pitchFamily="34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Corbel" pitchFamily="34" charset="0"/>
                <a:cs typeface="Times New Roman" pitchFamily="18" charset="0"/>
              </a:rPr>
            </a:b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Corbel" pitchFamily="34" charset="0"/>
            </a:endParaRPr>
          </a:p>
          <a:p>
            <a:pPr>
              <a:spcBef>
                <a:spcPts val="0"/>
              </a:spcBef>
              <a:buNone/>
            </a:pP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3">
                    <a:lumMod val="50000"/>
                  </a:schemeClr>
                </a:solidFill>
              </a:rPr>
              <a:t>ГРАНТЫ РФЯЦ – ВНИИТФ  им. академика </a:t>
            </a:r>
            <a:r>
              <a:rPr lang="ru-RU" sz="3200" b="1" i="1" dirty="0" err="1" smtClean="0">
                <a:solidFill>
                  <a:schemeClr val="accent3">
                    <a:lumMod val="50000"/>
                  </a:schemeClr>
                </a:solidFill>
              </a:rPr>
              <a:t>Е.И.Забабахина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3800" b="1" dirty="0" smtClean="0">
              <a:latin typeface="Corbel" pitchFamily="34" charset="0"/>
              <a:cs typeface="Times New Roman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3800" b="1" dirty="0" smtClean="0">
              <a:latin typeface="Corbel" pitchFamily="34" charset="0"/>
              <a:cs typeface="Times New Roman" pitchFamily="18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9600" b="1" dirty="0" smtClean="0">
                <a:latin typeface="Corbel" pitchFamily="34" charset="0"/>
                <a:cs typeface="Times New Roman" pitchFamily="18" charset="0"/>
              </a:rPr>
              <a:t>Гранты «Инновации в образовании» конкурс проектов, командное участие</a:t>
            </a:r>
            <a:r>
              <a:rPr lang="ru-RU" sz="9600" b="1" dirty="0" smtClean="0">
                <a:latin typeface="Corbel" pitchFamily="34" charset="0"/>
              </a:rPr>
              <a:t>: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9600" b="1" dirty="0" smtClean="0">
              <a:latin typeface="Corbel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Проекты, программы, мероприятия для талантливой молодежи математической, научно-технической и естественно - научной направленности (4 по 100 тыс. </a:t>
            </a:r>
            <a:r>
              <a:rPr lang="ru-RU" sz="9600" b="1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руб</a:t>
            </a:r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 3 по 75 тыс. </a:t>
            </a:r>
            <a:r>
              <a:rPr lang="ru-RU" sz="9600" b="1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руб</a:t>
            </a:r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);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endParaRPr lang="ru-RU" sz="9600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</a:pPr>
            <a:endParaRPr lang="ru-RU" sz="9600" b="1" dirty="0" smtClean="0">
              <a:solidFill>
                <a:schemeClr val="accent3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- Проекты в области военно-патриотического воспитания, развития физической культуры и спорта, пропаганды здорового образа жизни, культуры и творчества, информационно - просветительской и образовательной деятельности (4 по 70, </a:t>
            </a:r>
            <a:r>
              <a:rPr lang="ru-RU" sz="9600" b="1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тыс.руб</a:t>
            </a:r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3 по 50 тыс. </a:t>
            </a:r>
            <a:r>
              <a:rPr lang="ru-RU" sz="9600" b="1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руб</a:t>
            </a:r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9600" b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ru-RU" sz="5100" b="1" dirty="0" smtClean="0">
              <a:latin typeface="Corbel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sz="5100" b="1" dirty="0" smtClean="0">
                <a:latin typeface="Corbel" pitchFamily="34" charset="0"/>
              </a:rPr>
              <a:t>-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14290"/>
            <a:ext cx="74980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Городская методическая тема на </a:t>
            </a:r>
            <a:r>
              <a:rPr lang="ru-RU" b="1" dirty="0" smtClean="0"/>
              <a:t>2015- 2016 </a:t>
            </a:r>
            <a:r>
              <a:rPr lang="ru-RU" b="1" dirty="0"/>
              <a:t>учебный </a:t>
            </a:r>
            <a:r>
              <a:rPr lang="ru-RU" b="1" dirty="0" smtClean="0"/>
              <a:t>год</a:t>
            </a:r>
            <a:endParaRPr lang="ru-RU" sz="16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244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itchFamily="18" charset="0"/>
              </a:rPr>
              <a:t>Развитие кадрового потенциала муниципальной образовательной системы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itchFamily="18" charset="0"/>
              </a:rPr>
              <a:t>г. </a:t>
            </a:r>
            <a:r>
              <a:rPr lang="ru-RU" sz="4000" b="1" dirty="0" err="1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Снежинска</a:t>
            </a:r>
            <a:r>
              <a:rPr lang="ru-RU" sz="4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Times New Roman" pitchFamily="18" charset="0"/>
              </a:rPr>
              <a:t> в условиях меняющегося законодательства в образовании.</a:t>
            </a:r>
          </a:p>
          <a:p>
            <a:pPr algn="ctr">
              <a:buNone/>
            </a:pP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cs typeface="Times New Roman" pitchFamily="18" charset="0"/>
            </a:endParaRPr>
          </a:p>
          <a:p>
            <a:pPr algn="ctr"/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5344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>Задачи ММС на 2015-2016 </a:t>
            </a:r>
            <a:br>
              <a:rPr lang="ru-RU" sz="3600" b="1" dirty="0" smtClean="0"/>
            </a:br>
            <a:r>
              <a:rPr lang="ru-RU" sz="3600" b="1" dirty="0" smtClean="0"/>
              <a:t>учебный год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357298"/>
            <a:ext cx="7992888" cy="535785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2000" dirty="0" smtClean="0"/>
              <a:t> </a:t>
            </a:r>
          </a:p>
          <a:p>
            <a:pPr>
              <a:buNone/>
            </a:pPr>
            <a:r>
              <a:rPr lang="ru-RU" sz="112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1. </a:t>
            </a:r>
            <a:r>
              <a:rPr lang="ru-RU" sz="1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Обеспечить методическое сопровождение:</a:t>
            </a:r>
          </a:p>
          <a:p>
            <a:pPr lvl="0">
              <a:buNone/>
            </a:pPr>
            <a:r>
              <a:rPr lang="ru-RU" sz="1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 - нормативной</a:t>
            </a:r>
            <a:r>
              <a:rPr lang="ru-RU" sz="1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, содержательной и </a:t>
            </a:r>
            <a:r>
              <a:rPr lang="ru-RU" sz="1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           организационной </a:t>
            </a:r>
            <a:r>
              <a:rPr lang="ru-RU" sz="1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готовности ОУ к внедрению ФГОС ОО;</a:t>
            </a:r>
          </a:p>
          <a:p>
            <a:pPr lvl="0">
              <a:buNone/>
            </a:pPr>
            <a:r>
              <a:rPr lang="ru-RU" sz="1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     -  разработки </a:t>
            </a:r>
            <a:r>
              <a:rPr lang="ru-RU" sz="1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и реализации персонифицированных программ повышения квалификации педагогических и руководящих кадров</a:t>
            </a:r>
            <a:r>
              <a:rPr lang="ru-RU" sz="1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2. Инициировать </a:t>
            </a:r>
            <a:r>
              <a:rPr lang="ru-RU" sz="11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участие педагогов в сетевых сообществах в целях повышения их профессиональной </a:t>
            </a:r>
            <a:r>
              <a:rPr lang="ru-RU" sz="11200" b="1" dirty="0" smtClean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компетентности</a:t>
            </a:r>
            <a:r>
              <a:rPr lang="ru-RU" sz="11200" b="1" dirty="0" smtClean="0">
                <a:solidFill>
                  <a:schemeClr val="accent3">
                    <a:lumMod val="50000"/>
                  </a:schemeClr>
                </a:solidFill>
              </a:rPr>
              <a:t> и реализации образовательных программ естественно-математической и технологической направленностей. </a:t>
            </a:r>
            <a:endParaRPr lang="ru-RU" sz="11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None/>
            </a:pPr>
            <a:endParaRPr lang="ru-RU" sz="11200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>
              <a:buNone/>
            </a:pPr>
            <a:endParaRPr lang="ru-RU" sz="11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8600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86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85728"/>
            <a:ext cx="7498080" cy="114300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Задачи ММС на 2015-2016 </a:t>
            </a:r>
            <a:br>
              <a:rPr lang="ru-RU" sz="3200" b="1" dirty="0" smtClean="0"/>
            </a:br>
            <a:r>
              <a:rPr lang="ru-RU" sz="3200" b="1" dirty="0" smtClean="0"/>
              <a:t>учебный год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50530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3. Обобщать и предъявлять педагогический и управленческий опыт работы, отражающий внедрение ФГОС, а также использование современных педагогических технологий.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4.Методическое сопровождение реализации концепции ТЕМП,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создание базовых площадок для педагогических работников естественно-математического и технологического циклов.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cs typeface="Times New Roman" pitchFamily="18" charset="0"/>
            </a:endParaRPr>
          </a:p>
          <a:p>
            <a:pPr lvl="0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5. Инициировать участие педагогов в профессиональных конкурсах.</a:t>
            </a:r>
            <a:r>
              <a:rPr lang="ru-RU" sz="2800" dirty="0" smtClean="0"/>
              <a:t> </a:t>
            </a:r>
            <a:endParaRPr lang="ru-RU" sz="2800" b="1" dirty="0" smtClean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endParaRPr lang="ru-RU" sz="2800" b="1" dirty="0" smtClean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  <a:p>
            <a:pPr>
              <a:buNone/>
            </a:pPr>
            <a:endParaRPr lang="ru-RU" sz="2400" b="1" dirty="0" smtClean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cs typeface="Times New Roman" pitchFamily="18" charset="0"/>
              </a:rPr>
              <a:t>.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мероприятия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214422"/>
            <a:ext cx="7933588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900" b="1" dirty="0" smtClean="0">
                <a:solidFill>
                  <a:schemeClr val="accent5">
                    <a:lumMod val="75000"/>
                  </a:schemeClr>
                </a:solidFill>
              </a:rPr>
              <a:t>1. </a:t>
            </a:r>
            <a: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  <a:t>Изучение содержания ФГОС  основной школы:</a:t>
            </a:r>
          </a:p>
          <a:p>
            <a:pPr>
              <a:buNone/>
            </a:pPr>
            <a: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  <a:t>(изучение нормативных документов (стандарты, методические письма на 2015-2016 учебный год, примерную  образовательную программу и </a:t>
            </a:r>
            <a:r>
              <a:rPr lang="ru-RU" sz="2700" b="1" dirty="0" err="1" smtClean="0">
                <a:solidFill>
                  <a:schemeClr val="accent5">
                    <a:lumMod val="75000"/>
                  </a:schemeClr>
                </a:solidFill>
              </a:rPr>
              <a:t>др</a:t>
            </a:r>
            <a: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  <a:t>).</a:t>
            </a:r>
          </a:p>
          <a:p>
            <a:pPr>
              <a:buNone/>
            </a:pPr>
            <a: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  <a:t>2. Разработка персонифицированных программ (круглый стол опыта работы по этим программам – ноябрь 2015).</a:t>
            </a:r>
          </a:p>
          <a:p>
            <a:pPr>
              <a:buNone/>
            </a:pPr>
            <a: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  <a:t>3. Работа в сетевых сообществах (в том числе и ГМО, ШМО).</a:t>
            </a:r>
          </a:p>
          <a:p>
            <a:pPr>
              <a:buFontTx/>
              <a:buChar char="-"/>
            </a:pPr>
            <a:endParaRPr lang="ru-RU" sz="3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/>
              <a:t>Основные мероприятия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447800"/>
            <a:ext cx="7862150" cy="52673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3. Фестиваль   моделей  программ внеурочной деятельности в начальной школе ( август 2015);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4. Методический марафон «Реализация принципов преемственности и системности ФГОС НОО и ФГОС ООО» (открытые уроки и внеурочные занятия на базе ОУ – ноябрь 2015);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5.Круглый стол «Результаты и проблемы реализации ФГОС в 5 классе, задачи внедрения стандартов в 6 классе»(апрель 2016);</a:t>
            </a:r>
            <a:b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ru-RU" sz="2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29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мероприятия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052736"/>
            <a:ext cx="7933588" cy="56624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 5. Участие в профессиональных конкурсах. Муниципальный уровень:</a:t>
            </a:r>
          </a:p>
          <a:p>
            <a:pPr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- «Самый классный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</a:rPr>
              <a:t>классный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»;</a:t>
            </a:r>
          </a:p>
          <a:p>
            <a:pPr lvl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- «Учитель года»;</a:t>
            </a:r>
          </a:p>
          <a:p>
            <a:pPr lvl="0">
              <a:spcBef>
                <a:spcPts val="0"/>
              </a:spcBef>
              <a:buFontTx/>
              <a:buChar char="-"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«Современные образовательные технологии».</a:t>
            </a:r>
          </a:p>
          <a:p>
            <a:pPr lvl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Региональный уровень:</a:t>
            </a:r>
          </a:p>
          <a:p>
            <a:pPr lvl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- «Современные образовательные технологии»;</a:t>
            </a:r>
          </a:p>
          <a:p>
            <a:pPr lvl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- «Новой школе - новые стандарты»;</a:t>
            </a:r>
          </a:p>
          <a:p>
            <a:pPr lvl="0"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- «Воспитать человека»;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«Учитель года».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Конкурсы проекта «Школа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</a:rPr>
              <a:t>Росатома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6834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мероприятия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142984"/>
            <a:ext cx="793358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6. Организация работы городского творческого объединения школьников «Школа олимпиадного резерва», в том числе по предметам естественно-математического циклов.</a:t>
            </a:r>
            <a:r>
              <a:rPr lang="ru-RU" sz="2800" dirty="0" smtClean="0"/>
              <a:t> 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7. Организация базовых площадок в городских предметных лабораториях для педагогических работников естественно-математического и технологического циклов.</a:t>
            </a:r>
            <a:endParaRPr lang="ru-RU" sz="2800" dirty="0" smtClean="0"/>
          </a:p>
          <a:p>
            <a:pPr>
              <a:lnSpc>
                <a:spcPct val="110000"/>
              </a:lnSpc>
              <a:buNone/>
            </a:pPr>
            <a:endParaRPr lang="ru-RU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Основные мероприятия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9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sz="2900" b="1" dirty="0" smtClean="0">
                <a:solidFill>
                  <a:schemeClr val="accent3">
                    <a:lumMod val="50000"/>
                  </a:schemeClr>
                </a:solidFill>
              </a:rPr>
              <a:t>9.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Мониторинг  повышения квалификации, профессиональной переподготовки и потребностей учителей математики, физики, химии, биологии, информатики, технологии.</a:t>
            </a:r>
          </a:p>
          <a:p>
            <a:pPr>
              <a:buNone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10.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Организация практических семинаров, мастер-классов, круглых столов для учителей физики, химии, биологии, информатики по подготовке обучающихся к сдаче экзаменов ГИА. </a:t>
            </a:r>
            <a:endParaRPr lang="ru-RU" sz="2700" b="1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956</TotalTime>
  <Words>1023</Words>
  <Application>Microsoft Office PowerPoint</Application>
  <PresentationFormat>Экран (4:3)</PresentationFormat>
  <Paragraphs>163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Слайд 1</vt:lpstr>
      <vt:lpstr>Городская методическая тема на 2015- 2016 учебный год</vt:lpstr>
      <vt:lpstr>Задачи ММС на 2015-2016  учебный год</vt:lpstr>
      <vt:lpstr>Задачи ММС на 2015-2016  учебный год</vt:lpstr>
      <vt:lpstr>Основные мероприятия</vt:lpstr>
      <vt:lpstr>Основные мероприятия</vt:lpstr>
      <vt:lpstr>Основные мероприятия</vt:lpstr>
      <vt:lpstr>Основные мероприятия</vt:lpstr>
      <vt:lpstr>Основные мероприятия</vt:lpstr>
      <vt:lpstr>Основные мероприятия</vt:lpstr>
      <vt:lpstr>Основные мероприятия</vt:lpstr>
      <vt:lpstr>Основные мероприятия</vt:lpstr>
      <vt:lpstr>Основные мероприятия</vt:lpstr>
      <vt:lpstr>Работа над научно- прикладными проектами </vt:lpstr>
      <vt:lpstr>Работа над научно- прикладными проектами </vt:lpstr>
      <vt:lpstr>Работа над научно- прикладными проектами </vt:lpstr>
      <vt:lpstr>Курсы повышения квалификации</vt:lpstr>
      <vt:lpstr>ГРАНТЫ РФЯЦ – ВНИИТФ  им. академика Е.И.Забабахина</vt:lpstr>
      <vt:lpstr>ГРАНТЫ РФЯЦ – ВНИИТФ  им. академика Е.И.Забабахина</vt:lpstr>
    </vt:vector>
  </TitlesOfParts>
  <Company>CtrlSoft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Патракеева ЛН</dc:creator>
  <cp:lastModifiedBy>Патракеева ЛН</cp:lastModifiedBy>
  <cp:revision>153</cp:revision>
  <dcterms:created xsi:type="dcterms:W3CDTF">2014-09-24T03:26:25Z</dcterms:created>
  <dcterms:modified xsi:type="dcterms:W3CDTF">2015-05-28T07:12:04Z</dcterms:modified>
</cp:coreProperties>
</file>