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handoutMasterIdLst>
    <p:handoutMasterId r:id="rId35"/>
  </p:handoutMasterIdLst>
  <p:sldIdLst>
    <p:sldId id="286" r:id="rId2"/>
    <p:sldId id="315" r:id="rId3"/>
    <p:sldId id="338" r:id="rId4"/>
    <p:sldId id="257" r:id="rId5"/>
    <p:sldId id="331" r:id="rId6"/>
    <p:sldId id="318" r:id="rId7"/>
    <p:sldId id="330" r:id="rId8"/>
    <p:sldId id="302" r:id="rId9"/>
    <p:sldId id="303" r:id="rId10"/>
    <p:sldId id="332" r:id="rId11"/>
    <p:sldId id="259" r:id="rId12"/>
    <p:sldId id="260" r:id="rId13"/>
    <p:sldId id="262" r:id="rId14"/>
    <p:sldId id="280" r:id="rId15"/>
    <p:sldId id="269" r:id="rId16"/>
    <p:sldId id="270" r:id="rId17"/>
    <p:sldId id="271" r:id="rId18"/>
    <p:sldId id="272" r:id="rId19"/>
    <p:sldId id="289" r:id="rId20"/>
    <p:sldId id="290" r:id="rId21"/>
    <p:sldId id="281" r:id="rId22"/>
    <p:sldId id="310" r:id="rId23"/>
    <p:sldId id="306" r:id="rId24"/>
    <p:sldId id="307" r:id="rId25"/>
    <p:sldId id="322" r:id="rId26"/>
    <p:sldId id="346" r:id="rId27"/>
    <p:sldId id="347" r:id="rId28"/>
    <p:sldId id="348" r:id="rId29"/>
    <p:sldId id="349" r:id="rId30"/>
    <p:sldId id="324" r:id="rId31"/>
    <p:sldId id="325" r:id="rId32"/>
    <p:sldId id="327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EEEAEA"/>
    <a:srgbClr val="ECDA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E152827-AD10-4509-8393-E183C5A88A29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6B57E5F-F186-4681-9FAC-A69E31D02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7FAC397-D68F-43CC-9456-8282E7C6B720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132BE05-1A94-4DF0-A26D-5635B6805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F4D96BC-450F-466B-8A21-C69C93EAB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F9380-6BD8-446C-B375-05C373810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F3AE7-4B49-45D9-BA60-563F6DE1F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5F351-BE61-4F02-99BE-ECC529B75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4641D-8F9D-4123-9F31-5E498A143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44935F-34A5-471F-A810-51ED27EE9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DF057-F302-4556-85B9-25837D71A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AF34C8-632A-40A0-87AF-D371C8482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30B3D-C309-4320-AD17-079060DE0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364D1-B63A-4CAB-90CC-572A87F3D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FA7BA9-5782-4BC0-8DD3-5B7E1500F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DF63672-3B1F-407E-8A41-534ED0400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CEA4D91D-E9F9-4582-8D9D-7FA3CD591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69" r:id="rId2"/>
    <p:sldLayoutId id="2147484277" r:id="rId3"/>
    <p:sldLayoutId id="2147484270" r:id="rId4"/>
    <p:sldLayoutId id="2147484278" r:id="rId5"/>
    <p:sldLayoutId id="2147484271" r:id="rId6"/>
    <p:sldLayoutId id="2147484272" r:id="rId7"/>
    <p:sldLayoutId id="2147484279" r:id="rId8"/>
    <p:sldLayoutId id="2147484280" r:id="rId9"/>
    <p:sldLayoutId id="2147484273" r:id="rId10"/>
    <p:sldLayoutId id="2147484274" r:id="rId11"/>
    <p:sldLayoutId id="2147484275" r:id="rId12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5357818" cy="416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786313" y="928688"/>
            <a:ext cx="43576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1"/>
                </a:solidFill>
                <a:latin typeface="+mj-lt"/>
              </a:rPr>
              <a:t>«Комплексный подход 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1"/>
                </a:solidFill>
                <a:latin typeface="+mj-lt"/>
              </a:rPr>
              <a:t>в работе с младшими школьниками с ОВЗ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accent1"/>
                </a:solidFill>
                <a:latin typeface="+mj-lt"/>
              </a:rPr>
              <a:t>в условиях перехода к инклюзивному образованию»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5429250"/>
            <a:ext cx="55006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/>
                </a:solidFill>
                <a:latin typeface="+mj-lt"/>
              </a:rPr>
              <a:t>Озерский городской округ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1"/>
                </a:solidFill>
                <a:latin typeface="+mj-lt"/>
              </a:rPr>
              <a:t>2016 год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50" y="357188"/>
            <a:ext cx="471487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/>
                </a:solidFill>
                <a:latin typeface="+mj-lt"/>
              </a:rPr>
              <a:t>Зональный научно-практический семинар</a:t>
            </a:r>
            <a:r>
              <a:rPr lang="ru-RU" sz="2800" b="1" dirty="0">
                <a:solidFill>
                  <a:schemeClr val="accent1"/>
                </a:solidFill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1428750" y="4357688"/>
            <a:ext cx="70294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latin typeface="Lucida Sans Unicode" pitchFamily="34" charset="0"/>
                <a:cs typeface="Times New Roman" pitchFamily="18" charset="0"/>
              </a:rPr>
              <a:t>ОБ УТВЕРЖДЕНИИ</a:t>
            </a:r>
            <a:br>
              <a:rPr lang="ru-RU" sz="2000" b="1">
                <a:latin typeface="Lucida Sans Unicode" pitchFamily="34" charset="0"/>
                <a:cs typeface="Times New Roman" pitchFamily="18" charset="0"/>
              </a:rPr>
            </a:br>
            <a:r>
              <a:rPr lang="ru-RU" sz="2000" b="1">
                <a:latin typeface="Lucida Sans Unicode" pitchFamily="34" charset="0"/>
                <a:cs typeface="Times New Roman" pitchFamily="18" charset="0"/>
              </a:rPr>
              <a:t>ФЕДЕРАЛЬНОГО ГОСУДАРСТВЕННОГО </a:t>
            </a:r>
          </a:p>
          <a:p>
            <a:pPr algn="ctr" eaLnBrk="0" hangingPunct="0"/>
            <a:r>
              <a:rPr lang="ru-RU" sz="2000" b="1">
                <a:latin typeface="Lucida Sans Unicode" pitchFamily="34" charset="0"/>
                <a:cs typeface="Times New Roman" pitchFamily="18" charset="0"/>
              </a:rPr>
              <a:t>ОБРАЗОВАТЕЛЬНОГО СТАНДАРТА </a:t>
            </a:r>
          </a:p>
          <a:p>
            <a:pPr algn="ctr" eaLnBrk="0" hangingPunct="0"/>
            <a:r>
              <a:rPr lang="ru-RU" sz="2000" b="1">
                <a:latin typeface="Lucida Sans Unicode" pitchFamily="34" charset="0"/>
                <a:cs typeface="Times New Roman" pitchFamily="18" charset="0"/>
              </a:rPr>
              <a:t>НАЧАЛЬНОГО ОБЩЕГО ОБРАЗОВАНИЯ </a:t>
            </a:r>
          </a:p>
          <a:p>
            <a:pPr algn="ctr" eaLnBrk="0" hangingPunct="0"/>
            <a:r>
              <a:rPr lang="ru-RU" sz="2000" b="1">
                <a:latin typeface="Lucida Sans Unicode" pitchFamily="34" charset="0"/>
                <a:cs typeface="Times New Roman" pitchFamily="18" charset="0"/>
              </a:rPr>
              <a:t>ОБУЧАЮЩИХСЯ </a:t>
            </a:r>
          </a:p>
          <a:p>
            <a:pPr algn="ctr" eaLnBrk="0" hangingPunct="0"/>
            <a:r>
              <a:rPr lang="ru-RU" sz="2000" b="1">
                <a:latin typeface="Lucida Sans Unicode" pitchFamily="34" charset="0"/>
                <a:cs typeface="Times New Roman" pitchFamily="18" charset="0"/>
              </a:rPr>
              <a:t>С ОГРАНИЧЕННЫМИ ВОЗМОЖНОСТЯМИ ЗДОРОВЬЯ</a:t>
            </a:r>
            <a:endParaRPr lang="ru-RU" sz="2000">
              <a:latin typeface="Lucida Sans Unicode" pitchFamily="34" charset="0"/>
            </a:endParaRPr>
          </a:p>
        </p:txBody>
      </p:sp>
      <p:pic>
        <p:nvPicPr>
          <p:cNvPr id="16387" name="Picture 4" descr="http://www.hibiny.com/images/news/2015/87725/33f49de3502530fe30f1fffe482eba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928813"/>
            <a:ext cx="43910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3714750" y="500063"/>
            <a:ext cx="51228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latin typeface="+mn-lt"/>
                <a:cs typeface="Times New Roman" pitchFamily="18" charset="0"/>
              </a:rPr>
              <a:t>Приказ </a:t>
            </a:r>
          </a:p>
          <a:p>
            <a:pPr algn="ctr" eaLnBrk="0" hangingPunct="0">
              <a:defRPr/>
            </a:pPr>
            <a:r>
              <a:rPr lang="ru-RU" b="1" dirty="0">
                <a:latin typeface="+mn-lt"/>
                <a:cs typeface="Times New Roman" pitchFamily="18" charset="0"/>
              </a:rPr>
              <a:t>Министерства образования и науки </a:t>
            </a:r>
          </a:p>
          <a:p>
            <a:pPr algn="ctr" eaLnBrk="0" hangingPunct="0">
              <a:defRPr/>
            </a:pPr>
            <a:r>
              <a:rPr lang="ru-RU" b="1" dirty="0">
                <a:latin typeface="+mn-lt"/>
                <a:cs typeface="Times New Roman" pitchFamily="18" charset="0"/>
              </a:rPr>
              <a:t>Российской Федерации</a:t>
            </a:r>
            <a:br>
              <a:rPr lang="ru-RU" b="1" dirty="0">
                <a:latin typeface="+mn-lt"/>
                <a:cs typeface="Times New Roman" pitchFamily="18" charset="0"/>
              </a:rPr>
            </a:br>
            <a:r>
              <a:rPr lang="ru-RU" b="1" dirty="0">
                <a:latin typeface="+mn-lt"/>
                <a:cs typeface="Times New Roman" pitchFamily="18" charset="0"/>
              </a:rPr>
              <a:t>от 19 декабря 2014 г. № 1598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936625"/>
            <a:ext cx="8569325" cy="53721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Wingdings 3" pitchFamily="18" charset="2"/>
              <a:buNone/>
            </a:pPr>
            <a:r>
              <a:rPr lang="ru-RU" sz="2800" b="1" smtClean="0"/>
              <a:t>	Гарантировать</a:t>
            </a:r>
            <a:r>
              <a:rPr lang="ru-RU" sz="2800" smtClean="0"/>
              <a:t> каждому ребенку с ОВЗ реализацию права на образование, соответствующего его потребностям и возможностям, </a:t>
            </a:r>
            <a:r>
              <a:rPr lang="ru-RU" sz="2800" b="1" smtClean="0"/>
              <a:t>независимо от:</a:t>
            </a:r>
          </a:p>
          <a:p>
            <a:pPr eaLnBrk="1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ru-RU" sz="2800" smtClean="0"/>
              <a:t>степени</a:t>
            </a:r>
            <a:r>
              <a:rPr lang="en-US" sz="2800" smtClean="0"/>
              <a:t> </a:t>
            </a:r>
            <a:r>
              <a:rPr lang="ru-RU" sz="2800" smtClean="0"/>
              <a:t>тяжести нарушения, </a:t>
            </a:r>
          </a:p>
          <a:p>
            <a:pPr eaLnBrk="1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ru-RU" sz="2800" smtClean="0"/>
              <a:t>способности к освоению цензового уровня образования,</a:t>
            </a:r>
          </a:p>
          <a:p>
            <a:pPr eaLnBrk="1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ru-RU" sz="2800" smtClean="0"/>
              <a:t>вида учебного заведения,</a:t>
            </a:r>
          </a:p>
          <a:p>
            <a:pPr eaLnBrk="1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ru-RU" sz="2800" smtClean="0"/>
              <a:t>региона проживания.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6699"/>
                </a:solidFill>
              </a:rPr>
              <a:t>Смысл разработки ФГОС ОВЗ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071563"/>
            <a:ext cx="8229600" cy="4949825"/>
          </a:xfrm>
        </p:spPr>
        <p:txBody>
          <a:bodyPr/>
          <a:lstStyle/>
          <a:p>
            <a:pPr marL="457200" indent="-457200" algn="just" eaLnBrk="1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ru-RU" sz="2000" b="1" smtClean="0"/>
              <a:t>Группа школьников с ОВЗ чрезвычайно неоднородна</a:t>
            </a:r>
            <a:r>
              <a:rPr lang="ru-RU" sz="2000" smtClean="0"/>
              <a:t>. </a:t>
            </a:r>
          </a:p>
          <a:p>
            <a:pPr marL="457200" indent="-457200" algn="just" eaLnBrk="1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ru-RU" sz="2000" smtClean="0"/>
              <a:t>В нее входят дети с разными нарушениями развития:</a:t>
            </a:r>
          </a:p>
          <a:p>
            <a:pPr marL="457200" indent="-457200" algn="just" eaLnBrk="1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ru-RU" sz="2000" smtClean="0"/>
              <a:t>слуха </a:t>
            </a:r>
          </a:p>
          <a:p>
            <a:pPr marL="457200" indent="-457200" algn="just" eaLnBrk="1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ru-RU" sz="2000" smtClean="0"/>
              <a:t>зрения </a:t>
            </a:r>
          </a:p>
          <a:p>
            <a:pPr marL="457200" indent="-457200" algn="just" eaLnBrk="1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ru-RU" sz="2000" smtClean="0"/>
              <a:t>речи</a:t>
            </a:r>
          </a:p>
          <a:p>
            <a:pPr marL="457200" indent="-457200" algn="just" eaLnBrk="1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ru-RU" sz="2000" smtClean="0"/>
              <a:t>опорно-двигательного аппарата </a:t>
            </a:r>
          </a:p>
          <a:p>
            <a:pPr marL="457200" indent="-457200" algn="just" eaLnBrk="1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ru-RU" sz="2000" smtClean="0"/>
              <a:t>задержкой психического развития</a:t>
            </a:r>
          </a:p>
          <a:p>
            <a:pPr marL="457200" indent="-457200" algn="just" eaLnBrk="1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ru-RU" sz="2000" smtClean="0"/>
              <a:t>умственной отсталостью </a:t>
            </a:r>
          </a:p>
          <a:p>
            <a:pPr marL="457200" indent="-457200" algn="just" eaLnBrk="1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ru-RU" sz="2000" smtClean="0"/>
              <a:t>выраженными расстройствами эмоционально-волевой сферы, включая ранний детский аутизм</a:t>
            </a:r>
          </a:p>
          <a:p>
            <a:pPr marL="457200" indent="-457200" algn="just" eaLnBrk="1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</a:pPr>
            <a:r>
              <a:rPr lang="ru-RU" sz="2000" smtClean="0"/>
              <a:t>множественными нарушениями развития 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7143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6699"/>
                </a:solidFill>
              </a:rPr>
              <a:t>Специфика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96000" indent="-396000" algn="just" eaLnBrk="1" fontAlgn="auto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от практически нормально развивающихся, но испытывающих временные и относительно легко устранимые трудности, до детей с необратимым тяжелым поражением центральной нервной системы. </a:t>
            </a:r>
          </a:p>
          <a:p>
            <a:pPr marL="396000" indent="-396000" algn="just" eaLnBrk="1" fontAlgn="auto" hangingPunct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от ребенка, способного при специальной поддержке на равных обучаться вместе с нормально развивающимися сверстниками до детей, нуждающихся в адаптированной к их возможностям индивидуальной программе образования. </a:t>
            </a:r>
          </a:p>
          <a:p>
            <a:pPr marL="0" indent="0" algn="just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500"/>
              </a:spcAft>
              <a:buFontTx/>
              <a:buNone/>
              <a:defRPr/>
            </a:pPr>
            <a:r>
              <a:rPr lang="ru-RU" sz="2400" dirty="0" smtClean="0"/>
              <a:t>Столь принципиальные </a:t>
            </a:r>
            <a:r>
              <a:rPr lang="ru-RU" sz="2400" b="1" dirty="0" smtClean="0"/>
              <a:t>различия наблюдаются не только по группе с ОВЗ в целом, но и в каждой входящей в нее категории детей.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6699"/>
                </a:solidFill>
              </a:rPr>
              <a:t>Диапазон различий в развитии детей с ОВЗ чрезвычайно велик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857250"/>
            <a:ext cx="8929688" cy="5214938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 3" pitchFamily="18" charset="2"/>
              <a:buNone/>
            </a:pPr>
            <a:r>
              <a:rPr lang="ru-RU" sz="2000" smtClean="0"/>
              <a:t>	</a:t>
            </a:r>
            <a:r>
              <a:rPr lang="ru-RU" sz="2200" b="1" smtClean="0"/>
              <a:t>Четыре варианта </a:t>
            </a:r>
            <a:r>
              <a:rPr lang="ru-RU" sz="2200" smtClean="0"/>
              <a:t>стандарта - системные характеристики требований: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200" smtClean="0"/>
              <a:t>к уровню конечного результата начального школьного образования, 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200" smtClean="0"/>
              <a:t>структуре образовательной программы,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200" smtClean="0"/>
              <a:t> условиям получения образования в соответствии с потребностями и возможностями детей с ОВЗ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200" b="1" smtClean="0"/>
              <a:t>конечному уровню образования </a:t>
            </a:r>
            <a:r>
              <a:rPr lang="ru-RU" sz="2200" smtClean="0"/>
              <a:t>(цензовый, нецензовый, индивидуальный) 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85728"/>
            <a:ext cx="8229600" cy="7143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6699"/>
                </a:solidFill>
              </a:rPr>
              <a:t> 4 варианта ФГОС ОВЗ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800" smtClean="0"/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smtClean="0"/>
              <a:t>Ребенок получает </a:t>
            </a:r>
            <a:r>
              <a:rPr lang="ru-RU" sz="2400" b="1" smtClean="0"/>
              <a:t>цензовое</a:t>
            </a:r>
            <a:r>
              <a:rPr lang="ru-RU" sz="2400" smtClean="0"/>
              <a:t> образование, сопоставимое по уровню с образованием его здоровых сверстников, находясь </a:t>
            </a:r>
            <a:r>
              <a:rPr lang="ru-RU" sz="2400" b="1" smtClean="0"/>
              <a:t>в их среде</a:t>
            </a:r>
            <a:r>
              <a:rPr lang="ru-RU" sz="2400" smtClean="0"/>
              <a:t>, и в </a:t>
            </a:r>
            <a:r>
              <a:rPr lang="ru-RU" sz="2400" b="1" smtClean="0"/>
              <a:t>те же календарные сроки.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smtClean="0"/>
              <a:t>В случае необходимости среда и рабочее место ребенка должны быть специально организованы в соответствии с особенностями ограничений его здоровья.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smtClean="0"/>
              <a:t>Обязательна систематическая специальная психолого-педагогическая поддержка для реализации особых образовательных потребностей. 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57166"/>
            <a:ext cx="8229600" cy="78583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6699"/>
                </a:solidFill>
              </a:rPr>
              <a:t>ФГОС ОВЗ: вариант </a:t>
            </a:r>
            <a:r>
              <a:rPr lang="en-US" sz="3200" dirty="0" smtClean="0">
                <a:solidFill>
                  <a:srgbClr val="006699"/>
                </a:solidFill>
              </a:rPr>
              <a:t>I </a:t>
            </a:r>
            <a:endParaRPr lang="ru-RU" sz="3200" dirty="0" smtClean="0">
              <a:solidFill>
                <a:srgbClr val="00669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071563"/>
            <a:ext cx="8572500" cy="4876800"/>
          </a:xfrm>
        </p:spPr>
        <p:txBody>
          <a:bodyPr/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100" smtClean="0"/>
              <a:t>Ребенок получает </a:t>
            </a:r>
            <a:r>
              <a:rPr lang="ru-RU" sz="2100" b="1" smtClean="0"/>
              <a:t>цензовое</a:t>
            </a:r>
            <a:r>
              <a:rPr lang="ru-RU" sz="2100" smtClean="0"/>
              <a:t> образование, находясь в среде </a:t>
            </a:r>
            <a:r>
              <a:rPr lang="ru-RU" sz="2100" b="1" smtClean="0"/>
              <a:t>сверстников со сходными проблемами </a:t>
            </a:r>
            <a:r>
              <a:rPr lang="ru-RU" sz="2100" smtClean="0"/>
              <a:t>развития, в  более </a:t>
            </a:r>
            <a:r>
              <a:rPr lang="ru-RU" sz="2100" b="1" smtClean="0"/>
              <a:t>пролонгированные</a:t>
            </a:r>
            <a:r>
              <a:rPr lang="ru-RU" sz="2100" smtClean="0"/>
              <a:t>, чем в норме, календарные </a:t>
            </a:r>
            <a:r>
              <a:rPr lang="ru-RU" sz="2100" b="1" smtClean="0"/>
              <a:t>сроки.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100" smtClean="0"/>
              <a:t>Обязательна организация специального обучения и воспитания для реализации как общих, так и особых образовательных потребностей.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100" smtClean="0"/>
              <a:t>Среда и рабочее место организуются в соответствии с особенностями развития категории детей и дополнительно приспосабливаются к конкретному ученику.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100" smtClean="0"/>
              <a:t>В структуре образования расширяется компонент жизненной компетенции, требуется специальная работа по расширению жизненного опыта и повседневных социальных контактов ребенка. 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78581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6699"/>
                </a:solidFill>
              </a:rPr>
              <a:t>ФГОС ОВЗ: вариант </a:t>
            </a:r>
            <a:r>
              <a:rPr lang="en-US" sz="3200" dirty="0" smtClean="0">
                <a:solidFill>
                  <a:srgbClr val="006699"/>
                </a:solidFill>
              </a:rPr>
              <a:t>II</a:t>
            </a:r>
            <a:endParaRPr lang="ru-RU" sz="3200" dirty="0" smtClean="0">
              <a:solidFill>
                <a:srgbClr val="00669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052513"/>
            <a:ext cx="8435975" cy="4752975"/>
          </a:xfrm>
        </p:spPr>
        <p:txBody>
          <a:bodyPr/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200" smtClean="0"/>
              <a:t>Ребенок получает </a:t>
            </a:r>
            <a:r>
              <a:rPr lang="ru-RU" sz="2200" b="1" smtClean="0"/>
              <a:t>нецензовое </a:t>
            </a:r>
            <a:r>
              <a:rPr lang="ru-RU" sz="2200" smtClean="0"/>
              <a:t>образование, находясь в среде </a:t>
            </a:r>
            <a:r>
              <a:rPr lang="ru-RU" sz="2200" b="1" smtClean="0"/>
              <a:t>сверстников со сходными проблемами </a:t>
            </a:r>
            <a:r>
              <a:rPr lang="ru-RU" sz="2200" smtClean="0"/>
              <a:t>развития, в  более </a:t>
            </a:r>
            <a:r>
              <a:rPr lang="ru-RU" sz="2200" b="1" smtClean="0"/>
              <a:t>пролонгированные</a:t>
            </a:r>
            <a:r>
              <a:rPr lang="ru-RU" sz="2200" smtClean="0"/>
              <a:t>, чем в норме, календарные </a:t>
            </a:r>
            <a:r>
              <a:rPr lang="ru-RU" sz="2200" b="1" smtClean="0"/>
              <a:t>сроки.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200" smtClean="0"/>
              <a:t>Обязательно специальное обучение и воспитание для реализации как общих, так и особых образовательных потребностей.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200" smtClean="0"/>
              <a:t>В структуре образования «академический» компонент редуцирован за счет расширения компонента «жизненной компетенции». Требуется специальная работа по расширению жизненного опыта и социальных контактов ребенка в доступных для него пределах</a:t>
            </a:r>
            <a:r>
              <a:rPr lang="en-US" sz="2200" smtClean="0"/>
              <a:t>.</a:t>
            </a:r>
            <a:r>
              <a:rPr lang="ru-RU" sz="2200" smtClean="0"/>
              <a:t> 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8229600" cy="7143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6699"/>
                </a:solidFill>
              </a:rPr>
              <a:t>ФГОС ОВЗ: вариант </a:t>
            </a:r>
            <a:r>
              <a:rPr lang="en-US" sz="3200" dirty="0" smtClean="0">
                <a:solidFill>
                  <a:srgbClr val="006699"/>
                </a:solidFill>
              </a:rPr>
              <a:t>III</a:t>
            </a:r>
            <a:endParaRPr lang="ru-RU" sz="3200" dirty="0" smtClean="0">
              <a:solidFill>
                <a:srgbClr val="00669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142875" y="857250"/>
            <a:ext cx="8902700" cy="5233988"/>
          </a:xfrm>
        </p:spPr>
        <p:txBody>
          <a:bodyPr/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700" b="1" smtClean="0"/>
              <a:t>Уровень образования определяется индивидуальными возможностями ребенка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700" smtClean="0"/>
              <a:t>При значительной редукции «академического» компонента максимально расширяется компонент «жизненной компетенции». </a:t>
            </a:r>
            <a:r>
              <a:rPr lang="ru-RU" sz="1700" b="1" smtClean="0"/>
              <a:t>Обязательной и единственно возможной является индивидуальная образовательная программа.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700" smtClean="0"/>
              <a:t>Ребенок находится в среде сверстников </a:t>
            </a:r>
            <a:r>
              <a:rPr lang="ru-RU" sz="1700" b="1" smtClean="0"/>
              <a:t>с выраженными нарушениями развития</a:t>
            </a:r>
            <a:r>
              <a:rPr lang="ru-RU" sz="1700" smtClean="0"/>
              <a:t>, при этом их проблемы не обязательно должны быть однотипны.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700" smtClean="0"/>
              <a:t>Среда и рабочее место организуются в соответствии с особенностями развития конкретного ребенка.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700" smtClean="0"/>
              <a:t>Обязательной является специальная организация всей жизни ребенка для реализации его особых образовательных потребностей в условиях дома и школы.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700" smtClean="0"/>
              <a:t>Требуется специальная работа по введению ребенка в более сложную предметную и социальную среду, ее смыслом является индивидуально дозированное поэтапное и планомерное расширение его жизненного опыта и повседневных социальных контактов.</a:t>
            </a:r>
            <a:r>
              <a:rPr lang="ru-RU" sz="1800" smtClean="0"/>
              <a:t> 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8229600" cy="64291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6699"/>
                </a:solidFill>
              </a:rPr>
              <a:t>ФГОС ОВЗ: вариант </a:t>
            </a:r>
            <a:r>
              <a:rPr lang="en-US" sz="3200" dirty="0" smtClean="0">
                <a:solidFill>
                  <a:srgbClr val="006699"/>
                </a:solidFill>
              </a:rPr>
              <a:t>IV</a:t>
            </a:r>
            <a:endParaRPr lang="ru-RU" sz="3200" dirty="0" smtClean="0">
              <a:solidFill>
                <a:srgbClr val="00669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596" y="214298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Компоненты: «академический» и «жизненной компетенции»</a:t>
            </a:r>
          </a:p>
        </p:txBody>
      </p:sp>
      <p:pic>
        <p:nvPicPr>
          <p:cNvPr id="25603" name="Рисунок 4" descr="Отдельный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rcRect t="18793" b="19551"/>
          <a:stretch>
            <a:fillRect/>
          </a:stretch>
        </p:blipFill>
        <p:spPr bwMode="auto">
          <a:xfrm>
            <a:off x="395288" y="1341438"/>
            <a:ext cx="832326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. 3"/>
          <p:cNvSpPr>
            <a:spLocks noGrp="1" noChangeArrowheads="1"/>
          </p:cNvSpPr>
          <p:nvPr>
            <p:ph/>
          </p:nvPr>
        </p:nvSpPr>
        <p:spPr>
          <a:xfrm>
            <a:off x="642938" y="285750"/>
            <a:ext cx="8229600" cy="622617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ru-RU" sz="3200" b="1" dirty="0" smtClean="0">
                <a:solidFill>
                  <a:schemeClr val="accent1"/>
                </a:solidFill>
              </a:rPr>
              <a:t>Цель:</a:t>
            </a:r>
            <a:r>
              <a:rPr lang="ru-RU" sz="3200" dirty="0" smtClean="0"/>
              <a:t> Повышение компетентности педагогов в области инклюзивного образования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ru-RU" sz="3200" b="1" dirty="0" smtClean="0">
                <a:solidFill>
                  <a:schemeClr val="accent1"/>
                </a:solidFill>
              </a:rPr>
              <a:t>Задачи: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3200" dirty="0" smtClean="0"/>
              <a:t> Раскрыть и осмыслить понятие «инклюзивное образование»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3200" dirty="0" smtClean="0"/>
              <a:t> Обобщить и распространить опыт комплексного взаимодействия в работе специалистов с детьми с ОВЗ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3200" dirty="0" smtClean="0"/>
              <a:t> Рассмотреть приемы формирования УУД у обучающихся в ходе коррекционной работы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844675"/>
            <a:ext cx="8229600" cy="3960813"/>
          </a:xfrm>
        </p:spPr>
        <p:txBody>
          <a:bodyPr/>
          <a:lstStyle/>
          <a:p>
            <a:pPr marL="431800" indent="-431800"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smtClean="0"/>
              <a:t>Развитие адекватных представлений о собственных возможностях.</a:t>
            </a:r>
          </a:p>
          <a:p>
            <a:pPr marL="431800" indent="-431800"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b="1" smtClean="0"/>
              <a:t>Овладение социально-бытовыми умениями, используемыми в повседневной жизни.</a:t>
            </a:r>
          </a:p>
          <a:p>
            <a:pPr marL="431800" indent="-431800"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b="1" smtClean="0"/>
              <a:t>Овладение навыками коммуникации.</a:t>
            </a:r>
          </a:p>
          <a:p>
            <a:pPr marL="431800" indent="-431800"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smtClean="0"/>
              <a:t>Осмысление своего социального окружения.</a:t>
            </a:r>
          </a:p>
          <a:p>
            <a:pPr marL="431800" indent="-431800"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smtClean="0"/>
              <a:t>Освоение соответствующих возрасту системы ценностей и социальных ролей.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568952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6699"/>
                </a:solidFill>
              </a:rPr>
              <a:t>Специальная работа по формированию «жизненной компетенции» 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138"/>
            <a:ext cx="8229600" cy="4684712"/>
          </a:xfrm>
        </p:spPr>
        <p:txBody>
          <a:bodyPr>
            <a:normAutofit fontScale="85000" lnSpcReduction="10000"/>
          </a:bodyPr>
          <a:lstStyle/>
          <a:p>
            <a:pPr marL="365760" indent="-256032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Глухие дети – </a:t>
            </a:r>
            <a:r>
              <a:rPr lang="en-US" sz="2400" dirty="0" smtClean="0"/>
              <a:t>I, II, III, IV</a:t>
            </a:r>
            <a:endParaRPr lang="ru-RU" sz="2400" dirty="0" smtClean="0"/>
          </a:p>
          <a:p>
            <a:pPr marL="365760" indent="-256032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Слабослышащие дети – </a:t>
            </a:r>
            <a:r>
              <a:rPr lang="en-US" sz="2400" dirty="0" smtClean="0"/>
              <a:t>I, II</a:t>
            </a:r>
            <a:r>
              <a:rPr lang="ru-RU" sz="2400" dirty="0" smtClean="0"/>
              <a:t> (</a:t>
            </a:r>
            <a:r>
              <a:rPr lang="en-US" sz="2400" dirty="0" smtClean="0"/>
              <a:t>III</a:t>
            </a:r>
            <a:r>
              <a:rPr lang="ru-RU" sz="2400" dirty="0" smtClean="0"/>
              <a:t> – только при наличии других нарушений)</a:t>
            </a:r>
          </a:p>
          <a:p>
            <a:pPr marL="365760" indent="-256032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Слепые дети –</a:t>
            </a:r>
            <a:r>
              <a:rPr lang="en-US" sz="2400" dirty="0" smtClean="0"/>
              <a:t> I, II, III, IV</a:t>
            </a:r>
            <a:endParaRPr lang="ru-RU" sz="2400" dirty="0" smtClean="0"/>
          </a:p>
          <a:p>
            <a:pPr marL="365760" indent="-256032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Слабовидящие дети </a:t>
            </a:r>
            <a:r>
              <a:rPr lang="en-US" sz="2400" dirty="0" smtClean="0"/>
              <a:t>- I, II</a:t>
            </a:r>
            <a:r>
              <a:rPr lang="ru-RU" sz="2400" dirty="0" smtClean="0"/>
              <a:t> (</a:t>
            </a:r>
            <a:r>
              <a:rPr lang="en-US" sz="2400" dirty="0" smtClean="0"/>
              <a:t>III</a:t>
            </a:r>
            <a:r>
              <a:rPr lang="ru-RU" sz="2400" dirty="0" smtClean="0"/>
              <a:t> – только при наличии других нарушений) </a:t>
            </a:r>
          </a:p>
          <a:p>
            <a:pPr marL="365760" indent="-256032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Дети с речевыми нарушениями – </a:t>
            </a:r>
            <a:r>
              <a:rPr lang="en-US" sz="2400" dirty="0" smtClean="0"/>
              <a:t>I, II</a:t>
            </a:r>
          </a:p>
          <a:p>
            <a:pPr marL="365760" indent="-256032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Дети с двигательными нарушениями – </a:t>
            </a:r>
            <a:r>
              <a:rPr lang="en-US" sz="2400" dirty="0" smtClean="0"/>
              <a:t>I, II, III, IV</a:t>
            </a:r>
            <a:endParaRPr lang="ru-RU" sz="2400" dirty="0" smtClean="0"/>
          </a:p>
          <a:p>
            <a:pPr marL="365760" indent="-256032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Дети с ЗПР  - </a:t>
            </a:r>
            <a:r>
              <a:rPr lang="en-US" sz="2400" dirty="0" smtClean="0"/>
              <a:t>I, II</a:t>
            </a:r>
            <a:endParaRPr lang="ru-RU" sz="2400" dirty="0" smtClean="0"/>
          </a:p>
          <a:p>
            <a:pPr marL="365760" indent="-256032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Умственно отсталые дети – </a:t>
            </a:r>
            <a:r>
              <a:rPr lang="en-US" sz="2400" dirty="0" smtClean="0"/>
              <a:t>III, IV </a:t>
            </a:r>
            <a:r>
              <a:rPr lang="ru-RU" sz="2400" dirty="0" smtClean="0"/>
              <a:t>(цензовое образование исключается)</a:t>
            </a:r>
          </a:p>
          <a:p>
            <a:pPr marL="365760" indent="-256032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Дети с расстройствами </a:t>
            </a:r>
            <a:r>
              <a:rPr lang="ru-RU" sz="2400" dirty="0" err="1" smtClean="0"/>
              <a:t>аутистического</a:t>
            </a:r>
            <a:r>
              <a:rPr lang="ru-RU" sz="2400" dirty="0" smtClean="0"/>
              <a:t> спектра – </a:t>
            </a:r>
            <a:r>
              <a:rPr lang="en-US" sz="2400" dirty="0" smtClean="0"/>
              <a:t>I, II, III, IV</a:t>
            </a:r>
            <a:endParaRPr lang="ru-RU" sz="2400" dirty="0" smtClean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6750" y="214290"/>
            <a:ext cx="8712968" cy="10715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6699"/>
                </a:solidFill>
              </a:rPr>
              <a:t>Варианты ФГОС, предусмотренные для разных категорий детей с ОВЗ:</a:t>
            </a:r>
            <a:endParaRPr lang="ru-RU" sz="3200" i="1" dirty="0" smtClean="0">
              <a:solidFill>
                <a:srgbClr val="00669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619250" y="476250"/>
            <a:ext cx="6048375" cy="597693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419475" y="260350"/>
            <a:ext cx="2376488" cy="7207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логопед</a:t>
            </a:r>
          </a:p>
        </p:txBody>
      </p:sp>
      <p:sp>
        <p:nvSpPr>
          <p:cNvPr id="4" name="Овал 3"/>
          <p:cNvSpPr/>
          <p:nvPr/>
        </p:nvSpPr>
        <p:spPr>
          <a:xfrm>
            <a:off x="6357938" y="2643188"/>
            <a:ext cx="2376487" cy="7207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ДОУ</a:t>
            </a:r>
          </a:p>
        </p:txBody>
      </p:sp>
      <p:sp>
        <p:nvSpPr>
          <p:cNvPr id="5" name="Овал 4"/>
          <p:cNvSpPr/>
          <p:nvPr/>
        </p:nvSpPr>
        <p:spPr>
          <a:xfrm>
            <a:off x="468313" y="2636838"/>
            <a:ext cx="2374900" cy="7207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мед. работники</a:t>
            </a:r>
          </a:p>
        </p:txBody>
      </p:sp>
      <p:sp>
        <p:nvSpPr>
          <p:cNvPr id="6" name="Овал 5"/>
          <p:cNvSpPr/>
          <p:nvPr/>
        </p:nvSpPr>
        <p:spPr>
          <a:xfrm>
            <a:off x="611188" y="4076700"/>
            <a:ext cx="2389187" cy="7207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дефектологи</a:t>
            </a:r>
          </a:p>
        </p:txBody>
      </p:sp>
      <p:sp>
        <p:nvSpPr>
          <p:cNvPr id="7" name="Овал 6"/>
          <p:cNvSpPr/>
          <p:nvPr/>
        </p:nvSpPr>
        <p:spPr>
          <a:xfrm>
            <a:off x="1258888" y="1196975"/>
            <a:ext cx="2376487" cy="71913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учитель</a:t>
            </a:r>
          </a:p>
        </p:txBody>
      </p:sp>
      <p:sp>
        <p:nvSpPr>
          <p:cNvPr id="8" name="Овал 7"/>
          <p:cNvSpPr/>
          <p:nvPr/>
        </p:nvSpPr>
        <p:spPr>
          <a:xfrm>
            <a:off x="5643563" y="1214438"/>
            <a:ext cx="2376487" cy="7191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психолог</a:t>
            </a:r>
          </a:p>
        </p:txBody>
      </p:sp>
      <p:sp>
        <p:nvSpPr>
          <p:cNvPr id="9" name="Овал 8"/>
          <p:cNvSpPr/>
          <p:nvPr/>
        </p:nvSpPr>
        <p:spPr>
          <a:xfrm>
            <a:off x="6429375" y="4071938"/>
            <a:ext cx="2376488" cy="71913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воспитатели ГПД</a:t>
            </a:r>
          </a:p>
        </p:txBody>
      </p:sp>
      <p:sp>
        <p:nvSpPr>
          <p:cNvPr id="10" name="Овал 9"/>
          <p:cNvSpPr/>
          <p:nvPr/>
        </p:nvSpPr>
        <p:spPr>
          <a:xfrm>
            <a:off x="2051050" y="5589588"/>
            <a:ext cx="2376488" cy="71913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>
                <a:solidFill>
                  <a:schemeClr val="tx1"/>
                </a:solidFill>
              </a:rPr>
              <a:t>социальный педагог</a:t>
            </a:r>
          </a:p>
        </p:txBody>
      </p:sp>
      <p:sp>
        <p:nvSpPr>
          <p:cNvPr id="11" name="Овал 10"/>
          <p:cNvSpPr/>
          <p:nvPr/>
        </p:nvSpPr>
        <p:spPr>
          <a:xfrm>
            <a:off x="5003800" y="5589588"/>
            <a:ext cx="2376488" cy="71913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родители</a:t>
            </a:r>
          </a:p>
        </p:txBody>
      </p:sp>
      <p:pic>
        <p:nvPicPr>
          <p:cNvPr id="2868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3492500" y="1989138"/>
            <a:ext cx="2268538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3"/>
          <p:cNvSpPr>
            <a:spLocks noChangeArrowheads="1"/>
          </p:cNvSpPr>
          <p:nvPr/>
        </p:nvSpPr>
        <p:spPr bwMode="auto">
          <a:xfrm>
            <a:off x="395288" y="1412875"/>
            <a:ext cx="8497887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6699"/>
              </a:buClr>
              <a:buFont typeface="Wingdings" pitchFamily="2" charset="2"/>
              <a:buChar char="Ø"/>
              <a:defRPr/>
            </a:pPr>
            <a:r>
              <a:rPr lang="ru-RU" sz="2400" dirty="0">
                <a:latin typeface="+mn-lt"/>
              </a:rPr>
              <a:t> с фонетико-фонематическим или фонетическим недоразвитием речи (</a:t>
            </a:r>
            <a:r>
              <a:rPr lang="ru-RU" sz="2400" dirty="0" err="1">
                <a:latin typeface="+mn-lt"/>
              </a:rPr>
              <a:t>дислалия</a:t>
            </a:r>
            <a:r>
              <a:rPr lang="ru-RU" sz="2400" dirty="0">
                <a:latin typeface="+mn-lt"/>
              </a:rPr>
              <a:t>; легкая степень выраженности дизартрии, заикания; </a:t>
            </a:r>
            <a:r>
              <a:rPr lang="ru-RU" sz="2400" dirty="0" err="1">
                <a:latin typeface="+mn-lt"/>
              </a:rPr>
              <a:t>ринолалия</a:t>
            </a:r>
            <a:r>
              <a:rPr lang="ru-RU" sz="2400" dirty="0">
                <a:latin typeface="+mn-lt"/>
              </a:rPr>
              <a:t>),</a:t>
            </a:r>
          </a:p>
          <a:p>
            <a:pPr>
              <a:buClr>
                <a:srgbClr val="006699"/>
              </a:buClr>
              <a:defRPr/>
            </a:pPr>
            <a:r>
              <a:rPr lang="ru-RU" sz="2400" dirty="0">
                <a:latin typeface="+mn-lt"/>
              </a:rPr>
              <a:t> </a:t>
            </a:r>
          </a:p>
          <a:p>
            <a:pPr>
              <a:buClr>
                <a:srgbClr val="006699"/>
              </a:buClr>
              <a:buFont typeface="Wingdings" pitchFamily="2" charset="2"/>
              <a:buChar char="Ø"/>
              <a:defRPr/>
            </a:pPr>
            <a:r>
              <a:rPr lang="ru-RU" sz="2400" dirty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с </a:t>
            </a:r>
            <a:r>
              <a:rPr lang="ru-RU" sz="2400" dirty="0">
                <a:latin typeface="+mn-lt"/>
              </a:rPr>
              <a:t>общим недоразвитием речи III - IV уровней речевого развития различного генеза (например, при минимальных </a:t>
            </a:r>
            <a:r>
              <a:rPr lang="ru-RU" sz="2400" dirty="0" err="1">
                <a:latin typeface="+mn-lt"/>
              </a:rPr>
              <a:t>дизартрических</a:t>
            </a:r>
            <a:r>
              <a:rPr lang="ru-RU" sz="2400" dirty="0">
                <a:latin typeface="+mn-lt"/>
              </a:rPr>
              <a:t> расстройствах, </a:t>
            </a:r>
            <a:r>
              <a:rPr lang="ru-RU" sz="2400" dirty="0" err="1">
                <a:latin typeface="+mn-lt"/>
              </a:rPr>
              <a:t>ринолалии</a:t>
            </a:r>
            <a:r>
              <a:rPr lang="ru-RU" sz="2400" dirty="0">
                <a:latin typeface="+mn-lt"/>
              </a:rPr>
              <a:t> и т.п.), у которых имеются нарушения всех компонентов языка, </a:t>
            </a:r>
          </a:p>
          <a:p>
            <a:pPr>
              <a:buClr>
                <a:srgbClr val="006699"/>
              </a:buClr>
              <a:buFont typeface="Wingdings" pitchFamily="2" charset="2"/>
              <a:buChar char="Ø"/>
              <a:defRPr/>
            </a:pPr>
            <a:endParaRPr lang="ru-RU" sz="2400" dirty="0">
              <a:latin typeface="+mn-lt"/>
            </a:endParaRPr>
          </a:p>
          <a:p>
            <a:pPr>
              <a:buClr>
                <a:srgbClr val="006699"/>
              </a:buClr>
              <a:buFont typeface="Wingdings" pitchFamily="2" charset="2"/>
              <a:buChar char="Ø"/>
              <a:defRPr/>
            </a:pPr>
            <a:r>
              <a:rPr lang="ru-RU" sz="2400" dirty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с </a:t>
            </a:r>
            <a:r>
              <a:rPr lang="ru-RU" sz="2400" dirty="0">
                <a:latin typeface="+mn-lt"/>
              </a:rPr>
              <a:t>нарушениями чтения и письма.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28625" y="500063"/>
            <a:ext cx="8229600" cy="725487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Дети  с ОВЗ с нарушениями речи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214313" y="428625"/>
            <a:ext cx="8929687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3200" b="1" dirty="0">
                <a:solidFill>
                  <a:srgbClr val="006699"/>
                </a:solidFill>
                <a:latin typeface="+mn-lt"/>
              </a:rPr>
              <a:t>Обязательными условиями</a:t>
            </a:r>
            <a:r>
              <a:rPr lang="ru-RU" sz="3200" dirty="0">
                <a:solidFill>
                  <a:srgbClr val="006699"/>
                </a:solidFill>
                <a:latin typeface="+mn-lt"/>
              </a:rPr>
              <a:t> </a:t>
            </a:r>
            <a:r>
              <a:rPr lang="ru-RU" sz="3200" dirty="0">
                <a:latin typeface="+mn-lt"/>
              </a:rPr>
              <a:t>реализации ООП для обучающихся с нарушениями речи являются логопедическое сопровождение обучающихся, согласованная работа учителя-логопеда с учителем начальных классов</a:t>
            </a:r>
          </a:p>
        </p:txBody>
      </p:sp>
      <p:pic>
        <p:nvPicPr>
          <p:cNvPr id="30723" name="Picture 15" descr="C:\Documents and Settings\Администратор\Рабочий стол\Рисунок2.pn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714500" y="3857625"/>
            <a:ext cx="66563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772400" cy="76993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Виды УУД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4000" b="1" i="1" smtClean="0"/>
              <a:t>Личностные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4000" b="1" i="1" smtClean="0"/>
              <a:t>Регулятивные</a:t>
            </a:r>
            <a:r>
              <a:rPr lang="ru-RU" sz="4000" b="1" smtClean="0"/>
              <a:t>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4000" b="1" i="1" smtClean="0"/>
              <a:t>Познавательные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4000" b="1" i="1" smtClean="0"/>
              <a:t>Коммуникативные</a:t>
            </a:r>
            <a:r>
              <a:rPr lang="ru-RU" sz="4000" b="1" smtClean="0"/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Diagram 5"/>
          <p:cNvGrpSpPr>
            <a:grpSpLocks noChangeAspect="1"/>
          </p:cNvGrpSpPr>
          <p:nvPr/>
        </p:nvGrpSpPr>
        <p:grpSpPr bwMode="auto">
          <a:xfrm>
            <a:off x="0" y="357188"/>
            <a:ext cx="9144000" cy="6248400"/>
            <a:chOff x="1444" y="722"/>
            <a:chExt cx="2880" cy="2880"/>
          </a:xfrm>
        </p:grpSpPr>
        <p:sp>
          <p:nvSpPr>
            <p:cNvPr id="32771" name="AutoShape 4"/>
            <p:cNvSpPr>
              <a:spLocks noChangeAspect="1" noChangeArrowheads="1" noTextEdit="1"/>
            </p:cNvSpPr>
            <p:nvPr/>
          </p:nvSpPr>
          <p:spPr bwMode="auto">
            <a:xfrm>
              <a:off x="1444" y="722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2" name="_s69636"/>
            <p:cNvSpPr>
              <a:spLocks noChangeShapeType="1"/>
            </p:cNvSpPr>
            <p:nvPr/>
          </p:nvSpPr>
          <p:spPr bwMode="auto">
            <a:xfrm flipH="1">
              <a:off x="2291" y="2332"/>
              <a:ext cx="296" cy="1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32773" name="_s69637"/>
            <p:cNvSpPr>
              <a:spLocks noChangeArrowheads="1"/>
            </p:cNvSpPr>
            <p:nvPr/>
          </p:nvSpPr>
          <p:spPr bwMode="auto">
            <a:xfrm>
              <a:off x="1654" y="2333"/>
              <a:ext cx="684" cy="684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200" b="1" i="1">
                  <a:solidFill>
                    <a:schemeClr val="bg1"/>
                  </a:solidFill>
                </a:rPr>
                <a:t>Осознание</a:t>
              </a:r>
            </a:p>
          </p:txBody>
        </p:sp>
        <p:sp>
          <p:nvSpPr>
            <p:cNvPr id="32774" name="_s69638"/>
            <p:cNvSpPr>
              <a:spLocks noChangeShapeType="1"/>
            </p:cNvSpPr>
            <p:nvPr/>
          </p:nvSpPr>
          <p:spPr bwMode="auto">
            <a:xfrm>
              <a:off x="3180" y="2333"/>
              <a:ext cx="296" cy="1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32775" name="_s69639"/>
            <p:cNvSpPr>
              <a:spLocks noChangeArrowheads="1"/>
            </p:cNvSpPr>
            <p:nvPr/>
          </p:nvSpPr>
          <p:spPr bwMode="auto">
            <a:xfrm>
              <a:off x="3430" y="2332"/>
              <a:ext cx="684" cy="684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200" b="1" i="1">
                  <a:solidFill>
                    <a:schemeClr val="bg1"/>
                  </a:solidFill>
                </a:rPr>
                <a:t>Принятие </a:t>
              </a:r>
            </a:p>
            <a:p>
              <a:pPr algn="ctr"/>
              <a:r>
                <a:rPr lang="ru-RU" sz="2200" b="1" i="1">
                  <a:solidFill>
                    <a:schemeClr val="bg1"/>
                  </a:solidFill>
                </a:rPr>
                <a:t>жизненных </a:t>
              </a:r>
            </a:p>
            <a:p>
              <a:pPr algn="ctr"/>
              <a:r>
                <a:rPr lang="ru-RU" sz="2200" b="1" i="1">
                  <a:solidFill>
                    <a:schemeClr val="bg1"/>
                  </a:solidFill>
                </a:rPr>
                <a:t>ценностей </a:t>
              </a:r>
            </a:p>
          </p:txBody>
        </p:sp>
        <p:sp>
          <p:nvSpPr>
            <p:cNvPr id="32776" name="_s69640"/>
            <p:cNvSpPr>
              <a:spLocks noChangeShapeType="1"/>
            </p:cNvSpPr>
            <p:nvPr/>
          </p:nvSpPr>
          <p:spPr bwMode="auto">
            <a:xfrm flipV="1">
              <a:off x="2884" y="1478"/>
              <a:ext cx="0" cy="3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32777" name="_s69641"/>
            <p:cNvSpPr>
              <a:spLocks noChangeArrowheads="1"/>
            </p:cNvSpPr>
            <p:nvPr/>
          </p:nvSpPr>
          <p:spPr bwMode="auto">
            <a:xfrm>
              <a:off x="2542" y="794"/>
              <a:ext cx="684" cy="684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200" b="1" i="1">
                  <a:solidFill>
                    <a:schemeClr val="bg1"/>
                  </a:solidFill>
                </a:rPr>
                <a:t>Осмысление</a:t>
              </a:r>
            </a:p>
          </p:txBody>
        </p:sp>
        <p:sp>
          <p:nvSpPr>
            <p:cNvPr id="20" name="_s69642"/>
            <p:cNvSpPr>
              <a:spLocks noChangeArrowheads="1"/>
            </p:cNvSpPr>
            <p:nvPr/>
          </p:nvSpPr>
          <p:spPr bwMode="auto">
            <a:xfrm>
              <a:off x="2542" y="1820"/>
              <a:ext cx="684" cy="683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2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Личностные</a:t>
              </a:r>
              <a:endParaRPr lang="ru-RU" sz="3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Diagram 5"/>
          <p:cNvGrpSpPr>
            <a:grpSpLocks noChangeAspect="1"/>
          </p:cNvGrpSpPr>
          <p:nvPr/>
        </p:nvGrpSpPr>
        <p:grpSpPr bwMode="auto">
          <a:xfrm>
            <a:off x="0" y="285750"/>
            <a:ext cx="9144000" cy="6248400"/>
            <a:chOff x="1444" y="722"/>
            <a:chExt cx="2880" cy="2880"/>
          </a:xfrm>
        </p:grpSpPr>
        <p:sp>
          <p:nvSpPr>
            <p:cNvPr id="33795" name="AutoShape 4"/>
            <p:cNvSpPr>
              <a:spLocks noChangeAspect="1" noChangeArrowheads="1" noTextEdit="1"/>
            </p:cNvSpPr>
            <p:nvPr/>
          </p:nvSpPr>
          <p:spPr bwMode="auto">
            <a:xfrm>
              <a:off x="1444" y="722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6" name="_s70660"/>
            <p:cNvSpPr>
              <a:spLocks noChangeShapeType="1"/>
            </p:cNvSpPr>
            <p:nvPr/>
          </p:nvSpPr>
          <p:spPr bwMode="auto">
            <a:xfrm flipH="1" flipV="1">
              <a:off x="2350" y="1736"/>
              <a:ext cx="267" cy="2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33797" name="_s70661"/>
            <p:cNvSpPr>
              <a:spLocks noChangeArrowheads="1"/>
            </p:cNvSpPr>
            <p:nvPr/>
          </p:nvSpPr>
          <p:spPr bwMode="auto">
            <a:xfrm>
              <a:off x="1740" y="1180"/>
              <a:ext cx="684" cy="684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200" b="1" i="1">
                  <a:solidFill>
                    <a:schemeClr val="bg1"/>
                  </a:solidFill>
                </a:rPr>
                <a:t>Само-</a:t>
              </a:r>
            </a:p>
            <a:p>
              <a:pPr algn="ctr"/>
              <a:r>
                <a:rPr lang="ru-RU" sz="2200" b="1" i="1">
                  <a:solidFill>
                    <a:schemeClr val="bg1"/>
                  </a:solidFill>
                </a:rPr>
                <a:t>регуляция</a:t>
              </a:r>
            </a:p>
          </p:txBody>
        </p:sp>
        <p:sp>
          <p:nvSpPr>
            <p:cNvPr id="33798" name="_s70662"/>
            <p:cNvSpPr>
              <a:spLocks noChangeShapeType="1"/>
            </p:cNvSpPr>
            <p:nvPr/>
          </p:nvSpPr>
          <p:spPr bwMode="auto">
            <a:xfrm flipH="1">
              <a:off x="2219" y="2237"/>
              <a:ext cx="332" cy="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33799" name="_s70663"/>
            <p:cNvSpPr>
              <a:spLocks noChangeArrowheads="1"/>
            </p:cNvSpPr>
            <p:nvPr/>
          </p:nvSpPr>
          <p:spPr bwMode="auto">
            <a:xfrm>
              <a:off x="1542" y="2048"/>
              <a:ext cx="684" cy="684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200" b="1" i="1">
                  <a:solidFill>
                    <a:schemeClr val="bg1"/>
                  </a:solidFill>
                </a:rPr>
                <a:t>Оценка</a:t>
              </a:r>
            </a:p>
          </p:txBody>
        </p:sp>
        <p:sp>
          <p:nvSpPr>
            <p:cNvPr id="33800" name="_s70664"/>
            <p:cNvSpPr>
              <a:spLocks noChangeShapeType="1"/>
            </p:cNvSpPr>
            <p:nvPr/>
          </p:nvSpPr>
          <p:spPr bwMode="auto">
            <a:xfrm flipH="1">
              <a:off x="2589" y="2469"/>
              <a:ext cx="147" cy="3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33801" name="_s70665"/>
            <p:cNvSpPr>
              <a:spLocks noChangeArrowheads="1"/>
            </p:cNvSpPr>
            <p:nvPr/>
          </p:nvSpPr>
          <p:spPr bwMode="auto">
            <a:xfrm>
              <a:off x="2098" y="2744"/>
              <a:ext cx="684" cy="684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200" b="1" i="1">
                  <a:solidFill>
                    <a:schemeClr val="bg1"/>
                  </a:solidFill>
                </a:rPr>
                <a:t>Коррекция</a:t>
              </a:r>
            </a:p>
          </p:txBody>
        </p:sp>
        <p:sp>
          <p:nvSpPr>
            <p:cNvPr id="33802" name="_s70666"/>
            <p:cNvSpPr>
              <a:spLocks noChangeShapeType="1"/>
            </p:cNvSpPr>
            <p:nvPr/>
          </p:nvSpPr>
          <p:spPr bwMode="auto">
            <a:xfrm>
              <a:off x="3032" y="2469"/>
              <a:ext cx="149" cy="3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33803" name="_s70667"/>
            <p:cNvSpPr>
              <a:spLocks noChangeArrowheads="1"/>
            </p:cNvSpPr>
            <p:nvPr/>
          </p:nvSpPr>
          <p:spPr bwMode="auto">
            <a:xfrm>
              <a:off x="2988" y="2743"/>
              <a:ext cx="684" cy="684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200" b="1" i="1">
                  <a:solidFill>
                    <a:schemeClr val="bg1"/>
                  </a:solidFill>
                </a:rPr>
                <a:t>Контроль</a:t>
              </a:r>
            </a:p>
          </p:txBody>
        </p:sp>
        <p:sp>
          <p:nvSpPr>
            <p:cNvPr id="33804" name="_s70668"/>
            <p:cNvSpPr>
              <a:spLocks noChangeShapeType="1"/>
            </p:cNvSpPr>
            <p:nvPr/>
          </p:nvSpPr>
          <p:spPr bwMode="auto">
            <a:xfrm>
              <a:off x="3217" y="2237"/>
              <a:ext cx="333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33805" name="_s70669"/>
            <p:cNvSpPr>
              <a:spLocks noChangeArrowheads="1"/>
            </p:cNvSpPr>
            <p:nvPr/>
          </p:nvSpPr>
          <p:spPr bwMode="auto">
            <a:xfrm>
              <a:off x="3542" y="2047"/>
              <a:ext cx="684" cy="684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200" b="1" i="1">
                  <a:solidFill>
                    <a:schemeClr val="bg1"/>
                  </a:solidFill>
                </a:rPr>
                <a:t>Прогнози-</a:t>
              </a:r>
            </a:p>
            <a:p>
              <a:pPr algn="ctr"/>
              <a:r>
                <a:rPr lang="ru-RU" sz="2200" b="1" i="1">
                  <a:solidFill>
                    <a:schemeClr val="bg1"/>
                  </a:solidFill>
                </a:rPr>
                <a:t>рование</a:t>
              </a:r>
            </a:p>
          </p:txBody>
        </p:sp>
        <p:sp>
          <p:nvSpPr>
            <p:cNvPr id="33806" name="_s70670"/>
            <p:cNvSpPr>
              <a:spLocks noChangeShapeType="1"/>
            </p:cNvSpPr>
            <p:nvPr/>
          </p:nvSpPr>
          <p:spPr bwMode="auto">
            <a:xfrm flipV="1">
              <a:off x="3151" y="1735"/>
              <a:ext cx="267" cy="2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33807" name="_s70671"/>
            <p:cNvSpPr>
              <a:spLocks noChangeArrowheads="1"/>
            </p:cNvSpPr>
            <p:nvPr/>
          </p:nvSpPr>
          <p:spPr bwMode="auto">
            <a:xfrm>
              <a:off x="3344" y="1180"/>
              <a:ext cx="684" cy="684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200" b="1" i="1">
                  <a:solidFill>
                    <a:schemeClr val="bg1"/>
                  </a:solidFill>
                </a:rPr>
                <a:t>Плани-</a:t>
              </a:r>
            </a:p>
            <a:p>
              <a:pPr algn="ctr"/>
              <a:r>
                <a:rPr lang="ru-RU" sz="2200" b="1" i="1">
                  <a:solidFill>
                    <a:schemeClr val="bg1"/>
                  </a:solidFill>
                </a:rPr>
                <a:t>рование</a:t>
              </a:r>
            </a:p>
          </p:txBody>
        </p:sp>
        <p:sp>
          <p:nvSpPr>
            <p:cNvPr id="33808" name="_s70672"/>
            <p:cNvSpPr>
              <a:spLocks noChangeShapeType="1"/>
            </p:cNvSpPr>
            <p:nvPr/>
          </p:nvSpPr>
          <p:spPr bwMode="auto">
            <a:xfrm flipV="1">
              <a:off x="2884" y="1478"/>
              <a:ext cx="0" cy="3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33809" name="_s70673"/>
            <p:cNvSpPr>
              <a:spLocks noChangeArrowheads="1"/>
            </p:cNvSpPr>
            <p:nvPr/>
          </p:nvSpPr>
          <p:spPr bwMode="auto">
            <a:xfrm>
              <a:off x="2542" y="794"/>
              <a:ext cx="684" cy="684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200" b="1" i="1">
                  <a:solidFill>
                    <a:schemeClr val="bg1"/>
                  </a:solidFill>
                </a:rPr>
                <a:t>Целе-</a:t>
              </a:r>
            </a:p>
            <a:p>
              <a:pPr algn="ctr"/>
              <a:r>
                <a:rPr lang="ru-RU" sz="2200" b="1" i="1">
                  <a:solidFill>
                    <a:schemeClr val="bg1"/>
                  </a:solidFill>
                </a:rPr>
                <a:t>полагание</a:t>
              </a:r>
            </a:p>
          </p:txBody>
        </p:sp>
        <p:sp>
          <p:nvSpPr>
            <p:cNvPr id="19" name="_s70674"/>
            <p:cNvSpPr>
              <a:spLocks noChangeArrowheads="1"/>
            </p:cNvSpPr>
            <p:nvPr/>
          </p:nvSpPr>
          <p:spPr bwMode="auto">
            <a:xfrm>
              <a:off x="2542" y="1820"/>
              <a:ext cx="684" cy="683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2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Регулятивные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Diagram 5"/>
          <p:cNvGrpSpPr>
            <a:grpSpLocks noChangeAspect="1"/>
          </p:cNvGrpSpPr>
          <p:nvPr/>
        </p:nvGrpSpPr>
        <p:grpSpPr bwMode="auto">
          <a:xfrm>
            <a:off x="0" y="260350"/>
            <a:ext cx="9144000" cy="6597650"/>
            <a:chOff x="1444" y="722"/>
            <a:chExt cx="2880" cy="2880"/>
          </a:xfrm>
        </p:grpSpPr>
        <p:sp>
          <p:nvSpPr>
            <p:cNvPr id="34819" name="AutoShape 4"/>
            <p:cNvSpPr>
              <a:spLocks noChangeAspect="1" noChangeArrowheads="1" noTextEdit="1"/>
            </p:cNvSpPr>
            <p:nvPr/>
          </p:nvSpPr>
          <p:spPr bwMode="auto">
            <a:xfrm>
              <a:off x="1444" y="722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0" name="_s71684"/>
            <p:cNvSpPr>
              <a:spLocks noChangeShapeType="1"/>
            </p:cNvSpPr>
            <p:nvPr/>
          </p:nvSpPr>
          <p:spPr bwMode="auto">
            <a:xfrm flipH="1">
              <a:off x="2200" y="2162"/>
              <a:ext cx="3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34821" name="_s71685"/>
            <p:cNvSpPr>
              <a:spLocks noChangeArrowheads="1"/>
            </p:cNvSpPr>
            <p:nvPr/>
          </p:nvSpPr>
          <p:spPr bwMode="auto">
            <a:xfrm>
              <a:off x="1516" y="1820"/>
              <a:ext cx="715" cy="684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200" b="1" i="1">
                  <a:solidFill>
                    <a:schemeClr val="bg1"/>
                  </a:solidFill>
                </a:rPr>
                <a:t>Способы </a:t>
              </a:r>
            </a:p>
            <a:p>
              <a:pPr algn="ctr"/>
              <a:r>
                <a:rPr lang="ru-RU" sz="2200" b="1" i="1">
                  <a:solidFill>
                    <a:schemeClr val="bg1"/>
                  </a:solidFill>
                </a:rPr>
                <a:t>решения</a:t>
              </a:r>
            </a:p>
            <a:p>
              <a:pPr algn="ctr"/>
              <a:r>
                <a:rPr lang="ru-RU" sz="2200" b="1" i="1">
                  <a:solidFill>
                    <a:schemeClr val="bg1"/>
                  </a:solidFill>
                </a:rPr>
                <a:t>проблем</a:t>
              </a:r>
            </a:p>
          </p:txBody>
        </p:sp>
        <p:sp>
          <p:nvSpPr>
            <p:cNvPr id="34822" name="_s71686"/>
            <p:cNvSpPr>
              <a:spLocks noChangeShapeType="1"/>
            </p:cNvSpPr>
            <p:nvPr/>
          </p:nvSpPr>
          <p:spPr bwMode="auto">
            <a:xfrm>
              <a:off x="2884" y="2504"/>
              <a:ext cx="0" cy="3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34823" name="_s71687"/>
            <p:cNvSpPr>
              <a:spLocks noChangeArrowheads="1"/>
            </p:cNvSpPr>
            <p:nvPr/>
          </p:nvSpPr>
          <p:spPr bwMode="auto">
            <a:xfrm>
              <a:off x="2501" y="2791"/>
              <a:ext cx="743" cy="684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200" b="1" i="1">
                  <a:solidFill>
                    <a:schemeClr val="bg1"/>
                  </a:solidFill>
                </a:rPr>
                <a:t>Логические </a:t>
              </a:r>
            </a:p>
            <a:p>
              <a:pPr algn="ctr"/>
              <a:r>
                <a:rPr lang="ru-RU" sz="2200" b="1" i="1">
                  <a:solidFill>
                    <a:schemeClr val="bg1"/>
                  </a:solidFill>
                </a:rPr>
                <a:t>действия и </a:t>
              </a:r>
            </a:p>
            <a:p>
              <a:pPr algn="ctr"/>
              <a:r>
                <a:rPr lang="ru-RU" sz="2200" b="1" i="1">
                  <a:solidFill>
                    <a:schemeClr val="bg1"/>
                  </a:solidFill>
                </a:rPr>
                <a:t>операции</a:t>
              </a:r>
            </a:p>
          </p:txBody>
        </p:sp>
        <p:sp>
          <p:nvSpPr>
            <p:cNvPr id="34824" name="_s71688"/>
            <p:cNvSpPr>
              <a:spLocks noChangeShapeType="1"/>
            </p:cNvSpPr>
            <p:nvPr/>
          </p:nvSpPr>
          <p:spPr bwMode="auto">
            <a:xfrm>
              <a:off x="3226" y="2162"/>
              <a:ext cx="3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34825" name="_s71689"/>
            <p:cNvSpPr>
              <a:spLocks noChangeArrowheads="1"/>
            </p:cNvSpPr>
            <p:nvPr/>
          </p:nvSpPr>
          <p:spPr bwMode="auto">
            <a:xfrm>
              <a:off x="3492" y="1820"/>
              <a:ext cx="720" cy="684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200" b="1" i="1">
                  <a:solidFill>
                    <a:schemeClr val="bg1"/>
                  </a:solidFill>
                </a:rPr>
                <a:t>Модели-</a:t>
              </a:r>
            </a:p>
            <a:p>
              <a:pPr algn="ctr"/>
              <a:r>
                <a:rPr lang="ru-RU" sz="2200" b="1" i="1">
                  <a:solidFill>
                    <a:schemeClr val="bg1"/>
                  </a:solidFill>
                </a:rPr>
                <a:t>рование</a:t>
              </a:r>
            </a:p>
          </p:txBody>
        </p:sp>
        <p:sp>
          <p:nvSpPr>
            <p:cNvPr id="34826" name="_s71690"/>
            <p:cNvSpPr>
              <a:spLocks noChangeShapeType="1"/>
            </p:cNvSpPr>
            <p:nvPr/>
          </p:nvSpPr>
          <p:spPr bwMode="auto">
            <a:xfrm flipV="1">
              <a:off x="2884" y="1478"/>
              <a:ext cx="0" cy="3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34827" name="_s71691"/>
            <p:cNvSpPr>
              <a:spLocks noChangeArrowheads="1"/>
            </p:cNvSpPr>
            <p:nvPr/>
          </p:nvSpPr>
          <p:spPr bwMode="auto">
            <a:xfrm>
              <a:off x="2524" y="794"/>
              <a:ext cx="720" cy="684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spcBef>
                  <a:spcPct val="20000"/>
                </a:spcBef>
              </a:pPr>
              <a:r>
                <a:rPr lang="ru-RU" sz="2200" b="1" i="1">
                  <a:solidFill>
                    <a:schemeClr val="bg1"/>
                  </a:solidFill>
                </a:rPr>
                <a:t>Поиск, отбор</a:t>
              </a:r>
            </a:p>
            <a:p>
              <a:pPr algn="ctr">
                <a:spcBef>
                  <a:spcPct val="20000"/>
                </a:spcBef>
              </a:pPr>
              <a:r>
                <a:rPr lang="ru-RU" sz="2200" b="1" i="1">
                  <a:solidFill>
                    <a:schemeClr val="bg1"/>
                  </a:solidFill>
                </a:rPr>
                <a:t>информации</a:t>
              </a:r>
            </a:p>
          </p:txBody>
        </p:sp>
        <p:sp>
          <p:nvSpPr>
            <p:cNvPr id="13" name="_s71692"/>
            <p:cNvSpPr>
              <a:spLocks noChangeArrowheads="1"/>
            </p:cNvSpPr>
            <p:nvPr/>
          </p:nvSpPr>
          <p:spPr bwMode="auto">
            <a:xfrm>
              <a:off x="2501" y="1825"/>
              <a:ext cx="770" cy="68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Познавательные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Diagram 5"/>
          <p:cNvGrpSpPr>
            <a:grpSpLocks noChangeAspect="1"/>
          </p:cNvGrpSpPr>
          <p:nvPr/>
        </p:nvGrpSpPr>
        <p:grpSpPr bwMode="auto">
          <a:xfrm>
            <a:off x="0" y="285750"/>
            <a:ext cx="9144000" cy="6248400"/>
            <a:chOff x="1444" y="722"/>
            <a:chExt cx="2880" cy="2880"/>
          </a:xfrm>
        </p:grpSpPr>
        <p:sp>
          <p:nvSpPr>
            <p:cNvPr id="35843" name="AutoShape 4"/>
            <p:cNvSpPr>
              <a:spLocks noChangeAspect="1" noChangeArrowheads="1" noTextEdit="1"/>
            </p:cNvSpPr>
            <p:nvPr/>
          </p:nvSpPr>
          <p:spPr bwMode="auto">
            <a:xfrm>
              <a:off x="1444" y="722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4" name="_s72708"/>
            <p:cNvSpPr>
              <a:spLocks noChangeShapeType="1"/>
            </p:cNvSpPr>
            <p:nvPr/>
          </p:nvSpPr>
          <p:spPr bwMode="auto">
            <a:xfrm flipH="1" flipV="1">
              <a:off x="2292" y="1819"/>
              <a:ext cx="296" cy="1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35845" name="_s72709"/>
            <p:cNvSpPr>
              <a:spLocks noChangeArrowheads="1"/>
            </p:cNvSpPr>
            <p:nvPr/>
          </p:nvSpPr>
          <p:spPr bwMode="auto">
            <a:xfrm>
              <a:off x="1601" y="1306"/>
              <a:ext cx="810" cy="684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000" b="1" i="1">
                  <a:solidFill>
                    <a:schemeClr val="bg1"/>
                  </a:solidFill>
                </a:rPr>
                <a:t>Владение </a:t>
              </a:r>
            </a:p>
            <a:p>
              <a:pPr algn="ctr"/>
              <a:r>
                <a:rPr lang="ru-RU" sz="2000" b="1" i="1">
                  <a:solidFill>
                    <a:schemeClr val="bg1"/>
                  </a:solidFill>
                </a:rPr>
                <a:t>монологической </a:t>
              </a:r>
            </a:p>
            <a:p>
              <a:pPr algn="ctr"/>
              <a:r>
                <a:rPr lang="ru-RU" sz="2000" b="1" i="1">
                  <a:solidFill>
                    <a:schemeClr val="bg1"/>
                  </a:solidFill>
                </a:rPr>
                <a:t>и диалогической </a:t>
              </a:r>
            </a:p>
            <a:p>
              <a:pPr algn="ctr"/>
              <a:r>
                <a:rPr lang="ru-RU" sz="2000" b="1" i="1">
                  <a:solidFill>
                    <a:schemeClr val="bg1"/>
                  </a:solidFill>
                </a:rPr>
                <a:t>формами речи</a:t>
              </a:r>
            </a:p>
          </p:txBody>
        </p:sp>
        <p:sp>
          <p:nvSpPr>
            <p:cNvPr id="35846" name="_s72710"/>
            <p:cNvSpPr>
              <a:spLocks noChangeShapeType="1"/>
            </p:cNvSpPr>
            <p:nvPr/>
          </p:nvSpPr>
          <p:spPr bwMode="auto">
            <a:xfrm flipH="1">
              <a:off x="2292" y="2332"/>
              <a:ext cx="296" cy="1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35847" name="_s72711"/>
            <p:cNvSpPr>
              <a:spLocks noChangeArrowheads="1"/>
            </p:cNvSpPr>
            <p:nvPr/>
          </p:nvSpPr>
          <p:spPr bwMode="auto">
            <a:xfrm>
              <a:off x="1601" y="2332"/>
              <a:ext cx="810" cy="684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000" b="1" i="1">
                  <a:solidFill>
                    <a:schemeClr val="bg1"/>
                  </a:solidFill>
                </a:rPr>
                <a:t>Умение</a:t>
              </a:r>
            </a:p>
            <a:p>
              <a:pPr algn="ctr"/>
              <a:r>
                <a:rPr lang="ru-RU" sz="2000" b="1" i="1">
                  <a:solidFill>
                    <a:schemeClr val="bg1"/>
                  </a:solidFill>
                </a:rPr>
                <a:t> полно и ясно</a:t>
              </a:r>
            </a:p>
            <a:p>
              <a:pPr algn="ctr"/>
              <a:r>
                <a:rPr lang="ru-RU" sz="2000" b="1" i="1">
                  <a:solidFill>
                    <a:schemeClr val="bg1"/>
                  </a:solidFill>
                </a:rPr>
                <a:t>выражать </a:t>
              </a:r>
            </a:p>
            <a:p>
              <a:pPr algn="ctr"/>
              <a:r>
                <a:rPr lang="ru-RU" sz="2000" b="1" i="1">
                  <a:solidFill>
                    <a:schemeClr val="bg1"/>
                  </a:solidFill>
                </a:rPr>
                <a:t>свои мысли</a:t>
              </a:r>
            </a:p>
          </p:txBody>
        </p:sp>
        <p:sp>
          <p:nvSpPr>
            <p:cNvPr id="35848" name="_s72712"/>
            <p:cNvSpPr>
              <a:spLocks noChangeShapeType="1"/>
            </p:cNvSpPr>
            <p:nvPr/>
          </p:nvSpPr>
          <p:spPr bwMode="auto">
            <a:xfrm>
              <a:off x="2884" y="2503"/>
              <a:ext cx="0" cy="3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35849" name="_s72713"/>
            <p:cNvSpPr>
              <a:spLocks noChangeArrowheads="1"/>
            </p:cNvSpPr>
            <p:nvPr/>
          </p:nvSpPr>
          <p:spPr bwMode="auto">
            <a:xfrm>
              <a:off x="2501" y="2845"/>
              <a:ext cx="788" cy="684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000" b="1" i="1">
                  <a:solidFill>
                    <a:schemeClr val="bg1"/>
                  </a:solidFill>
                </a:rPr>
                <a:t>Контроль, </a:t>
              </a:r>
            </a:p>
            <a:p>
              <a:pPr algn="ctr"/>
              <a:r>
                <a:rPr lang="ru-RU" sz="2000" b="1" i="1">
                  <a:solidFill>
                    <a:schemeClr val="bg1"/>
                  </a:solidFill>
                </a:rPr>
                <a:t>коррекция, </a:t>
              </a:r>
            </a:p>
            <a:p>
              <a:pPr algn="ctr"/>
              <a:r>
                <a:rPr lang="ru-RU" sz="2000" b="1" i="1">
                  <a:solidFill>
                    <a:schemeClr val="bg1"/>
                  </a:solidFill>
                </a:rPr>
                <a:t>оценка действий </a:t>
              </a:r>
            </a:p>
            <a:p>
              <a:pPr algn="ctr"/>
              <a:r>
                <a:rPr lang="ru-RU" sz="2000" b="1" i="1">
                  <a:solidFill>
                    <a:schemeClr val="bg1"/>
                  </a:solidFill>
                </a:rPr>
                <a:t>партнера</a:t>
              </a:r>
              <a:r>
                <a:rPr lang="ru-RU" sz="200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35850" name="_s72714"/>
            <p:cNvSpPr>
              <a:spLocks noChangeShapeType="1"/>
            </p:cNvSpPr>
            <p:nvPr/>
          </p:nvSpPr>
          <p:spPr bwMode="auto">
            <a:xfrm>
              <a:off x="3180" y="2332"/>
              <a:ext cx="296" cy="1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35851" name="_s72715"/>
            <p:cNvSpPr>
              <a:spLocks noChangeArrowheads="1"/>
            </p:cNvSpPr>
            <p:nvPr/>
          </p:nvSpPr>
          <p:spPr bwMode="auto">
            <a:xfrm>
              <a:off x="3402" y="2332"/>
              <a:ext cx="765" cy="684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000" b="1" i="1">
                  <a:solidFill>
                    <a:schemeClr val="bg1"/>
                  </a:solidFill>
                </a:rPr>
                <a:t>Разрешение </a:t>
              </a:r>
            </a:p>
            <a:p>
              <a:pPr algn="ctr"/>
              <a:r>
                <a:rPr lang="ru-RU" sz="2000" b="1" i="1">
                  <a:solidFill>
                    <a:schemeClr val="bg1"/>
                  </a:solidFill>
                </a:rPr>
                <a:t>конфликтов</a:t>
              </a:r>
            </a:p>
          </p:txBody>
        </p:sp>
        <p:sp>
          <p:nvSpPr>
            <p:cNvPr id="35852" name="_s72716"/>
            <p:cNvSpPr>
              <a:spLocks noChangeShapeType="1"/>
            </p:cNvSpPr>
            <p:nvPr/>
          </p:nvSpPr>
          <p:spPr bwMode="auto">
            <a:xfrm flipV="1">
              <a:off x="3180" y="1820"/>
              <a:ext cx="296" cy="1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35853" name="_s72717"/>
            <p:cNvSpPr>
              <a:spLocks noChangeArrowheads="1"/>
            </p:cNvSpPr>
            <p:nvPr/>
          </p:nvSpPr>
          <p:spPr bwMode="auto">
            <a:xfrm>
              <a:off x="3402" y="1307"/>
              <a:ext cx="765" cy="684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000" b="1" i="1">
                  <a:solidFill>
                    <a:schemeClr val="bg1"/>
                  </a:solidFill>
                </a:rPr>
                <a:t>Постановка</a:t>
              </a:r>
            </a:p>
            <a:p>
              <a:pPr algn="ctr"/>
              <a:r>
                <a:rPr lang="ru-RU" sz="2000" b="1" i="1">
                  <a:solidFill>
                    <a:schemeClr val="bg1"/>
                  </a:solidFill>
                </a:rPr>
                <a:t> вопросов</a:t>
              </a:r>
            </a:p>
          </p:txBody>
        </p:sp>
        <p:sp>
          <p:nvSpPr>
            <p:cNvPr id="35854" name="_s72718"/>
            <p:cNvSpPr>
              <a:spLocks noChangeShapeType="1"/>
            </p:cNvSpPr>
            <p:nvPr/>
          </p:nvSpPr>
          <p:spPr bwMode="auto">
            <a:xfrm flipV="1">
              <a:off x="2884" y="1478"/>
              <a:ext cx="0" cy="3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35855" name="_s72719"/>
            <p:cNvSpPr>
              <a:spLocks noChangeArrowheads="1"/>
            </p:cNvSpPr>
            <p:nvPr/>
          </p:nvSpPr>
          <p:spPr bwMode="auto">
            <a:xfrm>
              <a:off x="2479" y="794"/>
              <a:ext cx="833" cy="684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000" b="1" i="1">
                  <a:solidFill>
                    <a:schemeClr val="bg1"/>
                  </a:solidFill>
                </a:rPr>
                <a:t>Планирование </a:t>
              </a:r>
            </a:p>
            <a:p>
              <a:pPr algn="ctr"/>
              <a:r>
                <a:rPr lang="ru-RU" sz="2000" b="1" i="1">
                  <a:solidFill>
                    <a:schemeClr val="bg1"/>
                  </a:solidFill>
                </a:rPr>
                <a:t>учебного </a:t>
              </a:r>
            </a:p>
            <a:p>
              <a:pPr algn="ctr"/>
              <a:r>
                <a:rPr lang="ru-RU" sz="2000" b="1" i="1">
                  <a:solidFill>
                    <a:schemeClr val="bg1"/>
                  </a:solidFill>
                </a:rPr>
                <a:t>сотрудничества</a:t>
              </a:r>
            </a:p>
          </p:txBody>
        </p:sp>
        <p:sp>
          <p:nvSpPr>
            <p:cNvPr id="17" name="_s72720"/>
            <p:cNvSpPr>
              <a:spLocks noChangeArrowheads="1"/>
            </p:cNvSpPr>
            <p:nvPr/>
          </p:nvSpPr>
          <p:spPr bwMode="auto">
            <a:xfrm>
              <a:off x="2501" y="1809"/>
              <a:ext cx="792" cy="683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Коммуникативные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75" y="785813"/>
            <a:ext cx="7643813" cy="16922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1"/>
                </a:solidFill>
                <a:latin typeface="+mj-lt"/>
              </a:rPr>
              <a:t>«Общего у людей только одно: они все разные»</a:t>
            </a:r>
          </a:p>
          <a:p>
            <a:pPr algn="r">
              <a:defRPr/>
            </a:pPr>
            <a:r>
              <a:rPr lang="ru-RU" sz="3200" b="1" dirty="0">
                <a:solidFill>
                  <a:schemeClr val="accent1"/>
                </a:solidFill>
                <a:latin typeface="+mj-lt"/>
              </a:rPr>
              <a:t>Роберт </a:t>
            </a:r>
            <a:r>
              <a:rPr lang="ru-RU" sz="3200" b="1" dirty="0" err="1">
                <a:solidFill>
                  <a:schemeClr val="accent1"/>
                </a:solidFill>
                <a:latin typeface="+mj-lt"/>
              </a:rPr>
              <a:t>Зенд</a:t>
            </a:r>
            <a:endParaRPr lang="ru-RU" sz="32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9219" name="Picture 2" descr="http://oshkole.ru/upload/editor/images/6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257175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42938" y="28575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ru-RU" smtClean="0"/>
              <a:t>Личностные УУД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395288" y="1557338"/>
            <a:ext cx="8286750" cy="430053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smtClean="0"/>
              <a:t>возникновение у ребенка  потребности говорить;</a:t>
            </a:r>
          </a:p>
          <a:p>
            <a:pPr>
              <a:buFont typeface="Wingdings 3" pitchFamily="18" charset="2"/>
              <a:buNone/>
            </a:pPr>
            <a:endParaRPr lang="ru-RU" sz="2800" smtClean="0"/>
          </a:p>
          <a:p>
            <a:pPr>
              <a:buFont typeface="Wingdings" pitchFamily="2" charset="2"/>
              <a:buChar char="Ø"/>
            </a:pPr>
            <a:r>
              <a:rPr lang="ru-RU" sz="2800" smtClean="0"/>
              <a:t>моделирование ситуации достижения успеха;</a:t>
            </a:r>
          </a:p>
          <a:p>
            <a:pPr>
              <a:buFont typeface="Wingdings 3" pitchFamily="18" charset="2"/>
              <a:buNone/>
            </a:pPr>
            <a:endParaRPr lang="ru-RU" sz="2800" smtClean="0"/>
          </a:p>
          <a:p>
            <a:pPr>
              <a:buFont typeface="Wingdings" pitchFamily="2" charset="2"/>
              <a:buChar char="Ø"/>
            </a:pPr>
            <a:r>
              <a:rPr lang="ru-RU" sz="2800" smtClean="0"/>
              <a:t>формирование мотивации к обучению;</a:t>
            </a:r>
          </a:p>
          <a:p>
            <a:pPr>
              <a:buFont typeface="Wingdings 3" pitchFamily="18" charset="2"/>
              <a:buNone/>
            </a:pPr>
            <a:endParaRPr lang="ru-RU" sz="2800" smtClean="0"/>
          </a:p>
          <a:p>
            <a:pPr>
              <a:buFont typeface="Wingdings" pitchFamily="2" charset="2"/>
              <a:buChar char="Ø"/>
            </a:pPr>
            <a:r>
              <a:rPr lang="ru-RU" sz="2800" smtClean="0"/>
              <a:t>формирование нравственных установок.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42938" y="28575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Познавательные УУД</a:t>
            </a: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500063" y="1000125"/>
            <a:ext cx="8143875" cy="5143500"/>
          </a:xfrm>
        </p:spPr>
        <p:txBody>
          <a:bodyPr/>
          <a:lstStyle/>
          <a:p>
            <a:r>
              <a:rPr lang="ru-RU" sz="2800" smtClean="0"/>
              <a:t>поиск и выделение необходимой информации; </a:t>
            </a:r>
          </a:p>
          <a:p>
            <a:r>
              <a:rPr lang="ru-RU" sz="2800" smtClean="0"/>
              <a:t>работа со схемами и алгоритмами;</a:t>
            </a:r>
          </a:p>
          <a:p>
            <a:r>
              <a:rPr lang="ru-RU" sz="2800" smtClean="0"/>
              <a:t>анализ объектов с целью выделения признаков;</a:t>
            </a:r>
          </a:p>
          <a:p>
            <a:r>
              <a:rPr lang="ru-RU" sz="2800" smtClean="0"/>
              <a:t>синтез как составление целого из частей, восполнение недостающих компонентов; </a:t>
            </a:r>
          </a:p>
          <a:p>
            <a:r>
              <a:rPr lang="ru-RU" sz="2800" smtClean="0"/>
              <a:t>сравнение, классификация объектов;</a:t>
            </a:r>
          </a:p>
          <a:p>
            <a:r>
              <a:rPr lang="ru-RU" sz="2800" smtClean="0"/>
              <a:t>установление причинно-следственных связей, построение логической цепи рассуждений, доказательство.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ru-RU" smtClean="0"/>
              <a:t>Регулятивные УУД</a:t>
            </a: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500063" y="1143000"/>
            <a:ext cx="8215312" cy="478631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smtClean="0"/>
              <a:t>постановка учебной задачи;</a:t>
            </a:r>
          </a:p>
          <a:p>
            <a:pPr>
              <a:buFont typeface="Wingdings" pitchFamily="2" charset="2"/>
              <a:buChar char="Ø"/>
            </a:pPr>
            <a:r>
              <a:rPr lang="ru-RU" sz="2800" smtClean="0"/>
              <a:t>составление плана и последовательности действий;</a:t>
            </a:r>
          </a:p>
          <a:p>
            <a:pPr>
              <a:buFont typeface="Wingdings" pitchFamily="2" charset="2"/>
              <a:buChar char="Ø"/>
            </a:pPr>
            <a:r>
              <a:rPr lang="ru-RU" sz="2800" smtClean="0"/>
              <a:t>предвосхищение результата;</a:t>
            </a:r>
          </a:p>
          <a:p>
            <a:pPr>
              <a:buFont typeface="Wingdings" pitchFamily="2" charset="2"/>
              <a:buChar char="Ø"/>
            </a:pPr>
            <a:r>
              <a:rPr lang="ru-RU" sz="2800" smtClean="0"/>
              <a:t>контроль над выполнением действия; </a:t>
            </a:r>
          </a:p>
          <a:p>
            <a:pPr>
              <a:buFont typeface="Wingdings" pitchFamily="2" charset="2"/>
              <a:buChar char="Ø"/>
            </a:pPr>
            <a:r>
              <a:rPr lang="ru-RU" sz="2800" smtClean="0"/>
              <a:t>внесение необходимых дополнений и корректив в план и способ действия; </a:t>
            </a:r>
          </a:p>
          <a:p>
            <a:pPr>
              <a:buFont typeface="Wingdings" pitchFamily="2" charset="2"/>
              <a:buChar char="Ø"/>
            </a:pPr>
            <a:r>
              <a:rPr lang="ru-RU" sz="2800" smtClean="0"/>
              <a:t>оценка выполненного действия;</a:t>
            </a:r>
          </a:p>
          <a:p>
            <a:pPr>
              <a:buFont typeface="Wingdings" pitchFamily="2" charset="2"/>
              <a:buChar char="Ø"/>
            </a:pPr>
            <a:r>
              <a:rPr lang="ru-RU" sz="2800" smtClean="0"/>
              <a:t>способность к волевому усилию, к преодолению препятствий.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268413"/>
            <a:ext cx="8785225" cy="4738687"/>
          </a:xfrm>
        </p:spPr>
        <p:txBody>
          <a:bodyPr/>
          <a:lstStyle/>
          <a:p>
            <a:pPr indent="358775" algn="just" eaLnBrk="1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sz="2400" smtClean="0"/>
              <a:t>Дети с грубыми нарушениями развития не могут освоить школьную программу и на этом основании признаются необучаемыми. Система образования их отторгает. </a:t>
            </a:r>
          </a:p>
          <a:p>
            <a:pPr indent="358775" algn="just" eaLnBrk="1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sz="2400" smtClean="0"/>
              <a:t>Дети с минимальными нарушениями развития, как правило, поступают в массовую школу, в большинстве случаев не получая там необходимой специальной поддержки. Они также не могут реализовать право на адекватное их возможностям и потребностям образование.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6699"/>
                </a:solidFill>
              </a:rPr>
              <a:t>Проблемы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www.atmr.ru/media/images/2013/05/Zakon_Ob_obrazovanii_byl_kriticheski_vosprinjat_v_rossijskom_obshhestve_jpg_500x500_q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857250"/>
            <a:ext cx="3286125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4143375" y="642938"/>
            <a:ext cx="4572000" cy="4643437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ru-RU" altLang="ru-RU" sz="2400" dirty="0">
                <a:latin typeface="+mn-lt"/>
                <a:ea typeface="+mj-ea"/>
                <a:cs typeface="Times New Roman" pitchFamily="18" charset="0"/>
              </a:rPr>
              <a:t>«В целях реализации</a:t>
            </a:r>
            <a:br>
              <a:rPr lang="ru-RU" altLang="ru-RU" sz="2400" dirty="0">
                <a:latin typeface="+mn-lt"/>
                <a:ea typeface="+mj-ea"/>
                <a:cs typeface="Times New Roman" pitchFamily="18" charset="0"/>
              </a:rPr>
            </a:br>
            <a:r>
              <a:rPr lang="ru-RU" altLang="ru-RU" sz="2400" dirty="0">
                <a:latin typeface="+mn-lt"/>
                <a:ea typeface="+mj-ea"/>
                <a:cs typeface="Times New Roman" pitchFamily="18" charset="0"/>
              </a:rPr>
              <a:t>права каждого человека</a:t>
            </a:r>
            <a:br>
              <a:rPr lang="ru-RU" altLang="ru-RU" sz="2400" dirty="0">
                <a:latin typeface="+mn-lt"/>
                <a:ea typeface="+mj-ea"/>
                <a:cs typeface="Times New Roman" pitchFamily="18" charset="0"/>
              </a:rPr>
            </a:br>
            <a:r>
              <a:rPr lang="ru-RU" altLang="ru-RU" sz="2400" dirty="0">
                <a:latin typeface="+mn-lt"/>
                <a:ea typeface="+mj-ea"/>
                <a:cs typeface="Times New Roman" pitchFamily="18" charset="0"/>
              </a:rPr>
              <a:t>на образование…</a:t>
            </a:r>
            <a:br>
              <a:rPr lang="ru-RU" altLang="ru-RU" sz="2400" dirty="0">
                <a:latin typeface="+mn-lt"/>
                <a:ea typeface="+mj-ea"/>
                <a:cs typeface="Times New Roman" pitchFamily="18" charset="0"/>
              </a:rPr>
            </a:br>
            <a:r>
              <a:rPr lang="ru-RU" altLang="ru-RU" sz="2400" dirty="0">
                <a:latin typeface="+mn-lt"/>
                <a:ea typeface="+mj-ea"/>
                <a:cs typeface="Times New Roman" pitchFamily="18" charset="0"/>
              </a:rPr>
              <a:t>создаются необходимые условия для получения без дискриминации качественного образования лицами с ограниченными возможностями здоровья….в том числе посредством организации инклюзивного образования»</a:t>
            </a:r>
            <a:endParaRPr lang="ru-RU" altLang="ru-RU" sz="24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4813" y="5572125"/>
            <a:ext cx="4572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dirty="0">
                <a:latin typeface="+mn-lt"/>
                <a:cs typeface="Times New Roman" pitchFamily="18" charset="0"/>
              </a:rPr>
              <a:t>Пункт 5 статьи 5 </a:t>
            </a:r>
          </a:p>
          <a:p>
            <a:pPr>
              <a:defRPr/>
            </a:pPr>
            <a:r>
              <a:rPr lang="ru-RU" altLang="ru-RU" dirty="0">
                <a:latin typeface="+mn-lt"/>
                <a:cs typeface="Times New Roman" pitchFamily="18" charset="0"/>
              </a:rPr>
              <a:t>ФЗ «Об образовании в Российской Федерации»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3375" y="357188"/>
            <a:ext cx="4500563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/>
                </a:solidFill>
                <a:latin typeface="+mn-lt"/>
              </a:rPr>
              <a:t>Инклюзивное образование – </a:t>
            </a:r>
            <a:r>
              <a:rPr lang="ru-RU" sz="2800" dirty="0">
                <a:latin typeface="+mn-lt"/>
              </a:rPr>
              <a:t>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14813" y="5572125"/>
            <a:ext cx="4572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dirty="0">
                <a:latin typeface="+mn-lt"/>
                <a:cs typeface="Times New Roman" pitchFamily="18" charset="0"/>
              </a:rPr>
              <a:t>Пункт 27 статьи 2 </a:t>
            </a:r>
          </a:p>
          <a:p>
            <a:pPr>
              <a:defRPr/>
            </a:pPr>
            <a:r>
              <a:rPr lang="ru-RU" altLang="ru-RU" dirty="0">
                <a:latin typeface="+mn-lt"/>
                <a:cs typeface="Times New Roman" pitchFamily="18" charset="0"/>
              </a:rPr>
              <a:t>ФЗ «Об образовании в Российской Федерации»</a:t>
            </a:r>
            <a:endParaRPr lang="ru-RU" dirty="0">
              <a:latin typeface="+mn-lt"/>
            </a:endParaRPr>
          </a:p>
        </p:txBody>
      </p:sp>
      <p:pic>
        <p:nvPicPr>
          <p:cNvPr id="12292" name="Picture 4" descr="http://www.atmr.ru/media/images/2013/05/Zakon_Ob_obrazovanii_byl_kriticheski_vosprinjat_v_rossijskom_obshhestve_jpg_500x500_q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857250"/>
            <a:ext cx="3286125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63" y="500063"/>
            <a:ext cx="4929187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6699"/>
                </a:solidFill>
                <a:latin typeface="+mn-lt"/>
              </a:rPr>
              <a:t>Обучающийся с ОВЗ</a:t>
            </a:r>
            <a:r>
              <a:rPr lang="ru-RU" sz="2800" dirty="0">
                <a:latin typeface="+mn-lt"/>
              </a:rPr>
              <a:t> – </a:t>
            </a:r>
          </a:p>
          <a:p>
            <a:pPr>
              <a:defRPr/>
            </a:pPr>
            <a:r>
              <a:rPr lang="ru-RU" sz="2800" dirty="0">
                <a:latin typeface="+mn-lt"/>
              </a:rPr>
              <a:t>физическое лицо, имеющее недостатки в физическом и (или) психологическом развитии, подтвержденные ПМПК и препятствующие получению образования без создания специальных условий.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43375" y="5643563"/>
            <a:ext cx="4572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dirty="0">
                <a:latin typeface="+mn-lt"/>
                <a:cs typeface="Times New Roman" pitchFamily="18" charset="0"/>
              </a:rPr>
              <a:t>Пункт 16 статьи 2 </a:t>
            </a:r>
          </a:p>
          <a:p>
            <a:pPr>
              <a:defRPr/>
            </a:pPr>
            <a:r>
              <a:rPr lang="ru-RU" altLang="ru-RU" dirty="0">
                <a:latin typeface="+mn-lt"/>
                <a:cs typeface="Times New Roman" pitchFamily="18" charset="0"/>
              </a:rPr>
              <a:t>ФЗ «Об образовании в Российской Федерации»</a:t>
            </a:r>
            <a:endParaRPr lang="ru-RU" dirty="0">
              <a:latin typeface="+mn-lt"/>
            </a:endParaRPr>
          </a:p>
        </p:txBody>
      </p:sp>
      <p:pic>
        <p:nvPicPr>
          <p:cNvPr id="13316" name="Picture 4" descr="http://www.atmr.ru/media/images/2013/05/Zakon_Ob_obrazovanii_byl_kriticheski_vosprinjat_v_rossijskom_obshhestve_jpg_500x500_q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857250"/>
            <a:ext cx="3286125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95288" y="404813"/>
            <a:ext cx="8569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200" b="1" dirty="0">
                <a:solidFill>
                  <a:srgbClr val="006699"/>
                </a:solidFill>
                <a:latin typeface="+mn-lt"/>
                <a:cs typeface="Times New Roman" pitchFamily="18" charset="0"/>
              </a:rPr>
              <a:t>Концепция инклюзивного 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7338" y="1052513"/>
            <a:ext cx="8856662" cy="6727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Ø"/>
              <a:defRPr/>
            </a:pPr>
            <a:r>
              <a:rPr lang="ru-RU" sz="22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Долгосрочная стратегия, рассматриваемая как системный подход в организации деятельности общеобразовательной системы по всем направлениям в целом.</a:t>
            </a:r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Ø"/>
              <a:defRPr/>
            </a:pPr>
            <a:r>
              <a:rPr lang="ru-RU" sz="2200" b="1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В основе практики этого вида обучения лежит идея принятия индивидуальности каждого обучающегося.</a:t>
            </a:r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Ø"/>
              <a:defRPr/>
            </a:pPr>
            <a:r>
              <a:rPr lang="ru-RU" sz="22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Акцент на разработку индивидуальной образовательной программы.</a:t>
            </a:r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Ø"/>
              <a:defRPr/>
            </a:pPr>
            <a:r>
              <a:rPr lang="ru-RU" sz="2200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Не вытесняет традиционные формы эффективной помощи обучающимся, сложившиеся и развивающиеся в специальном образовании. </a:t>
            </a:r>
          </a:p>
          <a:p>
            <a:pPr marL="342900" indent="-34290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Ø"/>
              <a:defRPr/>
            </a:pPr>
            <a:r>
              <a:rPr lang="ru-RU" sz="2200" b="1" kern="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Не противопоставляет, а сближает две образовательные системы – общую и специальную, делая проницаемыми границы между ними.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sz="2200" kern="0" dirty="0">
              <a:solidFill>
                <a:prstClr val="black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ru-RU" sz="2200" kern="0" dirty="0">
              <a:solidFill>
                <a:prstClr val="black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ru-RU" sz="2200" kern="0" dirty="0">
              <a:solidFill>
                <a:prstClr val="black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ru-RU" sz="2200" kern="0" dirty="0">
              <a:solidFill>
                <a:prstClr val="black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8313" y="188913"/>
            <a:ext cx="8229600" cy="128111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altLang="ru-RU" sz="3200" b="1" dirty="0">
                <a:solidFill>
                  <a:srgbClr val="0066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Times New Roman" pitchFamily="18" charset="0"/>
              </a:rPr>
              <a:t>Восемь принципов инклюзивного образования:</a:t>
            </a:r>
          </a:p>
        </p:txBody>
      </p:sp>
      <p:sp>
        <p:nvSpPr>
          <p:cNvPr id="11267" name="Объект 2"/>
          <p:cNvSpPr txBox="1">
            <a:spLocks/>
          </p:cNvSpPr>
          <p:nvPr/>
        </p:nvSpPr>
        <p:spPr bwMode="auto">
          <a:xfrm>
            <a:off x="323850" y="1196975"/>
            <a:ext cx="8640763" cy="47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ts val="1000"/>
              </a:spcBef>
              <a:buClr>
                <a:srgbClr val="90C226"/>
              </a:buClr>
              <a:buSzPct val="80000"/>
              <a:buFont typeface="Arial" charset="0"/>
              <a:buNone/>
              <a:defRPr/>
            </a:pPr>
            <a:r>
              <a:rPr lang="ru-RU" altLang="ru-RU" sz="2000" dirty="0">
                <a:latin typeface="+mn-lt"/>
                <a:cs typeface="Times New Roman" pitchFamily="18" charset="0"/>
              </a:rPr>
              <a:t>1</a:t>
            </a:r>
            <a:r>
              <a:rPr lang="ru-RU" altLang="ru-RU" sz="2000" b="1" dirty="0">
                <a:latin typeface="+mn-lt"/>
                <a:cs typeface="Times New Roman" pitchFamily="18" charset="0"/>
              </a:rPr>
              <a:t>. Ценность человека не зависит от его способностей и достижений.</a:t>
            </a:r>
          </a:p>
          <a:p>
            <a:pPr defTabSz="457200">
              <a:spcBef>
                <a:spcPts val="1000"/>
              </a:spcBef>
              <a:buClr>
                <a:srgbClr val="90C226"/>
              </a:buClr>
              <a:buSzPct val="80000"/>
              <a:buFont typeface="Arial" charset="0"/>
              <a:buNone/>
              <a:defRPr/>
            </a:pPr>
            <a:r>
              <a:rPr lang="ru-RU" altLang="ru-RU" sz="2000" dirty="0">
                <a:latin typeface="+mn-lt"/>
                <a:cs typeface="Times New Roman" pitchFamily="18" charset="0"/>
              </a:rPr>
              <a:t>2. Каждый человек способен чувствовать и думать. </a:t>
            </a:r>
          </a:p>
          <a:p>
            <a:pPr defTabSz="457200">
              <a:spcBef>
                <a:spcPts val="1000"/>
              </a:spcBef>
              <a:buClr>
                <a:srgbClr val="90C226"/>
              </a:buClr>
              <a:buSzPct val="80000"/>
              <a:buFont typeface="Arial" charset="0"/>
              <a:buNone/>
              <a:defRPr/>
            </a:pPr>
            <a:r>
              <a:rPr lang="ru-RU" altLang="ru-RU" sz="2000" dirty="0">
                <a:latin typeface="+mn-lt"/>
                <a:cs typeface="Times New Roman" pitchFamily="18" charset="0"/>
              </a:rPr>
              <a:t>3. Каждый человек имеет право на общение и на то, чтобы быть услышанным.</a:t>
            </a:r>
          </a:p>
          <a:p>
            <a:pPr defTabSz="457200">
              <a:spcBef>
                <a:spcPts val="1000"/>
              </a:spcBef>
              <a:buClr>
                <a:srgbClr val="90C226"/>
              </a:buClr>
              <a:buSzPct val="80000"/>
              <a:buFont typeface="Arial" charset="0"/>
              <a:buNone/>
              <a:defRPr/>
            </a:pPr>
            <a:r>
              <a:rPr lang="ru-RU" altLang="ru-RU" sz="2000" dirty="0">
                <a:latin typeface="+mn-lt"/>
                <a:cs typeface="Times New Roman" pitchFamily="18" charset="0"/>
              </a:rPr>
              <a:t>4. Все люди нуждаются друг в друге. </a:t>
            </a:r>
          </a:p>
          <a:p>
            <a:pPr defTabSz="457200">
              <a:spcBef>
                <a:spcPts val="1000"/>
              </a:spcBef>
              <a:buClr>
                <a:srgbClr val="90C226"/>
              </a:buClr>
              <a:buSzPct val="80000"/>
              <a:buFont typeface="Arial" charset="0"/>
              <a:buNone/>
              <a:defRPr/>
            </a:pPr>
            <a:r>
              <a:rPr lang="ru-RU" altLang="ru-RU" sz="2000" dirty="0">
                <a:latin typeface="+mn-lt"/>
                <a:cs typeface="Times New Roman" pitchFamily="18" charset="0"/>
              </a:rPr>
              <a:t>5. Подлинное образование может осуществляться только в контексте реальных взаимоотношений.</a:t>
            </a:r>
          </a:p>
          <a:p>
            <a:pPr defTabSz="457200">
              <a:spcBef>
                <a:spcPts val="1000"/>
              </a:spcBef>
              <a:buClr>
                <a:srgbClr val="90C226"/>
              </a:buClr>
              <a:buSzPct val="80000"/>
              <a:buFont typeface="Arial" charset="0"/>
              <a:buNone/>
              <a:defRPr/>
            </a:pPr>
            <a:r>
              <a:rPr lang="ru-RU" altLang="ru-RU" sz="2000" dirty="0">
                <a:latin typeface="+mn-lt"/>
                <a:cs typeface="Times New Roman" pitchFamily="18" charset="0"/>
              </a:rPr>
              <a:t>6. Все люди нуждаются в поддержке и дружбе ровесников. </a:t>
            </a:r>
          </a:p>
          <a:p>
            <a:pPr defTabSz="457200">
              <a:spcBef>
                <a:spcPts val="1000"/>
              </a:spcBef>
              <a:buClr>
                <a:srgbClr val="90C226"/>
              </a:buClr>
              <a:buSzPct val="80000"/>
              <a:buFont typeface="Arial" charset="0"/>
              <a:buNone/>
              <a:defRPr/>
            </a:pPr>
            <a:r>
              <a:rPr lang="ru-RU" altLang="ru-RU" sz="2000" dirty="0">
                <a:latin typeface="+mn-lt"/>
                <a:cs typeface="Times New Roman" pitchFamily="18" charset="0"/>
              </a:rPr>
              <a:t>7</a:t>
            </a:r>
            <a:r>
              <a:rPr lang="ru-RU" altLang="ru-RU" sz="2000" b="1" dirty="0">
                <a:latin typeface="+mn-lt"/>
                <a:cs typeface="Times New Roman" pitchFamily="18" charset="0"/>
              </a:rPr>
              <a:t>. Для всех обучающихся достижение прогресса скорее может быть в том, что они могут делать, чем в том, что не могут.</a:t>
            </a:r>
          </a:p>
          <a:p>
            <a:pPr defTabSz="457200">
              <a:spcBef>
                <a:spcPts val="1000"/>
              </a:spcBef>
              <a:buClr>
                <a:srgbClr val="90C226"/>
              </a:buClr>
              <a:buSzPct val="80000"/>
              <a:buFont typeface="Arial" charset="0"/>
              <a:buNone/>
              <a:defRPr/>
            </a:pPr>
            <a:r>
              <a:rPr lang="ru-RU" altLang="ru-RU" sz="2000" dirty="0">
                <a:latin typeface="+mn-lt"/>
                <a:cs typeface="Times New Roman" pitchFamily="18" charset="0"/>
              </a:rPr>
              <a:t>8. Разнообразие усиливает все стороны жизни человека.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31483</TotalTime>
  <Words>1348</Words>
  <Application>Microsoft Office PowerPoint</Application>
  <PresentationFormat>Экран (4:3)</PresentationFormat>
  <Paragraphs>209</Paragraphs>
  <Slides>32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2" baseType="lpstr">
      <vt:lpstr>Arial</vt:lpstr>
      <vt:lpstr>Lucida Sans Unicode</vt:lpstr>
      <vt:lpstr>Wingdings 3</vt:lpstr>
      <vt:lpstr>Verdana</vt:lpstr>
      <vt:lpstr>Wingdings 2</vt:lpstr>
      <vt:lpstr>Calibri</vt:lpstr>
      <vt:lpstr>Wingdings</vt:lpstr>
      <vt:lpstr>Times New Roman</vt:lpstr>
      <vt:lpstr>Georgia</vt:lpstr>
      <vt:lpstr>Открытая</vt:lpstr>
      <vt:lpstr>Слайд 1</vt:lpstr>
      <vt:lpstr>Слайд 2</vt:lpstr>
      <vt:lpstr>Слайд 3</vt:lpstr>
      <vt:lpstr>Проблемы</vt:lpstr>
      <vt:lpstr>Слайд 5</vt:lpstr>
      <vt:lpstr>Слайд 6</vt:lpstr>
      <vt:lpstr>Слайд 7</vt:lpstr>
      <vt:lpstr>Слайд 8</vt:lpstr>
      <vt:lpstr>Слайд 9</vt:lpstr>
      <vt:lpstr>Слайд 10</vt:lpstr>
      <vt:lpstr>Смысл разработки ФГОС ОВЗ</vt:lpstr>
      <vt:lpstr>Специфика</vt:lpstr>
      <vt:lpstr>Диапазон различий в развитии детей с ОВЗ чрезвычайно велик</vt:lpstr>
      <vt:lpstr> 4 варианта ФГОС ОВЗ</vt:lpstr>
      <vt:lpstr>ФГОС ОВЗ: вариант I </vt:lpstr>
      <vt:lpstr>ФГОС ОВЗ: вариант II</vt:lpstr>
      <vt:lpstr>ФГОС ОВЗ: вариант III</vt:lpstr>
      <vt:lpstr>ФГОС ОВЗ: вариант IV</vt:lpstr>
      <vt:lpstr>Компоненты: «академический» и «жизненной компетенции»</vt:lpstr>
      <vt:lpstr>Специальная работа по формированию «жизненной компетенции»  </vt:lpstr>
      <vt:lpstr>Варианты ФГОС, предусмотренные для разных категорий детей с ОВЗ:</vt:lpstr>
      <vt:lpstr>Слайд 22</vt:lpstr>
      <vt:lpstr>Слайд 23</vt:lpstr>
      <vt:lpstr>Слайд 24</vt:lpstr>
      <vt:lpstr>Виды УУД</vt:lpstr>
      <vt:lpstr>Слайд 26</vt:lpstr>
      <vt:lpstr>Слайд 27</vt:lpstr>
      <vt:lpstr>Слайд 28</vt:lpstr>
      <vt:lpstr>Слайд 29</vt:lpstr>
      <vt:lpstr>Личностные УУД</vt:lpstr>
      <vt:lpstr>Познавательные УУД</vt:lpstr>
      <vt:lpstr>Регулятивные УУД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СФГОС</dc:title>
  <dc:creator>Малофеев</dc:creator>
  <cp:lastModifiedBy>Вантрусова ГЮ</cp:lastModifiedBy>
  <cp:revision>766</cp:revision>
  <dcterms:created xsi:type="dcterms:W3CDTF">2011-02-06T17:01:42Z</dcterms:created>
  <dcterms:modified xsi:type="dcterms:W3CDTF">2016-04-04T05:04:48Z</dcterms:modified>
</cp:coreProperties>
</file>