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73" r:id="rId6"/>
    <p:sldId id="274" r:id="rId7"/>
    <p:sldId id="275" r:id="rId8"/>
    <p:sldId id="265" r:id="rId9"/>
    <p:sldId id="276" r:id="rId10"/>
    <p:sldId id="267" r:id="rId11"/>
    <p:sldId id="277" r:id="rId12"/>
    <p:sldId id="269" r:id="rId13"/>
    <p:sldId id="260" r:id="rId14"/>
    <p:sldId id="261" r:id="rId15"/>
    <p:sldId id="262" r:id="rId16"/>
    <p:sldId id="263" r:id="rId17"/>
    <p:sldId id="264" r:id="rId18"/>
    <p:sldId id="266" r:id="rId19"/>
    <p:sldId id="270" r:id="rId20"/>
    <p:sldId id="271" r:id="rId21"/>
    <p:sldId id="279" r:id="rId22"/>
    <p:sldId id="280" r:id="rId23"/>
    <p:sldId id="278" r:id="rId24"/>
    <p:sldId id="272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33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2600" dirty="0" smtClean="0">
                <a:solidFill>
                  <a:srgbClr val="002060"/>
                </a:solidFill>
                <a:latin typeface="Georgia" pitchFamily="18" charset="0"/>
              </a:rPr>
              <a:t>Сводные данные по месту работы родителей воспитанников, %</a:t>
            </a:r>
            <a:endParaRPr lang="ru-RU" sz="2600" dirty="0">
              <a:solidFill>
                <a:srgbClr val="002060"/>
              </a:solidFill>
              <a:latin typeface="Georgia" pitchFamily="18" charset="0"/>
            </a:endParaRPr>
          </a:p>
        </c:rich>
      </c:tx>
      <c:layout>
        <c:manualLayout>
          <c:xMode val="edge"/>
          <c:yMode val="edge"/>
          <c:x val="0.10495048570998475"/>
          <c:y val="1.2839236998358207E-2"/>
        </c:manualLayout>
      </c:layout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Сводные данные по месту работы родителей воспитанников, %</c:v>
                </c:pt>
              </c:strCache>
            </c:strRef>
          </c:tx>
          <c:dLbls>
            <c:dLbl>
              <c:idx val="0"/>
              <c:layout>
                <c:manualLayout>
                  <c:x val="-0.15845738818032118"/>
                  <c:y val="0.11649261057753696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военнослужащие</a:t>
                    </a:r>
                    <a:r>
                      <a:rPr lang="ru-RU" dirty="0"/>
                      <a:t>
14,5</a:t>
                    </a:r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</c:dLbl>
            <c:dLbl>
              <c:idx val="1"/>
              <c:layout>
                <c:manualLayout>
                  <c:x val="-0.24598305193330877"/>
                  <c:y val="-0.208398145999006"/>
                </c:manualLayout>
              </c:layout>
              <c:tx>
                <c:rich>
                  <a:bodyPr/>
                  <a:lstStyle/>
                  <a:p>
                    <a:r>
                      <a:rPr lang="ru-RU" sz="1600" dirty="0" smtClean="0"/>
                      <a:t>ФГУП «РФЯЦ ВНИИТФ </a:t>
                    </a:r>
                  </a:p>
                  <a:p>
                    <a:r>
                      <a:rPr lang="ru-RU" sz="1600" dirty="0" smtClean="0"/>
                      <a:t>им. </a:t>
                    </a:r>
                    <a:r>
                      <a:rPr lang="ru-RU" sz="1600" dirty="0" err="1" smtClean="0"/>
                      <a:t>ак</a:t>
                    </a:r>
                    <a:r>
                      <a:rPr lang="ru-RU" sz="1600" dirty="0" smtClean="0"/>
                      <a:t>. Е.И. Забабахина»</a:t>
                    </a:r>
                    <a:r>
                      <a:rPr lang="ru-RU" sz="1600" dirty="0"/>
                      <a:t>
39,5</a:t>
                    </a:r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</c:dLbl>
            <c:dLbl>
              <c:idx val="2"/>
              <c:layout>
                <c:manualLayout>
                  <c:x val="0.14049803435074751"/>
                  <c:y val="-0.2760454402812694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сфера образования</a:t>
                    </a:r>
                    <a:r>
                      <a:rPr lang="ru-RU" dirty="0"/>
                      <a:t>
7</a:t>
                    </a:r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</c:dLbl>
            <c:dLbl>
              <c:idx val="3"/>
              <c:layout>
                <c:manualLayout>
                  <c:x val="0.19213014902062861"/>
                  <c:y val="-0.14601765688379861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</c:dLbl>
            <c:dLbl>
              <c:idx val="4"/>
              <c:layout>
                <c:manualLayout>
                  <c:x val="0.1662664150452268"/>
                  <c:y val="0.10798077513038143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</c:dLbl>
            <c:txPr>
              <a:bodyPr/>
              <a:lstStyle/>
              <a:p>
                <a:pPr>
                  <a:defRPr sz="1400" b="1">
                    <a:latin typeface="+mj-lt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</c:dLbls>
          <c:cat>
            <c:strRef>
              <c:f>Лист1!$A$2:$A$6</c:f>
              <c:strCache>
                <c:ptCount val="5"/>
                <c:pt idx="0">
                  <c:v>в/ч</c:v>
                </c:pt>
                <c:pt idx="1">
                  <c:v>ВНИИТФ</c:v>
                </c:pt>
                <c:pt idx="2">
                  <c:v>образование</c:v>
                </c:pt>
                <c:pt idx="3">
                  <c:v>службы</c:v>
                </c:pt>
                <c:pt idx="4">
                  <c:v>прочие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14.5</c:v>
                </c:pt>
                <c:pt idx="1">
                  <c:v>39.5</c:v>
                </c:pt>
                <c:pt idx="2">
                  <c:v>7</c:v>
                </c:pt>
                <c:pt idx="3">
                  <c:v>19</c:v>
                </c:pt>
                <c:pt idx="4">
                  <c:v>20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15.05.2015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15.05.2015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15.05.2015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15.05.2015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15.05.2015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15.05.2015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15.05.2015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.jpeg"/><Relationship Id="rId7" Type="http://schemas.openxmlformats.org/officeDocument/2006/relationships/image" Target="../media/image13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10" Type="http://schemas.openxmlformats.org/officeDocument/2006/relationships/image" Target="../media/image31.jpeg"/><Relationship Id="rId4" Type="http://schemas.openxmlformats.org/officeDocument/2006/relationships/image" Target="../media/image25.jpeg"/><Relationship Id="rId9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.jpeg"/><Relationship Id="rId7" Type="http://schemas.openxmlformats.org/officeDocument/2006/relationships/image" Target="../media/image13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.jpeg"/><Relationship Id="rId7" Type="http://schemas.openxmlformats.org/officeDocument/2006/relationships/image" Target="../media/image13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mailto:mbdou_1_umka@mail.ru" TargetMode="External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jpeg"/><Relationship Id="rId4" Type="http://schemas.openxmlformats.org/officeDocument/2006/relationships/hyperlink" Target="http://ds1.snzsite.ru/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.jpeg"/><Relationship Id="rId7" Type="http://schemas.openxmlformats.org/officeDocument/2006/relationships/image" Target="../media/image13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.jpeg"/><Relationship Id="rId7" Type="http://schemas.openxmlformats.org/officeDocument/2006/relationships/image" Target="../media/image13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1124744"/>
            <a:ext cx="8496944" cy="3528392"/>
          </a:xfrm>
        </p:spPr>
        <p:txBody>
          <a:bodyPr>
            <a:normAutofit/>
          </a:bodyPr>
          <a:lstStyle/>
          <a:p>
            <a:r>
              <a:rPr lang="ru-RU" sz="3600" b="1" dirty="0" err="1">
                <a:solidFill>
                  <a:srgbClr val="0000FF"/>
                </a:solidFill>
              </a:rPr>
              <a:t>Лего</a:t>
            </a:r>
            <a:r>
              <a:rPr lang="ru-RU" sz="3600" b="1" dirty="0">
                <a:solidFill>
                  <a:srgbClr val="0000FF"/>
                </a:solidFill>
              </a:rPr>
              <a:t>-конструирование как средство формирования игровой мотивации</a:t>
            </a:r>
            <a:r>
              <a:rPr lang="ru-RU" sz="3600" dirty="0">
                <a:solidFill>
                  <a:srgbClr val="0000FF"/>
                </a:solidFill>
              </a:rPr>
              <a:t/>
            </a:r>
            <a:br>
              <a:rPr lang="ru-RU" sz="3600" dirty="0">
                <a:solidFill>
                  <a:srgbClr val="0000FF"/>
                </a:solidFill>
              </a:rPr>
            </a:br>
            <a:r>
              <a:rPr lang="ru-RU" sz="3600" b="1" dirty="0">
                <a:solidFill>
                  <a:srgbClr val="0000FF"/>
                </a:solidFill>
              </a:rPr>
              <a:t>в рамках реализации региональной программы ТЕМП в ДОУ</a:t>
            </a:r>
            <a:r>
              <a:rPr lang="ru-RU" sz="3200" dirty="0"/>
              <a:t/>
            </a:r>
            <a:br>
              <a:rPr lang="ru-RU" sz="3200" dirty="0"/>
            </a:br>
            <a:r>
              <a:rPr lang="ru-RU" sz="2400" dirty="0"/>
              <a:t/>
            </a:r>
            <a:br>
              <a:rPr lang="ru-RU" sz="2400" dirty="0"/>
            </a:br>
            <a:endParaRPr lang="ru-RU" sz="2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779912" y="4725144"/>
            <a:ext cx="4960640" cy="1680592"/>
          </a:xfrm>
        </p:spPr>
        <p:txBody>
          <a:bodyPr/>
          <a:lstStyle/>
          <a:p>
            <a:r>
              <a:rPr lang="ru-RU" sz="2400" b="1" i="1" dirty="0">
                <a:solidFill>
                  <a:schemeClr val="tx1"/>
                </a:solidFill>
                <a:latin typeface="Georgia" pitchFamily="18" charset="0"/>
              </a:rPr>
              <a:t>Сабирова Т.И.,</a:t>
            </a:r>
            <a:endParaRPr lang="ru-RU" sz="2400" b="1" dirty="0">
              <a:solidFill>
                <a:schemeClr val="tx1"/>
              </a:solidFill>
              <a:latin typeface="Georgia" pitchFamily="18" charset="0"/>
            </a:endParaRPr>
          </a:p>
          <a:p>
            <a:r>
              <a:rPr lang="ru-RU" sz="2400" b="1" i="1" dirty="0">
                <a:solidFill>
                  <a:schemeClr val="tx1"/>
                </a:solidFill>
                <a:latin typeface="Georgia" pitchFamily="18" charset="0"/>
              </a:rPr>
              <a:t>заведующий МБДОУ № 1</a:t>
            </a:r>
            <a:endParaRPr lang="ru-RU" sz="2400" b="1" dirty="0">
              <a:solidFill>
                <a:schemeClr val="tx1"/>
              </a:solidFill>
              <a:latin typeface="Georgia" pitchFamily="18" charset="0"/>
            </a:endParaRPr>
          </a:p>
          <a:p>
            <a:r>
              <a:rPr lang="ru-RU" sz="2400" b="1" i="1" dirty="0">
                <a:solidFill>
                  <a:schemeClr val="tx1"/>
                </a:solidFill>
                <a:latin typeface="Georgia" pitchFamily="18" charset="0"/>
              </a:rPr>
              <a:t>г. </a:t>
            </a:r>
            <a:r>
              <a:rPr lang="ru-RU" sz="2400" b="1" i="1" dirty="0" err="1">
                <a:solidFill>
                  <a:schemeClr val="tx1"/>
                </a:solidFill>
                <a:latin typeface="Georgia" pitchFamily="18" charset="0"/>
              </a:rPr>
              <a:t>Снежинск</a:t>
            </a:r>
            <a:endParaRPr lang="ru-RU" sz="2400" b="1" dirty="0">
              <a:solidFill>
                <a:schemeClr val="tx1"/>
              </a:solidFill>
              <a:latin typeface="Georgia" pitchFamily="18" charset="0"/>
            </a:endParaRPr>
          </a:p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467544" y="476672"/>
            <a:ext cx="79928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atin typeface="Georgia" pitchFamily="18" charset="0"/>
              </a:rPr>
              <a:t>м</a:t>
            </a:r>
            <a:r>
              <a:rPr lang="ru-RU" sz="1600" b="1" dirty="0" smtClean="0">
                <a:latin typeface="Georgia" pitchFamily="18" charset="0"/>
              </a:rPr>
              <a:t>униципальное бюджетное дошкольное образовательное учреждение </a:t>
            </a:r>
          </a:p>
          <a:p>
            <a:pPr algn="ctr"/>
            <a:r>
              <a:rPr lang="ru-RU" sz="1600" b="1" dirty="0" smtClean="0">
                <a:latin typeface="Georgia" pitchFamily="18" charset="0"/>
              </a:rPr>
              <a:t>«Детский сад общеразвивающего вида № 1»</a:t>
            </a:r>
            <a:endParaRPr lang="ru-RU" sz="1600" b="1" dirty="0">
              <a:latin typeface="Georgia" pitchFamily="18" charset="0"/>
            </a:endParaRPr>
          </a:p>
        </p:txBody>
      </p:sp>
      <p:pic>
        <p:nvPicPr>
          <p:cNvPr id="6" name="Рисунок 5" descr="Игрушка рабочий, строитель человек lego - Стоковое фото Vikt…"/>
          <p:cNvPicPr/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27" t="16534" r="19404" b="8892"/>
          <a:stretch/>
        </p:blipFill>
        <p:spPr bwMode="auto">
          <a:xfrm>
            <a:off x="1293376" y="5086591"/>
            <a:ext cx="789940" cy="14192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 descr="Download lego человечки pictures for free and share now"/>
          <p:cNvPicPr/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9" t="7876" r="24703" b="9666"/>
          <a:stretch/>
        </p:blipFill>
        <p:spPr bwMode="auto">
          <a:xfrm>
            <a:off x="2195736" y="5157191"/>
            <a:ext cx="995680" cy="134721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 descr="Фонарик без батареек (полицейский/пожарник/строитель) (LGL-T…"/>
          <p:cNvPicPr/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70" r="14351" b="10333"/>
          <a:stretch/>
        </p:blipFill>
        <p:spPr bwMode="auto">
          <a:xfrm>
            <a:off x="251520" y="5164558"/>
            <a:ext cx="1014227" cy="133985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864225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2204" y="404664"/>
            <a:ext cx="8229600" cy="1143000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Georgia" pitchFamily="18" charset="0"/>
              </a:rPr>
              <a:t/>
            </a:r>
            <a:br>
              <a:rPr lang="ru-RU" sz="3200" b="1" dirty="0" smtClean="0">
                <a:solidFill>
                  <a:srgbClr val="002060"/>
                </a:solidFill>
                <a:latin typeface="Georgia" pitchFamily="18" charset="0"/>
              </a:rPr>
            </a:br>
            <a:r>
              <a:rPr lang="ru-RU" sz="3200" b="1" dirty="0" smtClean="0">
                <a:solidFill>
                  <a:srgbClr val="002060"/>
                </a:solidFill>
                <a:latin typeface="Georgia" pitchFamily="18" charset="0"/>
              </a:rPr>
              <a:t>Обучение </a:t>
            </a:r>
            <a:br>
              <a:rPr lang="ru-RU" sz="3200" b="1" dirty="0" smtClean="0">
                <a:solidFill>
                  <a:srgbClr val="002060"/>
                </a:solidFill>
                <a:latin typeface="Georgia" pitchFamily="18" charset="0"/>
              </a:rPr>
            </a:br>
            <a:r>
              <a:rPr lang="ru-RU" sz="3200" b="1" dirty="0" smtClean="0">
                <a:solidFill>
                  <a:srgbClr val="002060"/>
                </a:solidFill>
                <a:latin typeface="Georgia" pitchFamily="18" charset="0"/>
              </a:rPr>
              <a:t>по </a:t>
            </a:r>
            <a:r>
              <a:rPr lang="ru-RU" sz="3200" b="1" dirty="0">
                <a:solidFill>
                  <a:srgbClr val="002060"/>
                </a:solidFill>
                <a:latin typeface="Georgia" pitchFamily="18" charset="0"/>
              </a:rPr>
              <a:t>программе «ЛЕГО-УМКА» осуществляется по 4 этапам: </a:t>
            </a:r>
            <a:r>
              <a:rPr lang="ru-RU" sz="3600" dirty="0"/>
              <a:t/>
            </a:r>
            <a:br>
              <a:rPr lang="ru-RU" sz="3600" dirty="0"/>
            </a:b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2348879"/>
            <a:ext cx="8003232" cy="3240361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latin typeface="Georgia" pitchFamily="18" charset="0"/>
              </a:rPr>
              <a:t>I</a:t>
            </a:r>
            <a:r>
              <a:rPr lang="ru-RU" dirty="0" smtClean="0">
                <a:latin typeface="Georgia" pitchFamily="18" charset="0"/>
              </a:rPr>
              <a:t>.</a:t>
            </a:r>
            <a:r>
              <a:rPr lang="en-US" dirty="0" smtClean="0">
                <a:latin typeface="Georgia" pitchFamily="18" charset="0"/>
              </a:rPr>
              <a:t> </a:t>
            </a:r>
            <a:r>
              <a:rPr lang="ru-RU" dirty="0" smtClean="0">
                <a:latin typeface="Georgia" pitchFamily="18" charset="0"/>
              </a:rPr>
              <a:t>Установление взаимосвязей</a:t>
            </a:r>
            <a:endParaRPr lang="ru-RU" dirty="0">
              <a:latin typeface="Georgia" pitchFamily="18" charset="0"/>
            </a:endParaRPr>
          </a:p>
          <a:p>
            <a:pPr marL="0" indent="0">
              <a:buNone/>
            </a:pPr>
            <a:r>
              <a:rPr lang="en-US" dirty="0" smtClean="0">
                <a:latin typeface="Georgia" pitchFamily="18" charset="0"/>
              </a:rPr>
              <a:t>II</a:t>
            </a:r>
            <a:r>
              <a:rPr lang="ru-RU" dirty="0" smtClean="0">
                <a:latin typeface="Georgia" pitchFamily="18" charset="0"/>
              </a:rPr>
              <a:t>.</a:t>
            </a:r>
            <a:r>
              <a:rPr lang="en-US" dirty="0" smtClean="0">
                <a:latin typeface="Georgia" pitchFamily="18" charset="0"/>
              </a:rPr>
              <a:t> </a:t>
            </a:r>
            <a:r>
              <a:rPr lang="ru-RU" dirty="0" smtClean="0">
                <a:latin typeface="Georgia" pitchFamily="18" charset="0"/>
              </a:rPr>
              <a:t>Конструирование</a:t>
            </a:r>
            <a:endParaRPr lang="ru-RU" dirty="0">
              <a:latin typeface="Georgia" pitchFamily="18" charset="0"/>
            </a:endParaRPr>
          </a:p>
          <a:p>
            <a:pPr marL="0" indent="0">
              <a:buNone/>
            </a:pPr>
            <a:r>
              <a:rPr lang="en-US" dirty="0" smtClean="0">
                <a:latin typeface="Georgia" pitchFamily="18" charset="0"/>
              </a:rPr>
              <a:t>III</a:t>
            </a:r>
            <a:r>
              <a:rPr lang="ru-RU" dirty="0" smtClean="0">
                <a:latin typeface="Georgia" pitchFamily="18" charset="0"/>
              </a:rPr>
              <a:t>.</a:t>
            </a:r>
            <a:r>
              <a:rPr lang="en-US" dirty="0" smtClean="0">
                <a:latin typeface="Georgia" pitchFamily="18" charset="0"/>
              </a:rPr>
              <a:t> </a:t>
            </a:r>
            <a:r>
              <a:rPr lang="ru-RU" dirty="0" smtClean="0">
                <a:latin typeface="Georgia" pitchFamily="18" charset="0"/>
              </a:rPr>
              <a:t>Рефлексия </a:t>
            </a:r>
            <a:endParaRPr lang="ru-RU" dirty="0">
              <a:latin typeface="Georgia" pitchFamily="18" charset="0"/>
            </a:endParaRPr>
          </a:p>
          <a:p>
            <a:pPr marL="0" indent="0">
              <a:buNone/>
            </a:pPr>
            <a:r>
              <a:rPr lang="en-US" dirty="0" smtClean="0">
                <a:latin typeface="Georgia" pitchFamily="18" charset="0"/>
              </a:rPr>
              <a:t>IV</a:t>
            </a:r>
            <a:r>
              <a:rPr lang="ru-RU" dirty="0" smtClean="0">
                <a:latin typeface="Georgia" pitchFamily="18" charset="0"/>
              </a:rPr>
              <a:t>.</a:t>
            </a:r>
            <a:r>
              <a:rPr lang="en-US" dirty="0" smtClean="0">
                <a:latin typeface="Georgia" pitchFamily="18" charset="0"/>
              </a:rPr>
              <a:t> </a:t>
            </a:r>
            <a:r>
              <a:rPr lang="ru-RU" dirty="0" smtClean="0">
                <a:latin typeface="Georgia" pitchFamily="18" charset="0"/>
              </a:rPr>
              <a:t>Развитие</a:t>
            </a:r>
            <a:endParaRPr lang="ru-RU" dirty="0">
              <a:latin typeface="Georgia" pitchFamily="18" charset="0"/>
            </a:endParaRPr>
          </a:p>
          <a:p>
            <a:endParaRPr lang="ru-RU" dirty="0"/>
          </a:p>
        </p:txBody>
      </p:sp>
      <p:grpSp>
        <p:nvGrpSpPr>
          <p:cNvPr id="15" name="Группа 14"/>
          <p:cNvGrpSpPr/>
          <p:nvPr/>
        </p:nvGrpSpPr>
        <p:grpSpPr>
          <a:xfrm>
            <a:off x="395536" y="5154399"/>
            <a:ext cx="8124472" cy="1568450"/>
            <a:chOff x="395536" y="5154399"/>
            <a:chExt cx="8124472" cy="1568450"/>
          </a:xfrm>
        </p:grpSpPr>
        <p:pic>
          <p:nvPicPr>
            <p:cNvPr id="16" name="Рисунок 15" descr="Самовывоз Lego 5613 Пожарный"/>
            <p:cNvPicPr/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259" r="23462"/>
            <a:stretch/>
          </p:blipFill>
          <p:spPr bwMode="auto">
            <a:xfrm>
              <a:off x="5101064" y="5154399"/>
              <a:ext cx="968439" cy="1493837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7" name="Рисунок 16" descr="Игрушка рабочий, строитель человек lego - Стоковое фото Vikt…"/>
            <p:cNvPicPr/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27" t="16534" r="19404" b="8892"/>
            <a:stretch/>
          </p:blipFill>
          <p:spPr bwMode="auto">
            <a:xfrm>
              <a:off x="1691680" y="5229011"/>
              <a:ext cx="789940" cy="1419225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8" name="Рисунок 17" descr="Лего-человечек Lego Minifigures 11 серия Паяльщик - купить в…"/>
            <p:cNvPicPr/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406" r="28243"/>
            <a:stretch/>
          </p:blipFill>
          <p:spPr bwMode="auto">
            <a:xfrm>
              <a:off x="2801511" y="5154399"/>
              <a:ext cx="948690" cy="156845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9" name="Рисунок 18" descr="Купить 8803_11 Лётчик - Коллекционная минифигурка Лего - серия 3 (LEGO MINIFIGURES)"/>
            <p:cNvPicPr/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12" t="10378" r="31750" b="8868"/>
            <a:stretch/>
          </p:blipFill>
          <p:spPr bwMode="auto">
            <a:xfrm>
              <a:off x="3923928" y="5235996"/>
              <a:ext cx="933450" cy="141224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0" name="Рисунок 19" descr="Download lego человечки pictures for free and share now"/>
            <p:cNvPicPr/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49" t="7876" r="24703" b="9666"/>
            <a:stretch/>
          </p:blipFill>
          <p:spPr bwMode="auto">
            <a:xfrm>
              <a:off x="7524328" y="5323308"/>
              <a:ext cx="995680" cy="1237615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1" name="Рисунок 20" descr="Фонарик без батареек (полицейский/пожарник/строитель) (LGL-T…"/>
            <p:cNvPicPr/>
            <p:nvPr/>
          </p:nvPicPr>
          <p:blipFill rotWithShape="1"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70" r="14351" b="10333"/>
            <a:stretch/>
          </p:blipFill>
          <p:spPr bwMode="auto">
            <a:xfrm>
              <a:off x="6314755" y="5323309"/>
              <a:ext cx="989330" cy="1324928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2" name="Рисунок 21" descr="Lego Creator. Выпуск 5. Минифигурка В серии Лего есть довольно редкие минифигурки, ими можно меняться с друзьями и использовать"/>
            <p:cNvPicPr/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536" y="5154399"/>
              <a:ext cx="1166495" cy="1509712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887094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0"/>
            <a:ext cx="9036496" cy="706090"/>
          </a:xfrm>
        </p:spPr>
        <p:txBody>
          <a:bodyPr>
            <a:normAutofit/>
          </a:bodyPr>
          <a:lstStyle/>
          <a:p>
            <a:r>
              <a:rPr lang="ru-RU" sz="3000" b="1" dirty="0">
                <a:solidFill>
                  <a:srgbClr val="002060"/>
                </a:solidFill>
                <a:latin typeface="Georgia" pitchFamily="18" charset="0"/>
              </a:rPr>
              <a:t>Материально-техническое оборудование</a:t>
            </a:r>
            <a:endParaRPr lang="ru-RU" sz="3000" dirty="0"/>
          </a:p>
        </p:txBody>
      </p:sp>
      <p:pic>
        <p:nvPicPr>
          <p:cNvPr id="4" name="Рисунок 3" descr="G:\DCIM\124___05\IMG_4674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46"/>
          <a:stretch/>
        </p:blipFill>
        <p:spPr bwMode="auto">
          <a:xfrm>
            <a:off x="1043608" y="836712"/>
            <a:ext cx="7272808" cy="576063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 descr="G:\DCIM\124___05\IMG_4675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836712"/>
            <a:ext cx="7272808" cy="576063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Объект 6"/>
          <p:cNvPicPr>
            <a:picLocks noGrp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836713"/>
            <a:ext cx="7272808" cy="5760638"/>
          </a:xfrm>
          <a:prstGeom prst="rect">
            <a:avLst/>
          </a:prstGeom>
        </p:spPr>
      </p:pic>
      <p:pic>
        <p:nvPicPr>
          <p:cNvPr id="7" name="Рисунок 6" descr="D:\Мои документы\педагоги\1 УМКА старший воспитатель\самара\9805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836711"/>
            <a:ext cx="7272807" cy="576063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D:\Мои документы\педагоги\1 УМКА старший воспитатель\самара\int_3.jp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836712"/>
            <a:ext cx="7272808" cy="5760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D:\Мои документы\педагоги\1 УМКА старший воспитатель\самара\int_2.jpg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908720"/>
            <a:ext cx="6696744" cy="53285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F:\DCIM\123___04\IMG_3664.JPG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65"/>
          <a:stretch/>
        </p:blipFill>
        <p:spPr bwMode="auto">
          <a:xfrm>
            <a:off x="1259632" y="908720"/>
            <a:ext cx="6696744" cy="532859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Рисунок 10" descr="F:\DCIM\123___04\IMG_3666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908719"/>
            <a:ext cx="6696744" cy="53285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Скачать lego человечки картинки и фото на телефон бесплатно"/>
          <p:cNvPicPr/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3" r="20675" b="4193"/>
          <a:stretch/>
        </p:blipFill>
        <p:spPr bwMode="auto">
          <a:xfrm>
            <a:off x="8100392" y="5229200"/>
            <a:ext cx="873125" cy="14224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96333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9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8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10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784976" cy="1143000"/>
          </a:xfrm>
        </p:spPr>
        <p:txBody>
          <a:bodyPr>
            <a:noAutofit/>
          </a:bodyPr>
          <a:lstStyle/>
          <a:p>
            <a:r>
              <a:rPr lang="ru-RU" sz="3000" b="1" dirty="0" smtClean="0">
                <a:solidFill>
                  <a:srgbClr val="002060"/>
                </a:solidFill>
                <a:latin typeface="Georgia" pitchFamily="18" charset="0"/>
              </a:rPr>
              <a:t>Формы</a:t>
            </a:r>
            <a:br>
              <a:rPr lang="ru-RU" sz="3000" b="1" dirty="0" smtClean="0">
                <a:solidFill>
                  <a:srgbClr val="002060"/>
                </a:solidFill>
                <a:latin typeface="Georgia" pitchFamily="18" charset="0"/>
              </a:rPr>
            </a:br>
            <a:r>
              <a:rPr lang="ru-RU" sz="3000" b="1" dirty="0" smtClean="0">
                <a:solidFill>
                  <a:srgbClr val="002060"/>
                </a:solidFill>
                <a:latin typeface="Georgia" pitchFamily="18" charset="0"/>
              </a:rPr>
              <a:t> </a:t>
            </a:r>
            <a:r>
              <a:rPr lang="ru-RU" sz="3000" b="1" dirty="0">
                <a:solidFill>
                  <a:srgbClr val="002060"/>
                </a:solidFill>
                <a:latin typeface="Georgia" pitchFamily="18" charset="0"/>
              </a:rPr>
              <a:t>подведения итогов реализации программы «ЛЕГО-УМКА» </a:t>
            </a:r>
          </a:p>
        </p:txBody>
      </p:sp>
      <p:pic>
        <p:nvPicPr>
          <p:cNvPr id="4" name="Объект 3" descr="F:\DCIM\122___03\IMG_1874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907704" y="1916832"/>
            <a:ext cx="5256584" cy="439248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F:\DCIM\122___03\IMG_265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9989" y="1484784"/>
            <a:ext cx="6552728" cy="525658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484784"/>
            <a:ext cx="7056784" cy="5256584"/>
          </a:xfrm>
          <a:prstGeom prst="rect">
            <a:avLst/>
          </a:prstGeom>
        </p:spPr>
      </p:pic>
      <p:pic>
        <p:nvPicPr>
          <p:cNvPr id="9" name="Рисунок 8" descr="Lego Creator. Выпуск 5. Минифигурка В серии Лего есть довольно редкие минифигурки, ими можно меняться с друзьями и использовать"/>
          <p:cNvPicPr/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28" y="5301208"/>
            <a:ext cx="1166495" cy="13817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24391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000" b="1" dirty="0" err="1" smtClean="0">
                <a:solidFill>
                  <a:srgbClr val="002060"/>
                </a:solidFill>
                <a:latin typeface="Georgia" pitchFamily="18" charset="0"/>
              </a:rPr>
              <a:t>Лего</a:t>
            </a:r>
            <a:r>
              <a:rPr lang="ru-RU" sz="3000" b="1" dirty="0" smtClean="0">
                <a:solidFill>
                  <a:srgbClr val="002060"/>
                </a:solidFill>
                <a:latin typeface="Georgia" pitchFamily="18" charset="0"/>
              </a:rPr>
              <a:t>-конструирование</a:t>
            </a:r>
            <a:endParaRPr lang="ru-RU" sz="3000" b="1" dirty="0">
              <a:solidFill>
                <a:srgbClr val="002060"/>
              </a:solidFill>
              <a:latin typeface="Georgia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772816"/>
            <a:ext cx="8856984" cy="3417243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sz="3000" b="1" dirty="0" smtClean="0">
                <a:latin typeface="Georgia" pitchFamily="18" charset="0"/>
              </a:rPr>
              <a:t>средство </a:t>
            </a:r>
            <a:r>
              <a:rPr lang="ru-RU" sz="3000" b="1" dirty="0">
                <a:latin typeface="Georgia" pitchFamily="18" charset="0"/>
              </a:rPr>
              <a:t>формирования </a:t>
            </a:r>
            <a:endParaRPr lang="ru-RU" sz="3000" b="1" dirty="0" smtClean="0">
              <a:latin typeface="Georgia" pitchFamily="18" charset="0"/>
            </a:endParaRPr>
          </a:p>
          <a:p>
            <a:pPr marL="0" indent="0" algn="ctr">
              <a:buNone/>
            </a:pPr>
            <a:r>
              <a:rPr lang="ru-RU" sz="3000" b="1" dirty="0" smtClean="0">
                <a:latin typeface="Georgia" pitchFamily="18" charset="0"/>
              </a:rPr>
              <a:t>игровой мотивации</a:t>
            </a:r>
          </a:p>
          <a:p>
            <a:pPr marL="0" indent="0" algn="ctr">
              <a:buNone/>
            </a:pPr>
            <a:endParaRPr lang="ru-RU" b="1" dirty="0" smtClean="0"/>
          </a:p>
          <a:p>
            <a:r>
              <a:rPr lang="ru-RU" sz="3000" dirty="0">
                <a:latin typeface="Georgia" pitchFamily="18" charset="0"/>
              </a:rPr>
              <a:t>«Помощь игрушке (виртуальному другу</a:t>
            </a:r>
            <a:r>
              <a:rPr lang="ru-RU" sz="3000" dirty="0" smtClean="0">
                <a:latin typeface="Georgia" pitchFamily="18" charset="0"/>
              </a:rPr>
              <a:t>)»;</a:t>
            </a:r>
          </a:p>
          <a:p>
            <a:r>
              <a:rPr lang="ru-RU" sz="3000" dirty="0">
                <a:latin typeface="Georgia" pitchFamily="18" charset="0"/>
              </a:rPr>
              <a:t>«Помощь взрослому</a:t>
            </a:r>
            <a:r>
              <a:rPr lang="ru-RU" sz="3000" dirty="0" smtClean="0">
                <a:latin typeface="Georgia" pitchFamily="18" charset="0"/>
              </a:rPr>
              <a:t>»;</a:t>
            </a:r>
            <a:r>
              <a:rPr lang="ru-RU" sz="3000" b="1" dirty="0" smtClean="0">
                <a:latin typeface="Georgia" pitchFamily="18" charset="0"/>
              </a:rPr>
              <a:t> </a:t>
            </a:r>
          </a:p>
          <a:p>
            <a:r>
              <a:rPr lang="ru-RU" sz="3000" dirty="0">
                <a:latin typeface="Georgia" pitchFamily="18" charset="0"/>
              </a:rPr>
              <a:t>«Научи меня</a:t>
            </a:r>
            <a:r>
              <a:rPr lang="ru-RU" sz="3000" dirty="0" smtClean="0">
                <a:latin typeface="Georgia" pitchFamily="18" charset="0"/>
              </a:rPr>
              <a:t>»;</a:t>
            </a:r>
          </a:p>
          <a:p>
            <a:r>
              <a:rPr lang="ru-RU" sz="3000" dirty="0">
                <a:latin typeface="Georgia" pitchFamily="18" charset="0"/>
              </a:rPr>
              <a:t>«Создание предметов своими руками для себя» </a:t>
            </a:r>
            <a:endParaRPr lang="ru-RU" sz="3000" b="1" dirty="0">
              <a:latin typeface="Georgia" pitchFamily="18" charset="0"/>
            </a:endParaRPr>
          </a:p>
        </p:txBody>
      </p:sp>
      <p:cxnSp>
        <p:nvCxnSpPr>
          <p:cNvPr id="9" name="Прямая со стрелкой 8"/>
          <p:cNvCxnSpPr/>
          <p:nvPr/>
        </p:nvCxnSpPr>
        <p:spPr>
          <a:xfrm>
            <a:off x="4552821" y="1268760"/>
            <a:ext cx="1" cy="50405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>
            <a:off x="4552822" y="2780928"/>
            <a:ext cx="1" cy="50405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19" name="Группа 18"/>
          <p:cNvGrpSpPr/>
          <p:nvPr/>
        </p:nvGrpSpPr>
        <p:grpSpPr>
          <a:xfrm>
            <a:off x="395536" y="5154399"/>
            <a:ext cx="8124472" cy="1568450"/>
            <a:chOff x="395536" y="5154399"/>
            <a:chExt cx="8124472" cy="1568450"/>
          </a:xfrm>
        </p:grpSpPr>
        <p:pic>
          <p:nvPicPr>
            <p:cNvPr id="20" name="Рисунок 19" descr="Самовывоз Lego 5613 Пожарный"/>
            <p:cNvPicPr/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259" r="23462"/>
            <a:stretch/>
          </p:blipFill>
          <p:spPr bwMode="auto">
            <a:xfrm>
              <a:off x="5101064" y="5154399"/>
              <a:ext cx="968439" cy="1493837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1" name="Рисунок 20" descr="Игрушка рабочий, строитель человек lego - Стоковое фото Vikt…"/>
            <p:cNvPicPr/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27" t="16534" r="19404" b="8892"/>
            <a:stretch/>
          </p:blipFill>
          <p:spPr bwMode="auto">
            <a:xfrm>
              <a:off x="1691680" y="5229011"/>
              <a:ext cx="789940" cy="1419225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2" name="Рисунок 21" descr="Лего-человечек Lego Minifigures 11 серия Паяльщик - купить в…"/>
            <p:cNvPicPr/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406" r="28243"/>
            <a:stretch/>
          </p:blipFill>
          <p:spPr bwMode="auto">
            <a:xfrm>
              <a:off x="2801511" y="5154399"/>
              <a:ext cx="948690" cy="156845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3" name="Рисунок 22" descr="Купить 8803_11 Лётчик - Коллекционная минифигурка Лего - серия 3 (LEGO MINIFIGURES)"/>
            <p:cNvPicPr/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12" t="10378" r="31750" b="8868"/>
            <a:stretch/>
          </p:blipFill>
          <p:spPr bwMode="auto">
            <a:xfrm>
              <a:off x="3923928" y="5235996"/>
              <a:ext cx="933450" cy="141224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4" name="Рисунок 23" descr="Download lego человечки pictures for free and share now"/>
            <p:cNvPicPr/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49" t="7876" r="24703" b="9666"/>
            <a:stretch/>
          </p:blipFill>
          <p:spPr bwMode="auto">
            <a:xfrm>
              <a:off x="7524328" y="5323308"/>
              <a:ext cx="995680" cy="1237615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5" name="Рисунок 24" descr="Фонарик без батареек (полицейский/пожарник/строитель) (LGL-T…"/>
            <p:cNvPicPr/>
            <p:nvPr/>
          </p:nvPicPr>
          <p:blipFill rotWithShape="1"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70" r="14351" b="10333"/>
            <a:stretch/>
          </p:blipFill>
          <p:spPr bwMode="auto">
            <a:xfrm>
              <a:off x="6314755" y="5323309"/>
              <a:ext cx="989330" cy="1324928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6" name="Рисунок 25" descr="Lego Creator. Выпуск 5. Минифигурка В серии Лего есть довольно редкие минифигурки, ими можно меняться с друзьями и использовать"/>
            <p:cNvPicPr/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536" y="5154399"/>
              <a:ext cx="1166495" cy="1509712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191819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4000" b="1" dirty="0">
                <a:solidFill>
                  <a:srgbClr val="002060"/>
                </a:solidFill>
                <a:latin typeface="Georgia" pitchFamily="18" charset="0"/>
              </a:rPr>
              <a:t>«Помощь игрушке </a:t>
            </a:r>
            <a:r>
              <a:rPr lang="ru-RU" sz="4000" b="1" dirty="0" smtClean="0">
                <a:solidFill>
                  <a:srgbClr val="002060"/>
                </a:solidFill>
                <a:latin typeface="Georgia" pitchFamily="18" charset="0"/>
              </a:rPr>
              <a:t/>
            </a:r>
            <a:br>
              <a:rPr lang="ru-RU" sz="4000" b="1" dirty="0" smtClean="0">
                <a:solidFill>
                  <a:srgbClr val="002060"/>
                </a:solidFill>
                <a:latin typeface="Georgia" pitchFamily="18" charset="0"/>
              </a:rPr>
            </a:br>
            <a:r>
              <a:rPr lang="ru-RU" sz="4000" b="1" dirty="0" smtClean="0">
                <a:solidFill>
                  <a:srgbClr val="002060"/>
                </a:solidFill>
                <a:latin typeface="Georgia" pitchFamily="18" charset="0"/>
              </a:rPr>
              <a:t>(</a:t>
            </a:r>
            <a:r>
              <a:rPr lang="ru-RU" sz="4000" b="1" dirty="0">
                <a:solidFill>
                  <a:srgbClr val="002060"/>
                </a:solidFill>
                <a:latin typeface="Georgia" pitchFamily="18" charset="0"/>
              </a:rPr>
              <a:t>виртуальному другу</a:t>
            </a:r>
            <a:r>
              <a:rPr lang="ru-RU" sz="4000" b="1" dirty="0" smtClean="0">
                <a:solidFill>
                  <a:srgbClr val="002060"/>
                </a:solidFill>
                <a:latin typeface="Georgia" pitchFamily="18" charset="0"/>
              </a:rPr>
              <a:t>)»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8" name="Рисунок 7" descr="D:\Мои документы\педагоги\1 УМКА старший воспитатель\самара\фото к презентации\IMG_466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412776"/>
            <a:ext cx="6912768" cy="5040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Самовывоз Lego 5613 Пожарный"/>
          <p:cNvPicPr/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9" r="23462"/>
          <a:stretch/>
        </p:blipFill>
        <p:spPr bwMode="auto">
          <a:xfrm>
            <a:off x="8026155" y="5013176"/>
            <a:ext cx="1093470" cy="163766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47289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b="1" dirty="0">
                <a:solidFill>
                  <a:srgbClr val="002060"/>
                </a:solidFill>
                <a:latin typeface="Georgia" pitchFamily="18" charset="0"/>
              </a:rPr>
              <a:t>«Помощь взрослому</a:t>
            </a:r>
            <a:r>
              <a:rPr lang="ru-RU" sz="4000" b="1" dirty="0" smtClean="0">
                <a:solidFill>
                  <a:srgbClr val="002060"/>
                </a:solidFill>
                <a:latin typeface="Georgia" pitchFamily="18" charset="0"/>
              </a:rPr>
              <a:t>» </a:t>
            </a:r>
            <a:r>
              <a:rPr lang="ru-RU" b="1" dirty="0"/>
              <a:t/>
            </a:r>
            <a:br>
              <a:rPr lang="ru-RU" b="1" dirty="0"/>
            </a:br>
            <a:endParaRPr lang="ru-RU" dirty="0"/>
          </a:p>
        </p:txBody>
      </p:sp>
      <p:pic>
        <p:nvPicPr>
          <p:cNvPr id="7" name="Объект 6" descr="F:\DCIM\123___04\IMG_3663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96752"/>
            <a:ext cx="5832648" cy="453650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F:\DCIM\123___04\IMG_3668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3809" y="980728"/>
            <a:ext cx="2620645" cy="1964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F:\DCIM\123___04\IMG_3669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9" y="3152767"/>
            <a:ext cx="2580245" cy="17856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F:\DCIM\123___04\IMG_3670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048"/>
          <a:stretch/>
        </p:blipFill>
        <p:spPr bwMode="auto">
          <a:xfrm>
            <a:off x="6402182" y="5157192"/>
            <a:ext cx="2664298" cy="158417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Рисунок 10" descr="Купить 8803_11 Лётчик - Коллекционная минифигурка Лего - серия 3 (LEGO MINIFIGURES)"/>
          <p:cNvPicPr/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12" t="10378" r="31750" b="8868"/>
          <a:stretch/>
        </p:blipFill>
        <p:spPr bwMode="auto">
          <a:xfrm>
            <a:off x="23258" y="5445760"/>
            <a:ext cx="933450" cy="14122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042695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b="1" dirty="0">
                <a:solidFill>
                  <a:srgbClr val="002060"/>
                </a:solidFill>
                <a:latin typeface="Georgia" pitchFamily="18" charset="0"/>
              </a:rPr>
              <a:t>«Научи меня</a:t>
            </a:r>
            <a:r>
              <a:rPr lang="ru-RU" sz="4000" b="1" dirty="0" smtClean="0">
                <a:solidFill>
                  <a:srgbClr val="002060"/>
                </a:solidFill>
                <a:latin typeface="Georgia" pitchFamily="18" charset="0"/>
              </a:rPr>
              <a:t>»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7" name="Объект 6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124744"/>
            <a:ext cx="5943600" cy="4455622"/>
          </a:xfrm>
          <a:prstGeom prst="rect">
            <a:avLst/>
          </a:prstGeom>
        </p:spPr>
      </p:pic>
      <p:pic>
        <p:nvPicPr>
          <p:cNvPr id="8" name="Рисунок 7" descr="Лего-человечек Lego Minifigures 11 серия Паяльщик - купить в…"/>
          <p:cNvPicPr/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06" r="28243"/>
          <a:stretch/>
        </p:blipFill>
        <p:spPr bwMode="auto">
          <a:xfrm>
            <a:off x="7956376" y="5013176"/>
            <a:ext cx="948690" cy="15684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436567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0919" y="19812"/>
            <a:ext cx="8784976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sz="3300" b="1" dirty="0" smtClean="0">
                <a:solidFill>
                  <a:srgbClr val="002060"/>
                </a:solidFill>
                <a:latin typeface="Georgia" pitchFamily="18" charset="0"/>
              </a:rPr>
              <a:t>«</a:t>
            </a:r>
            <a:r>
              <a:rPr lang="ru-RU" sz="3300" b="1" dirty="0">
                <a:solidFill>
                  <a:srgbClr val="002060"/>
                </a:solidFill>
                <a:latin typeface="Georgia" pitchFamily="18" charset="0"/>
              </a:rPr>
              <a:t>Создание предметов </a:t>
            </a:r>
            <a:r>
              <a:rPr lang="ru-RU" sz="3300" b="1" dirty="0" smtClean="0">
                <a:solidFill>
                  <a:srgbClr val="002060"/>
                </a:solidFill>
                <a:latin typeface="Georgia" pitchFamily="18" charset="0"/>
              </a:rPr>
              <a:t/>
            </a:r>
            <a:br>
              <a:rPr lang="ru-RU" sz="3300" b="1" dirty="0" smtClean="0">
                <a:solidFill>
                  <a:srgbClr val="002060"/>
                </a:solidFill>
                <a:latin typeface="Georgia" pitchFamily="18" charset="0"/>
              </a:rPr>
            </a:br>
            <a:r>
              <a:rPr lang="ru-RU" sz="3300" b="1" dirty="0" smtClean="0">
                <a:solidFill>
                  <a:srgbClr val="002060"/>
                </a:solidFill>
                <a:latin typeface="Georgia" pitchFamily="18" charset="0"/>
              </a:rPr>
              <a:t>своими </a:t>
            </a:r>
            <a:r>
              <a:rPr lang="ru-RU" sz="3300" b="1" dirty="0">
                <a:solidFill>
                  <a:srgbClr val="002060"/>
                </a:solidFill>
                <a:latin typeface="Georgia" pitchFamily="18" charset="0"/>
              </a:rPr>
              <a:t>руками для себя» </a:t>
            </a:r>
            <a:r>
              <a:rPr lang="ru-RU" b="1" dirty="0"/>
              <a:t/>
            </a:r>
            <a:br>
              <a:rPr lang="ru-RU" b="1" dirty="0"/>
            </a:br>
            <a:endParaRPr lang="ru-RU" dirty="0"/>
          </a:p>
        </p:txBody>
      </p:sp>
      <p:pic>
        <p:nvPicPr>
          <p:cNvPr id="8" name="Рисунок 7" descr="D:\Мои документы\педагоги\1 УМКА старший воспитатель\самара\фото к презентации\IMG_4670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340768"/>
            <a:ext cx="6408711" cy="5112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Возврат редких кристальных черепов Lego Indiana Jones (лего 7628)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48"/>
          <a:stretch/>
        </p:blipFill>
        <p:spPr bwMode="auto">
          <a:xfrm>
            <a:off x="7884368" y="5157192"/>
            <a:ext cx="1022985" cy="144870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61095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ru-RU" sz="3000" b="1" dirty="0">
                <a:solidFill>
                  <a:srgbClr val="002060"/>
                </a:solidFill>
                <a:latin typeface="Georgia" pitchFamily="18" charset="0"/>
              </a:rPr>
              <a:t>Ф</a:t>
            </a:r>
            <a:r>
              <a:rPr lang="ru-RU" sz="3000" b="1" dirty="0" smtClean="0">
                <a:solidFill>
                  <a:srgbClr val="002060"/>
                </a:solidFill>
                <a:latin typeface="Georgia" pitchFamily="18" charset="0"/>
              </a:rPr>
              <a:t>ормы </a:t>
            </a:r>
            <a:r>
              <a:rPr lang="ru-RU" sz="3000" b="1" dirty="0">
                <a:solidFill>
                  <a:srgbClr val="002060"/>
                </a:solidFill>
                <a:latin typeface="Georgia" pitchFamily="18" charset="0"/>
              </a:rPr>
              <a:t>организации обучения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600200"/>
            <a:ext cx="8964488" cy="4525963"/>
          </a:xfrm>
        </p:spPr>
        <p:txBody>
          <a:bodyPr>
            <a:normAutofit/>
          </a:bodyPr>
          <a:lstStyle/>
          <a:p>
            <a:r>
              <a:rPr lang="ru-RU" sz="3000" i="1" dirty="0">
                <a:latin typeface="Georgia" pitchFamily="18" charset="0"/>
              </a:rPr>
              <a:t>Конструирование по образцу</a:t>
            </a:r>
            <a:r>
              <a:rPr lang="ru-RU" sz="3000" dirty="0">
                <a:latin typeface="Georgia" pitchFamily="18" charset="0"/>
              </a:rPr>
              <a:t> </a:t>
            </a:r>
            <a:endParaRPr lang="ru-RU" sz="3000" dirty="0" smtClean="0">
              <a:latin typeface="Georgia" pitchFamily="18" charset="0"/>
            </a:endParaRPr>
          </a:p>
          <a:p>
            <a:r>
              <a:rPr lang="ru-RU" sz="3000" i="1" dirty="0">
                <a:latin typeface="Georgia" pitchFamily="18" charset="0"/>
              </a:rPr>
              <a:t>Конструирование по модели</a:t>
            </a:r>
            <a:r>
              <a:rPr lang="ru-RU" sz="3000" dirty="0">
                <a:latin typeface="Georgia" pitchFamily="18" charset="0"/>
              </a:rPr>
              <a:t> </a:t>
            </a:r>
            <a:endParaRPr lang="ru-RU" sz="3000" dirty="0" smtClean="0">
              <a:latin typeface="Georgia" pitchFamily="18" charset="0"/>
            </a:endParaRPr>
          </a:p>
          <a:p>
            <a:r>
              <a:rPr lang="ru-RU" sz="3000" i="1" dirty="0">
                <a:latin typeface="Georgia" pitchFamily="18" charset="0"/>
              </a:rPr>
              <a:t>К</a:t>
            </a:r>
            <a:r>
              <a:rPr lang="ru-RU" sz="3000" i="1" dirty="0" smtClean="0">
                <a:latin typeface="Georgia" pitchFamily="18" charset="0"/>
              </a:rPr>
              <a:t>онструирование </a:t>
            </a:r>
            <a:r>
              <a:rPr lang="ru-RU" sz="3000" i="1" dirty="0">
                <a:latin typeface="Georgia" pitchFamily="18" charset="0"/>
              </a:rPr>
              <a:t>по </a:t>
            </a:r>
            <a:r>
              <a:rPr lang="ru-RU" sz="3000" i="1" dirty="0" smtClean="0">
                <a:latin typeface="Georgia" pitchFamily="18" charset="0"/>
              </a:rPr>
              <a:t>условиям</a:t>
            </a:r>
          </a:p>
          <a:p>
            <a:r>
              <a:rPr lang="ru-RU" sz="3000" i="1" dirty="0">
                <a:latin typeface="Georgia" pitchFamily="18" charset="0"/>
              </a:rPr>
              <a:t>Конструирование по простейшим чертежам и наглядным </a:t>
            </a:r>
            <a:r>
              <a:rPr lang="ru-RU" sz="3000" i="1" dirty="0" smtClean="0">
                <a:latin typeface="Georgia" pitchFamily="18" charset="0"/>
              </a:rPr>
              <a:t>схемам</a:t>
            </a:r>
          </a:p>
          <a:p>
            <a:r>
              <a:rPr lang="ru-RU" sz="3000" i="1" dirty="0">
                <a:latin typeface="Georgia" pitchFamily="18" charset="0"/>
              </a:rPr>
              <a:t>Конструирование по замыслу</a:t>
            </a:r>
            <a:r>
              <a:rPr lang="ru-RU" sz="3000" dirty="0">
                <a:latin typeface="Georgia" pitchFamily="18" charset="0"/>
              </a:rPr>
              <a:t> </a:t>
            </a:r>
            <a:endParaRPr lang="ru-RU" sz="3000" dirty="0" smtClean="0">
              <a:latin typeface="Georgia" pitchFamily="18" charset="0"/>
            </a:endParaRPr>
          </a:p>
          <a:p>
            <a:r>
              <a:rPr lang="ru-RU" sz="3000" i="1" dirty="0">
                <a:latin typeface="Georgia" pitchFamily="18" charset="0"/>
              </a:rPr>
              <a:t>Конструирование по теме </a:t>
            </a:r>
            <a:r>
              <a:rPr lang="ru-RU" sz="3000" dirty="0" smtClean="0">
                <a:latin typeface="Georgia" pitchFamily="18" charset="0"/>
              </a:rPr>
              <a:t> </a:t>
            </a:r>
            <a:endParaRPr lang="ru-RU" sz="3000" dirty="0">
              <a:latin typeface="Georgia" pitchFamily="18" charset="0"/>
            </a:endParaRPr>
          </a:p>
        </p:txBody>
      </p:sp>
      <p:grpSp>
        <p:nvGrpSpPr>
          <p:cNvPr id="15" name="Группа 14"/>
          <p:cNvGrpSpPr/>
          <p:nvPr/>
        </p:nvGrpSpPr>
        <p:grpSpPr>
          <a:xfrm>
            <a:off x="395536" y="5154399"/>
            <a:ext cx="8124472" cy="1568450"/>
            <a:chOff x="395536" y="5154399"/>
            <a:chExt cx="8124472" cy="1568450"/>
          </a:xfrm>
        </p:grpSpPr>
        <p:pic>
          <p:nvPicPr>
            <p:cNvPr id="16" name="Рисунок 15" descr="Самовывоз Lego 5613 Пожарный"/>
            <p:cNvPicPr/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259" r="23462"/>
            <a:stretch/>
          </p:blipFill>
          <p:spPr bwMode="auto">
            <a:xfrm>
              <a:off x="5101064" y="5154399"/>
              <a:ext cx="968439" cy="1493837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7" name="Рисунок 16" descr="Игрушка рабочий, строитель человек lego - Стоковое фото Vikt…"/>
            <p:cNvPicPr/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27" t="16534" r="19404" b="8892"/>
            <a:stretch/>
          </p:blipFill>
          <p:spPr bwMode="auto">
            <a:xfrm>
              <a:off x="1691680" y="5229011"/>
              <a:ext cx="789940" cy="1419225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8" name="Рисунок 17" descr="Лего-человечек Lego Minifigures 11 серия Паяльщик - купить в…"/>
            <p:cNvPicPr/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406" r="28243"/>
            <a:stretch/>
          </p:blipFill>
          <p:spPr bwMode="auto">
            <a:xfrm>
              <a:off x="2801511" y="5154399"/>
              <a:ext cx="948690" cy="156845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9" name="Рисунок 18" descr="Купить 8803_11 Лётчик - Коллекционная минифигурка Лего - серия 3 (LEGO MINIFIGURES)"/>
            <p:cNvPicPr/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12" t="10378" r="31750" b="8868"/>
            <a:stretch/>
          </p:blipFill>
          <p:spPr bwMode="auto">
            <a:xfrm>
              <a:off x="3923928" y="5235996"/>
              <a:ext cx="933450" cy="141224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0" name="Рисунок 19" descr="Download lego человечки pictures for free and share now"/>
            <p:cNvPicPr/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49" t="7876" r="24703" b="9666"/>
            <a:stretch/>
          </p:blipFill>
          <p:spPr bwMode="auto">
            <a:xfrm>
              <a:off x="7524328" y="5323308"/>
              <a:ext cx="995680" cy="1237615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1" name="Рисунок 20" descr="Фонарик без батареек (полицейский/пожарник/строитель) (LGL-T…"/>
            <p:cNvPicPr/>
            <p:nvPr/>
          </p:nvPicPr>
          <p:blipFill rotWithShape="1"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70" r="14351" b="10333"/>
            <a:stretch/>
          </p:blipFill>
          <p:spPr bwMode="auto">
            <a:xfrm>
              <a:off x="6314755" y="5323309"/>
              <a:ext cx="989330" cy="1324928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2" name="Рисунок 21" descr="Lego Creator. Выпуск 5. Минифигурка В серии Лего есть довольно редкие минифигурки, ими можно меняться с друзьями и использовать"/>
            <p:cNvPicPr/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536" y="5154399"/>
              <a:ext cx="1166495" cy="1509712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6699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0"/>
            <a:ext cx="8666414" cy="1012974"/>
          </a:xfrm>
        </p:spPr>
        <p:txBody>
          <a:bodyPr>
            <a:noAutofit/>
          </a:bodyPr>
          <a:lstStyle/>
          <a:p>
            <a:r>
              <a:rPr lang="ru-RU" sz="3000" b="1" dirty="0">
                <a:solidFill>
                  <a:srgbClr val="FF0000"/>
                </a:solidFill>
                <a:latin typeface="Georgia" pitchFamily="18" charset="0"/>
              </a:rPr>
              <a:t>Г</a:t>
            </a:r>
            <a:r>
              <a:rPr lang="ru-RU" sz="3000" b="1" dirty="0" smtClean="0">
                <a:solidFill>
                  <a:srgbClr val="FF0000"/>
                </a:solidFill>
                <a:latin typeface="Georgia" pitchFamily="18" charset="0"/>
              </a:rPr>
              <a:t>ородской </a:t>
            </a:r>
            <a:r>
              <a:rPr lang="ru-RU" sz="3000" b="1" dirty="0">
                <a:solidFill>
                  <a:srgbClr val="FF0000"/>
                </a:solidFill>
                <a:latin typeface="Georgia" pitchFamily="18" charset="0"/>
              </a:rPr>
              <a:t>фестиваль </a:t>
            </a:r>
            <a:r>
              <a:rPr lang="ru-RU" sz="3000" b="1" dirty="0" smtClean="0">
                <a:solidFill>
                  <a:srgbClr val="FF0000"/>
                </a:solidFill>
                <a:latin typeface="Georgia" pitchFamily="18" charset="0"/>
              </a:rPr>
              <a:t/>
            </a:r>
            <a:br>
              <a:rPr lang="ru-RU" sz="3000" b="1" dirty="0" smtClean="0">
                <a:solidFill>
                  <a:srgbClr val="FF0000"/>
                </a:solidFill>
                <a:latin typeface="Georgia" pitchFamily="18" charset="0"/>
              </a:rPr>
            </a:br>
            <a:r>
              <a:rPr lang="ru-RU" sz="3000" b="1" dirty="0" smtClean="0">
                <a:solidFill>
                  <a:srgbClr val="FF0000"/>
                </a:solidFill>
                <a:latin typeface="Georgia" pitchFamily="18" charset="0"/>
              </a:rPr>
              <a:t>по </a:t>
            </a:r>
            <a:r>
              <a:rPr lang="ru-RU" sz="3000" b="1" dirty="0" err="1">
                <a:solidFill>
                  <a:srgbClr val="FF0000"/>
                </a:solidFill>
                <a:latin typeface="Georgia" pitchFamily="18" charset="0"/>
              </a:rPr>
              <a:t>лего</a:t>
            </a:r>
            <a:r>
              <a:rPr lang="ru-RU" sz="3000" b="1" dirty="0">
                <a:solidFill>
                  <a:srgbClr val="FF0000"/>
                </a:solidFill>
                <a:latin typeface="Georgia" pitchFamily="18" charset="0"/>
              </a:rPr>
              <a:t>-конструированию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07504" y="908720"/>
            <a:ext cx="903649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«</a:t>
            </a:r>
            <a:r>
              <a:rPr lang="ru-RU" sz="2400" b="1" dirty="0">
                <a:solidFill>
                  <a:srgbClr val="002060"/>
                </a:solidFill>
                <a:latin typeface="Georgia" pitchFamily="18" charset="0"/>
              </a:rPr>
              <a:t>Сказки из леса» </a:t>
            </a:r>
            <a:endParaRPr lang="ru-RU" sz="2400" b="1" dirty="0" smtClean="0">
              <a:solidFill>
                <a:srgbClr val="002060"/>
              </a:solidFill>
              <a:latin typeface="Georgia" pitchFamily="18" charset="0"/>
            </a:endParaRPr>
          </a:p>
          <a:p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по </a:t>
            </a:r>
            <a:r>
              <a:rPr lang="ru-RU" sz="2400" b="1" dirty="0">
                <a:solidFill>
                  <a:srgbClr val="002060"/>
                </a:solidFill>
                <a:latin typeface="Georgia" pitchFamily="18" charset="0"/>
              </a:rPr>
              <a:t>произведениям В. Бианки, </a:t>
            </a:r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Г</a:t>
            </a:r>
            <a:r>
              <a:rPr lang="ru-RU" sz="2400" b="1" dirty="0">
                <a:solidFill>
                  <a:srgbClr val="002060"/>
                </a:solidFill>
                <a:latin typeface="Georgia" pitchFamily="18" charset="0"/>
              </a:rPr>
              <a:t>. Сладкова, В. </a:t>
            </a:r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Зотова</a:t>
            </a:r>
            <a:endParaRPr lang="ru-RU" sz="2400" b="1" dirty="0">
              <a:solidFill>
                <a:srgbClr val="002060"/>
              </a:solidFill>
              <a:latin typeface="Georgia" pitchFamily="18" charset="0"/>
            </a:endParaRPr>
          </a:p>
        </p:txBody>
      </p:sp>
      <p:pic>
        <p:nvPicPr>
          <p:cNvPr id="14" name="Рисунок 13" descr="D:\Мои документы\педагоги\для сайта\2014\26. 06.03.2014\новости Легофестиваль\IMG_3430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844824"/>
            <a:ext cx="6552728" cy="453650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D:\Мои документы\педагоги\для сайта\2014\26. 06.03.2014\новости Легофестиваль\IMG_3455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825790"/>
            <a:ext cx="6552728" cy="469955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2" descr="D:\Мои документы\педагоги\легоконструирование\110_PANA\IMG_3416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3432" y="1739717"/>
            <a:ext cx="6570936" cy="4804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 descr="LEGO Замечательный зоопарк Duplo. . Конструктор Лего Дупло (…"/>
          <p:cNvPicPr/>
          <p:nvPr/>
        </p:nvPicPr>
        <p:blipFill>
          <a:blip r:embed="rId5" cstate="print">
            <a:clrChange>
              <a:clrFrom>
                <a:srgbClr val="C5C6C0"/>
              </a:clrFrom>
              <a:clrTo>
                <a:srgbClr val="C5C6C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5445224"/>
            <a:ext cx="931545" cy="12414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3012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611560" y="404664"/>
            <a:ext cx="784887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pPr algn="ctr"/>
            <a:r>
              <a:rPr lang="ru-RU" b="1" dirty="0" smtClean="0">
                <a:latin typeface="Georgia" pitchFamily="18" charset="0"/>
              </a:rPr>
              <a:t>Региональная программа «ТЕМП</a:t>
            </a:r>
            <a:r>
              <a:rPr lang="ru-RU" b="1" dirty="0">
                <a:latin typeface="Georgia" pitchFamily="18" charset="0"/>
              </a:rPr>
              <a:t>» </a:t>
            </a:r>
            <a:endParaRPr lang="ru-RU" b="1" dirty="0" smtClean="0">
              <a:latin typeface="Georgia" pitchFamily="18" charset="0"/>
            </a:endParaRPr>
          </a:p>
          <a:p>
            <a:pPr algn="ctr"/>
            <a:r>
              <a:rPr lang="ru-RU" b="1" dirty="0" smtClean="0">
                <a:latin typeface="Georgia" pitchFamily="18" charset="0"/>
              </a:rPr>
              <a:t>(</a:t>
            </a:r>
            <a:r>
              <a:rPr lang="ru-RU" b="1" dirty="0">
                <a:latin typeface="Georgia" pitchFamily="18" charset="0"/>
              </a:rPr>
              <a:t>подготовка кадров для региональной экономики) </a:t>
            </a:r>
            <a:endParaRPr lang="ru-RU" dirty="0">
              <a:latin typeface="Georgia" pitchFamily="18" charset="0"/>
            </a:endParaRPr>
          </a:p>
        </p:txBody>
      </p:sp>
      <p:pic>
        <p:nvPicPr>
          <p:cNvPr id="1028" name="Picture 4" descr="Полный герб Челябинской области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0245"/>
            <a:ext cx="965422" cy="1217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53" t="22815" r="38495" b="39527"/>
          <a:stretch/>
        </p:blipFill>
        <p:spPr bwMode="auto">
          <a:xfrm>
            <a:off x="476944" y="1375833"/>
            <a:ext cx="514573" cy="675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734230" y="1386709"/>
            <a:ext cx="12778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r>
              <a:rPr lang="ru-RU" b="1" dirty="0" err="1"/>
              <a:t>ехнологии</a:t>
            </a:r>
            <a:r>
              <a:rPr lang="ru-RU" b="1" dirty="0"/>
              <a:t> </a:t>
            </a:r>
            <a:endParaRPr lang="ru-RU" dirty="0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40" t="24911" r="41619" b="40866"/>
          <a:stretch/>
        </p:blipFill>
        <p:spPr bwMode="auto">
          <a:xfrm>
            <a:off x="2483768" y="1375833"/>
            <a:ext cx="435836" cy="63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771800" y="1402965"/>
            <a:ext cx="16379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r>
              <a:rPr lang="ru-RU" b="1" dirty="0" err="1"/>
              <a:t>стествознание</a:t>
            </a:r>
            <a:r>
              <a:rPr lang="ru-RU" b="1" dirty="0"/>
              <a:t> </a:t>
            </a:r>
            <a:endParaRPr lang="ru-RU" dirty="0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80" t="25373" r="36584" b="41791"/>
          <a:stretch/>
        </p:blipFill>
        <p:spPr bwMode="auto">
          <a:xfrm>
            <a:off x="4716016" y="1394380"/>
            <a:ext cx="726392" cy="606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5292080" y="1390226"/>
            <a:ext cx="12778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r>
              <a:rPr lang="ru-RU" b="1" dirty="0" err="1"/>
              <a:t>атематика</a:t>
            </a:r>
            <a:r>
              <a:rPr lang="ru-RU" b="1" dirty="0"/>
              <a:t> </a:t>
            </a:r>
            <a:endParaRPr lang="ru-RU" dirty="0"/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51" t="24580" r="38898" b="41373"/>
          <a:stretch/>
        </p:blipFill>
        <p:spPr bwMode="auto">
          <a:xfrm>
            <a:off x="6878733" y="1386709"/>
            <a:ext cx="561622" cy="632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7281692" y="1387270"/>
            <a:ext cx="12058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r>
              <a:rPr lang="ru-RU" b="1" dirty="0" err="1"/>
              <a:t>едагогика</a:t>
            </a:r>
            <a:r>
              <a:rPr lang="ru-RU" b="1" dirty="0"/>
              <a:t> 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973692" y="1230362"/>
            <a:ext cx="49083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+</a:t>
            </a:r>
            <a:endParaRPr lang="ru-RU" sz="48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290575" y="1297893"/>
            <a:ext cx="49083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+</a:t>
            </a:r>
            <a:endParaRPr lang="ru-RU" sz="48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399111" y="1314564"/>
            <a:ext cx="49083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=</a:t>
            </a:r>
            <a:endParaRPr lang="ru-RU" sz="48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79513" y="2109287"/>
            <a:ext cx="1832606" cy="446846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550827" y="2192002"/>
            <a:ext cx="142286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r>
              <a:rPr lang="ru-RU" sz="1600" b="1" dirty="0" err="1" smtClean="0"/>
              <a:t>ребования</a:t>
            </a:r>
            <a:r>
              <a:rPr lang="ru-RU" sz="1600" b="1" dirty="0" smtClean="0"/>
              <a:t> </a:t>
            </a:r>
          </a:p>
          <a:p>
            <a:r>
              <a:rPr lang="ru-RU" sz="1600" b="1" dirty="0" smtClean="0"/>
              <a:t>времени</a:t>
            </a:r>
            <a:r>
              <a:rPr lang="ru-RU" sz="1600" dirty="0" smtClean="0"/>
              <a:t>: </a:t>
            </a:r>
            <a:endParaRPr lang="ru-RU" sz="1600" dirty="0"/>
          </a:p>
        </p:txBody>
      </p:sp>
      <p:pic>
        <p:nvPicPr>
          <p:cNvPr id="19" name="Picture 5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53" t="22815" r="38495" b="39527"/>
          <a:stretch/>
        </p:blipFill>
        <p:spPr bwMode="auto">
          <a:xfrm>
            <a:off x="293541" y="2239202"/>
            <a:ext cx="514573" cy="675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179512" y="3094885"/>
            <a:ext cx="1924039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r>
              <a:rPr lang="ru-RU" sz="1400" b="1" dirty="0"/>
              <a:t>доступность современного качественного </a:t>
            </a:r>
            <a:r>
              <a:rPr lang="ru-RU" sz="1400" dirty="0"/>
              <a:t>общего и профессионального образования с целью подготовки обучающихся в соответствии </a:t>
            </a:r>
            <a:r>
              <a:rPr lang="ru-RU" sz="1400" b="1" dirty="0"/>
              <a:t>с потребностями регионального рынка труда </a:t>
            </a:r>
            <a:endParaRPr lang="ru-RU" sz="1400" dirty="0"/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2219111" y="2128890"/>
            <a:ext cx="1848833" cy="446846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dirty="0"/>
          </a:p>
        </p:txBody>
      </p:sp>
      <p:pic>
        <p:nvPicPr>
          <p:cNvPr id="23" name="Picture 6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40" t="24911" r="41619" b="40866"/>
          <a:stretch/>
        </p:blipFill>
        <p:spPr bwMode="auto">
          <a:xfrm>
            <a:off x="2335964" y="2232456"/>
            <a:ext cx="435836" cy="63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2622093" y="2496987"/>
            <a:ext cx="153941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600" b="1" dirty="0" err="1">
                <a:solidFill>
                  <a:prstClr val="black"/>
                </a:solidFill>
              </a:rPr>
              <a:t>динство</a:t>
            </a:r>
            <a:r>
              <a:rPr lang="ru-RU" sz="1600" b="1" dirty="0">
                <a:solidFill>
                  <a:prstClr val="black"/>
                </a:solidFill>
              </a:rPr>
              <a:t> цели и задач на всех уровнях образования: </a:t>
            </a:r>
            <a:endParaRPr lang="ru-RU" sz="1600" dirty="0">
              <a:solidFill>
                <a:prstClr val="black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265225" y="3677311"/>
            <a:ext cx="1802719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r>
              <a:rPr lang="ru-RU" sz="1400" dirty="0"/>
              <a:t>формирование у обучающихся </a:t>
            </a:r>
            <a:r>
              <a:rPr lang="ru-RU" sz="1400" b="1" dirty="0"/>
              <a:t>мотивации </a:t>
            </a:r>
            <a:r>
              <a:rPr lang="ru-RU" sz="1400" dirty="0"/>
              <a:t>на выбор профессий, актуальных для региональной экономики </a:t>
            </a: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4162089" y="2061359"/>
            <a:ext cx="1850071" cy="448303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dirty="0"/>
          </a:p>
        </p:txBody>
      </p:sp>
      <p:pic>
        <p:nvPicPr>
          <p:cNvPr id="27" name="Picture 7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80" t="25373" r="36584" b="41791"/>
          <a:stretch/>
        </p:blipFill>
        <p:spPr bwMode="auto">
          <a:xfrm>
            <a:off x="4343584" y="2232456"/>
            <a:ext cx="726392" cy="606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4965436" y="2209298"/>
            <a:ext cx="131044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r>
              <a:rPr lang="ru-RU" sz="1600" b="1" dirty="0" err="1"/>
              <a:t>отивация</a:t>
            </a:r>
            <a:r>
              <a:rPr lang="ru-RU" sz="1600" dirty="0"/>
              <a:t>: 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4162089" y="2795349"/>
            <a:ext cx="1768935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endParaRPr lang="ru-RU" dirty="0"/>
          </a:p>
          <a:p>
            <a:r>
              <a:rPr lang="ru-RU" sz="1400" dirty="0"/>
              <a:t>- </a:t>
            </a:r>
            <a:r>
              <a:rPr lang="ru-RU" sz="1400" b="1" dirty="0"/>
              <a:t>обучающихся </a:t>
            </a:r>
            <a:r>
              <a:rPr lang="ru-RU" sz="1400" dirty="0"/>
              <a:t>к выбору профессий, актуальных для экономики региона; </a:t>
            </a:r>
          </a:p>
          <a:p>
            <a:r>
              <a:rPr lang="ru-RU" sz="1400" dirty="0"/>
              <a:t>- </a:t>
            </a:r>
            <a:r>
              <a:rPr lang="ru-RU" sz="1400" b="1" dirty="0"/>
              <a:t>педагогических коллективов </a:t>
            </a:r>
            <a:r>
              <a:rPr lang="ru-RU" sz="1400" dirty="0"/>
              <a:t>(в </a:t>
            </a:r>
            <a:r>
              <a:rPr lang="ru-RU" sz="1400" dirty="0" err="1"/>
              <a:t>т.ч</a:t>
            </a:r>
            <a:r>
              <a:rPr lang="ru-RU" sz="1400" dirty="0"/>
              <a:t>. материальное стимулирование); </a:t>
            </a:r>
          </a:p>
          <a:p>
            <a:r>
              <a:rPr lang="ru-RU" sz="1400" dirty="0"/>
              <a:t>- </a:t>
            </a:r>
            <a:r>
              <a:rPr lang="ru-RU" sz="1400" b="1" dirty="0"/>
              <a:t>организаций профобразования</a:t>
            </a:r>
            <a:r>
              <a:rPr lang="ru-RU" sz="1400" dirty="0"/>
              <a:t>; </a:t>
            </a:r>
          </a:p>
          <a:p>
            <a:r>
              <a:rPr lang="ru-RU" sz="1400" dirty="0"/>
              <a:t>- </a:t>
            </a:r>
            <a:r>
              <a:rPr lang="ru-RU" sz="1400" b="1" dirty="0"/>
              <a:t>работодателей. Формирование общественного мнения </a:t>
            </a:r>
            <a:endParaRPr lang="ru-RU" sz="1400" dirty="0"/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6084168" y="2061358"/>
            <a:ext cx="2952327" cy="4627171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dirty="0"/>
          </a:p>
        </p:txBody>
      </p:sp>
      <p:pic>
        <p:nvPicPr>
          <p:cNvPr id="31" name="Picture 8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51" t="24580" r="38898" b="41373"/>
          <a:stretch/>
        </p:blipFill>
        <p:spPr bwMode="auto">
          <a:xfrm>
            <a:off x="6524907" y="2074556"/>
            <a:ext cx="561622" cy="632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Прямоугольник 20"/>
          <p:cNvSpPr/>
          <p:nvPr/>
        </p:nvSpPr>
        <p:spPr>
          <a:xfrm>
            <a:off x="7000620" y="1922984"/>
            <a:ext cx="160440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r>
              <a:rPr lang="ru-RU" sz="1600" b="1" dirty="0" err="1"/>
              <a:t>риоритеты</a:t>
            </a:r>
            <a:r>
              <a:rPr lang="ru-RU" sz="1600" b="1" dirty="0"/>
              <a:t> </a:t>
            </a:r>
            <a:endParaRPr lang="ru-RU" sz="1600" b="1" dirty="0" smtClean="0"/>
          </a:p>
          <a:p>
            <a:r>
              <a:rPr lang="ru-RU" sz="1600" b="1" dirty="0" smtClean="0"/>
              <a:t>образования</a:t>
            </a:r>
            <a:r>
              <a:rPr lang="ru-RU" sz="1600" dirty="0"/>
              <a:t>: 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6156176" y="2395240"/>
            <a:ext cx="3024336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r>
              <a:rPr lang="ru-RU" sz="1400" dirty="0"/>
              <a:t>- развитие </a:t>
            </a:r>
            <a:r>
              <a:rPr lang="ru-RU" sz="1400" b="1" dirty="0"/>
              <a:t>математического, естественнонаучного и технологического образования </a:t>
            </a:r>
            <a:r>
              <a:rPr lang="ru-RU" sz="1400" dirty="0"/>
              <a:t>на всех уровнях; </a:t>
            </a:r>
          </a:p>
          <a:p>
            <a:r>
              <a:rPr lang="ru-RU" sz="1400" dirty="0"/>
              <a:t>- </a:t>
            </a:r>
            <a:r>
              <a:rPr lang="ru-RU" sz="1400" b="1" dirty="0" err="1"/>
              <a:t>профориентационная</a:t>
            </a:r>
            <a:r>
              <a:rPr lang="ru-RU" sz="1400" b="1" dirty="0"/>
              <a:t> работа </a:t>
            </a:r>
            <a:r>
              <a:rPr lang="ru-RU" sz="1400" dirty="0"/>
              <a:t>в общеобразовательных организациях по актуальным для региона профессиям и специальностям; </a:t>
            </a:r>
          </a:p>
          <a:p>
            <a:r>
              <a:rPr lang="ru-RU" sz="1400" dirty="0"/>
              <a:t>- развитие </a:t>
            </a:r>
            <a:r>
              <a:rPr lang="ru-RU" sz="1400" b="1" dirty="0"/>
              <a:t>объединений технической направленности </a:t>
            </a:r>
            <a:r>
              <a:rPr lang="ru-RU" sz="1400" dirty="0"/>
              <a:t>в организациях дополнительного образования и школах; </a:t>
            </a:r>
          </a:p>
          <a:p>
            <a:r>
              <a:rPr lang="ru-RU" sz="1400" dirty="0"/>
              <a:t>- </a:t>
            </a:r>
            <a:r>
              <a:rPr lang="ru-RU" sz="1400" b="1" dirty="0"/>
              <a:t>модернизация материально-технической базы </a:t>
            </a:r>
            <a:r>
              <a:rPr lang="ru-RU" sz="1400" dirty="0"/>
              <a:t>профессиональных образовательных организаций; </a:t>
            </a:r>
          </a:p>
          <a:p>
            <a:r>
              <a:rPr lang="ru-RU" sz="1400" dirty="0"/>
              <a:t>- </a:t>
            </a:r>
            <a:r>
              <a:rPr lang="ru-RU" sz="1400" b="1" dirty="0"/>
              <a:t>взаимодействие </a:t>
            </a:r>
            <a:r>
              <a:rPr lang="ru-RU" sz="1400" b="1" dirty="0" smtClean="0"/>
              <a:t>с работодателями 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47936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3" descr="F:\DCIM\122___03\IMG_2688.JP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060848"/>
            <a:ext cx="6048672" cy="432048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467544" y="23453"/>
            <a:ext cx="8229600" cy="1143000"/>
          </a:xfrm>
        </p:spPr>
        <p:txBody>
          <a:bodyPr>
            <a:noAutofit/>
          </a:bodyPr>
          <a:lstStyle/>
          <a:p>
            <a:r>
              <a:rPr lang="ru-RU" sz="3000" b="1" dirty="0">
                <a:solidFill>
                  <a:srgbClr val="FF0000"/>
                </a:solidFill>
                <a:latin typeface="Georgia" pitchFamily="18" charset="0"/>
              </a:rPr>
              <a:t>Г</a:t>
            </a:r>
            <a:r>
              <a:rPr lang="ru-RU" sz="3000" b="1" dirty="0" smtClean="0">
                <a:solidFill>
                  <a:srgbClr val="FF0000"/>
                </a:solidFill>
                <a:latin typeface="Georgia" pitchFamily="18" charset="0"/>
              </a:rPr>
              <a:t>ородской </a:t>
            </a:r>
            <a:r>
              <a:rPr lang="ru-RU" sz="3000" b="1" dirty="0">
                <a:solidFill>
                  <a:srgbClr val="FF0000"/>
                </a:solidFill>
                <a:latin typeface="Georgia" pitchFamily="18" charset="0"/>
              </a:rPr>
              <a:t>фестиваль </a:t>
            </a:r>
            <a:r>
              <a:rPr lang="ru-RU" sz="3000" b="1" dirty="0" smtClean="0">
                <a:solidFill>
                  <a:srgbClr val="FF0000"/>
                </a:solidFill>
                <a:latin typeface="Georgia" pitchFamily="18" charset="0"/>
              </a:rPr>
              <a:t/>
            </a:r>
            <a:br>
              <a:rPr lang="ru-RU" sz="3000" b="1" dirty="0" smtClean="0">
                <a:solidFill>
                  <a:srgbClr val="FF0000"/>
                </a:solidFill>
                <a:latin typeface="Georgia" pitchFamily="18" charset="0"/>
              </a:rPr>
            </a:br>
            <a:r>
              <a:rPr lang="ru-RU" sz="3000" b="1" dirty="0" smtClean="0">
                <a:solidFill>
                  <a:srgbClr val="FF0000"/>
                </a:solidFill>
                <a:latin typeface="Georgia" pitchFamily="18" charset="0"/>
              </a:rPr>
              <a:t>по </a:t>
            </a:r>
            <a:r>
              <a:rPr lang="ru-RU" sz="3000" b="1" dirty="0" err="1">
                <a:solidFill>
                  <a:srgbClr val="FF0000"/>
                </a:solidFill>
                <a:latin typeface="Georgia" pitchFamily="18" charset="0"/>
              </a:rPr>
              <a:t>лего</a:t>
            </a:r>
            <a:r>
              <a:rPr lang="ru-RU" sz="3000" b="1" dirty="0">
                <a:solidFill>
                  <a:srgbClr val="FF0000"/>
                </a:solidFill>
                <a:latin typeface="Georgia" pitchFamily="18" charset="0"/>
              </a:rPr>
              <a:t>-конструированию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79512" y="1100643"/>
            <a:ext cx="85689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«На парад мы идём!», 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посвящённый 70-летию Великой Победы</a:t>
            </a:r>
            <a:endParaRPr lang="ru-RU" sz="2400" b="1" dirty="0">
              <a:solidFill>
                <a:srgbClr val="002060"/>
              </a:solidFill>
              <a:latin typeface="Georgia" pitchFamily="18" charset="0"/>
            </a:endParaRPr>
          </a:p>
        </p:txBody>
      </p:sp>
      <p:pic>
        <p:nvPicPr>
          <p:cNvPr id="8" name="Рисунок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2060848"/>
            <a:ext cx="6048672" cy="4320480"/>
          </a:xfrm>
          <a:prstGeom prst="rect">
            <a:avLst/>
          </a:prstGeom>
        </p:spPr>
      </p:pic>
      <p:pic>
        <p:nvPicPr>
          <p:cNvPr id="11" name="Рисунок 10" descr="F:\DCIM\122___03\IMG_2648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931640"/>
            <a:ext cx="6264696" cy="45937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Russian Soldier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34" t="7638" r="24702" b="7279"/>
          <a:stretch/>
        </p:blipFill>
        <p:spPr bwMode="auto">
          <a:xfrm>
            <a:off x="8100392" y="5229200"/>
            <a:ext cx="897508" cy="147243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60585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D:\Мои документы\педагоги\литвиновские чтения\фото\DSC_040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700808"/>
            <a:ext cx="7766376" cy="496855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673080" y="260648"/>
            <a:ext cx="74993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Муниципальная научно-исследовательская конференция юных исследователей «</a:t>
            </a:r>
            <a:r>
              <a:rPr lang="ru-RU" sz="2400" b="1" dirty="0" err="1" smtClean="0">
                <a:solidFill>
                  <a:srgbClr val="002060"/>
                </a:solidFill>
                <a:latin typeface="Georgia" pitchFamily="18" charset="0"/>
              </a:rPr>
              <a:t>Литвиновские</a:t>
            </a:r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 чтения»</a:t>
            </a:r>
            <a:endParaRPr lang="ru-RU" sz="2400" b="1" dirty="0">
              <a:solidFill>
                <a:srgbClr val="002060"/>
              </a:solidFill>
              <a:latin typeface="Georgia" pitchFamily="18" charset="0"/>
            </a:endParaRPr>
          </a:p>
        </p:txBody>
      </p:sp>
      <p:pic>
        <p:nvPicPr>
          <p:cNvPr id="6" name="Рисунок 5" descr="D:\Мои документы\педагоги\литвиновские чтения\фото\DSC_041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556792"/>
            <a:ext cx="7848872" cy="5112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D:\Мои документы\педагоги\для сайта\2015\18.06.04.2015\Литвиновские чтения\17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460978"/>
            <a:ext cx="7848872" cy="528039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D:\Мои документы\педагоги\для сайта\2015\18.06.04.2015\Литвиновские чтения\19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28" y="1364869"/>
            <a:ext cx="7890120" cy="547260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D:\Мои документы\педагоги\для сайта\2015\18.06.04.2015\Литвиновские чтения\24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364869"/>
            <a:ext cx="7848872" cy="54726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D:\Мои документы\педагоги\для сайта\2015\18.06.04.2015\Литвиновские чтения\25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364869"/>
            <a:ext cx="7848872" cy="54726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82188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9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Georgia" pitchFamily="18" charset="0"/>
              </a:rPr>
              <a:t>Городская спартакиада «Крепыш»</a:t>
            </a:r>
            <a:endParaRPr lang="ru-RU" sz="2800" b="1" dirty="0">
              <a:solidFill>
                <a:srgbClr val="002060"/>
              </a:solidFill>
              <a:latin typeface="Georgia" pitchFamily="18" charset="0"/>
            </a:endParaRPr>
          </a:p>
        </p:txBody>
      </p:sp>
      <p:pic>
        <p:nvPicPr>
          <p:cNvPr id="4" name="Рисунок 3" descr="D:\Мои документы\педагоги\фото УМКИ\крепыш 25 мая\18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196752"/>
            <a:ext cx="7128791" cy="5040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D:\Мои документы\педагоги\для сайта\2015\25. 12.05.2015\Крепыш\IMG_460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196752"/>
            <a:ext cx="7200799" cy="525658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D:\Мои документы\педагоги\для сайта\2014\64. 05.12.2014\КРЕПЫШ 29.11.2014 Г\DSC_067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5" y="1196752"/>
            <a:ext cx="7200798" cy="52565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97805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D:\Мои документы\педагоги\фото УМКИ\фото с фотоаппарата 19.06.2014\112___05\IMG_480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449704"/>
            <a:ext cx="6840759" cy="493162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1187624" y="476672"/>
            <a:ext cx="67687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Georgia" pitchFamily="18" charset="0"/>
              </a:rPr>
              <a:t>Конкурсы, олимпиады</a:t>
            </a:r>
            <a:endParaRPr lang="ru-RU" sz="2800" b="1" dirty="0">
              <a:solidFill>
                <a:srgbClr val="002060"/>
              </a:solidFill>
              <a:latin typeface="Georgia" pitchFamily="18" charset="0"/>
            </a:endParaRPr>
          </a:p>
        </p:txBody>
      </p:sp>
      <p:pic>
        <p:nvPicPr>
          <p:cNvPr id="6" name="Рисунок 5" descr="D:\Мои документы\педагоги\для сайта\фото 7 группа\день единства\IMG_179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3" y="1340768"/>
            <a:ext cx="6912766" cy="504055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40743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ru-RU" sz="3000" b="1" dirty="0" smtClean="0">
                <a:solidFill>
                  <a:srgbClr val="002060"/>
                </a:solidFill>
                <a:latin typeface="Georgia" pitchFamily="18" charset="0"/>
              </a:rPr>
              <a:t>Благодарим за внимание!</a:t>
            </a:r>
            <a:endParaRPr lang="ru-RU" sz="3000" b="1" dirty="0">
              <a:solidFill>
                <a:srgbClr val="002060"/>
              </a:solidFill>
              <a:latin typeface="Georgia" pitchFamily="18" charset="0"/>
            </a:endParaRPr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268760"/>
            <a:ext cx="5943600" cy="395685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19672" y="5373216"/>
            <a:ext cx="59766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Georgia" pitchFamily="18" charset="0"/>
              </a:rPr>
              <a:t>E-mail</a:t>
            </a:r>
            <a:r>
              <a:rPr lang="ru-RU" sz="2400" dirty="0" smtClean="0">
                <a:latin typeface="Georgia" pitchFamily="18" charset="0"/>
              </a:rPr>
              <a:t>:</a:t>
            </a:r>
            <a:r>
              <a:rPr lang="en-US" sz="2400" dirty="0" smtClean="0">
                <a:latin typeface="Georgia" pitchFamily="18" charset="0"/>
              </a:rPr>
              <a:t> </a:t>
            </a:r>
            <a:r>
              <a:rPr lang="en-US" sz="2400" dirty="0" smtClean="0">
                <a:latin typeface="Georgia" pitchFamily="18" charset="0"/>
                <a:hlinkClick r:id="rId3"/>
              </a:rPr>
              <a:t>mbdou_1_umka@mail.ru</a:t>
            </a:r>
            <a:endParaRPr lang="en-US" sz="2400" dirty="0" smtClean="0">
              <a:latin typeface="Georgia" pitchFamily="18" charset="0"/>
            </a:endParaRPr>
          </a:p>
          <a:p>
            <a:pPr algn="ctr"/>
            <a:r>
              <a:rPr lang="ru-RU" sz="2400" dirty="0" smtClean="0">
                <a:latin typeface="Georgia" pitchFamily="18" charset="0"/>
              </a:rPr>
              <a:t>Сайт: </a:t>
            </a:r>
            <a:r>
              <a:rPr lang="en-US" sz="2400" dirty="0">
                <a:latin typeface="Georgia" pitchFamily="18" charset="0"/>
                <a:hlinkClick r:id="rId4"/>
              </a:rPr>
              <a:t>http://ds1.snzsite.ru</a:t>
            </a:r>
            <a:r>
              <a:rPr lang="en-US" sz="2400" dirty="0" smtClean="0">
                <a:latin typeface="Georgia" pitchFamily="18" charset="0"/>
                <a:hlinkClick r:id="rId4"/>
              </a:rPr>
              <a:t>/</a:t>
            </a:r>
            <a:r>
              <a:rPr lang="en-US" sz="2400" dirty="0" smtClean="0">
                <a:latin typeface="Georgia" pitchFamily="18" charset="0"/>
              </a:rPr>
              <a:t> </a:t>
            </a:r>
            <a:endParaRPr lang="ru-RU" sz="2400" dirty="0">
              <a:latin typeface="Georgia" pitchFamily="18" charset="0"/>
            </a:endParaRPr>
          </a:p>
        </p:txBody>
      </p:sp>
      <p:pic>
        <p:nvPicPr>
          <p:cNvPr id="6" name="Рисунок 5" descr="Лего 8804 Минифигуры 4 выпуск, купить конструктор Lego 8804 из серии Лего Креатор"/>
          <p:cNvPicPr/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5344082"/>
            <a:ext cx="893445" cy="12509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16595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-171400"/>
            <a:ext cx="8928992" cy="904679"/>
          </a:xfrm>
        </p:spPr>
        <p:txBody>
          <a:bodyPr>
            <a:normAutofit fontScale="90000"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sz="3300" b="1" dirty="0">
                <a:solidFill>
                  <a:srgbClr val="FF0000"/>
                </a:solidFill>
                <a:latin typeface="Georgia" pitchFamily="18" charset="0"/>
              </a:rPr>
              <a:t>Субъекты </a:t>
            </a:r>
            <a:r>
              <a:rPr lang="ru-RU" sz="3300" b="1" dirty="0" err="1">
                <a:solidFill>
                  <a:srgbClr val="FF0000"/>
                </a:solidFill>
                <a:latin typeface="Georgia" pitchFamily="18" charset="0"/>
              </a:rPr>
              <a:t>профориентационной</a:t>
            </a:r>
            <a:r>
              <a:rPr lang="ru-RU" sz="3300" b="1" dirty="0">
                <a:solidFill>
                  <a:srgbClr val="FF0000"/>
                </a:solidFill>
                <a:latin typeface="Georgia" pitchFamily="18" charset="0"/>
              </a:rPr>
              <a:t> работы </a:t>
            </a:r>
            <a:endParaRPr lang="ru-RU" sz="3300" dirty="0">
              <a:solidFill>
                <a:srgbClr val="FF0000"/>
              </a:solidFill>
              <a:latin typeface="Georgia" pitchFamily="18" charset="0"/>
            </a:endParaRPr>
          </a:p>
        </p:txBody>
      </p:sp>
      <p:sp>
        <p:nvSpPr>
          <p:cNvPr id="4" name="Равнобедренный треугольник 3"/>
          <p:cNvSpPr/>
          <p:nvPr/>
        </p:nvSpPr>
        <p:spPr>
          <a:xfrm>
            <a:off x="1619672" y="980728"/>
            <a:ext cx="5760640" cy="5544616"/>
          </a:xfrm>
          <a:prstGeom prst="triangle">
            <a:avLst>
              <a:gd name="adj" fmla="val 50445"/>
            </a:avLst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539552" y="1263644"/>
            <a:ext cx="8352928" cy="57606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34769" y="1986510"/>
            <a:ext cx="8352928" cy="57606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39552" y="2780928"/>
            <a:ext cx="8352928" cy="57606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39552" y="3501008"/>
            <a:ext cx="8352928" cy="57606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39552" y="4293096"/>
            <a:ext cx="8352928" cy="57606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39552" y="5013176"/>
            <a:ext cx="8352928" cy="57606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39552" y="5733256"/>
            <a:ext cx="8352928" cy="57606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2771800" y="911622"/>
            <a:ext cx="460851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r>
              <a:rPr lang="ru-RU" sz="2800" dirty="0" smtClean="0"/>
              <a:t>       Детские </a:t>
            </a:r>
            <a:r>
              <a:rPr lang="ru-RU" sz="2800" dirty="0"/>
              <a:t>сады </a:t>
            </a:r>
          </a:p>
          <a:p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2771800" y="1673862"/>
            <a:ext cx="460851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r>
              <a:rPr lang="ru-RU" sz="2800" dirty="0" smtClean="0"/>
              <a:t>             Школы</a:t>
            </a:r>
            <a:endParaRPr lang="ru-RU" sz="2800" dirty="0"/>
          </a:p>
          <a:p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647564" y="2530351"/>
            <a:ext cx="813690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pPr algn="ctr"/>
            <a:r>
              <a:rPr lang="ru-RU" sz="2800" dirty="0" smtClean="0"/>
              <a:t>Учреждения дополнительного образования детей</a:t>
            </a:r>
            <a:endParaRPr lang="ru-RU" sz="2800" dirty="0"/>
          </a:p>
          <a:p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679514" y="3140968"/>
            <a:ext cx="813690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pPr algn="ctr"/>
            <a:r>
              <a:rPr lang="ru-RU" sz="2800" dirty="0" smtClean="0"/>
              <a:t>Профессиональные образовательные организации</a:t>
            </a:r>
            <a:endParaRPr lang="ru-RU" sz="2800" dirty="0"/>
          </a:p>
          <a:p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1752024" y="4026234"/>
            <a:ext cx="599188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pPr algn="ctr"/>
            <a:r>
              <a:rPr lang="ru-RU" sz="2800" dirty="0" smtClean="0"/>
              <a:t>Работодатели и их объединения</a:t>
            </a:r>
            <a:endParaRPr lang="ru-RU" sz="2800" dirty="0"/>
          </a:p>
          <a:p>
            <a:endParaRPr lang="ru-RU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1557278" y="4656038"/>
            <a:ext cx="646149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pPr algn="ctr"/>
            <a:r>
              <a:rPr lang="ru-RU" sz="2800" dirty="0" smtClean="0"/>
              <a:t>Центры по труду и занятости населения</a:t>
            </a:r>
            <a:endParaRPr lang="ru-RU" sz="2800" dirty="0"/>
          </a:p>
          <a:p>
            <a:endParaRPr lang="ru-RU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642781" y="5482679"/>
            <a:ext cx="813690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pPr algn="ctr"/>
            <a:r>
              <a:rPr lang="ru-RU" sz="2800" dirty="0" smtClean="0"/>
              <a:t>Общественные структуры, родительские советы</a:t>
            </a:r>
            <a:endParaRPr lang="ru-RU" sz="28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89182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394720" cy="2722314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Georgia" pitchFamily="18" charset="0"/>
              </a:rPr>
              <a:t>ФГОС дошкольного образования</a:t>
            </a:r>
            <a:endParaRPr lang="ru-RU" sz="3200" b="1" dirty="0">
              <a:solidFill>
                <a:srgbClr val="FF0000"/>
              </a:solidFill>
              <a:latin typeface="Georgia" pitchFamily="18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4499992" y="260648"/>
            <a:ext cx="3394720" cy="27223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solidFill>
                  <a:srgbClr val="FF0000"/>
                </a:solidFill>
              </a:rPr>
              <a:t> 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4644008" y="260648"/>
            <a:ext cx="3960440" cy="27223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 smtClean="0">
                <a:solidFill>
                  <a:srgbClr val="FF0000"/>
                </a:solidFill>
                <a:latin typeface="Georgia" pitchFamily="18" charset="0"/>
              </a:rPr>
              <a:t>Региональная программа </a:t>
            </a:r>
          </a:p>
          <a:p>
            <a:r>
              <a:rPr lang="ru-RU" sz="3200" b="1" dirty="0" smtClean="0">
                <a:solidFill>
                  <a:srgbClr val="FF0000"/>
                </a:solidFill>
                <a:latin typeface="Georgia" pitchFamily="18" charset="0"/>
              </a:rPr>
              <a:t>ТЕМП</a:t>
            </a:r>
            <a:endParaRPr lang="ru-RU" sz="3200" b="1" dirty="0">
              <a:solidFill>
                <a:srgbClr val="FF0000"/>
              </a:solidFill>
              <a:latin typeface="Georgia" pitchFamily="18" charset="0"/>
            </a:endParaRPr>
          </a:p>
        </p:txBody>
      </p:sp>
      <p:cxnSp>
        <p:nvCxnSpPr>
          <p:cNvPr id="7" name="Прямая со стрелкой 6"/>
          <p:cNvCxnSpPr/>
          <p:nvPr/>
        </p:nvCxnSpPr>
        <p:spPr>
          <a:xfrm>
            <a:off x="2051720" y="2564904"/>
            <a:ext cx="1224136" cy="136815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Заголовок 1"/>
          <p:cNvSpPr txBox="1">
            <a:spLocks/>
          </p:cNvSpPr>
          <p:nvPr/>
        </p:nvSpPr>
        <p:spPr>
          <a:xfrm>
            <a:off x="1797434" y="3248980"/>
            <a:ext cx="5472607" cy="20549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 err="1" smtClean="0">
                <a:solidFill>
                  <a:srgbClr val="002060"/>
                </a:solidFill>
                <a:latin typeface="Georgia" pitchFamily="18" charset="0"/>
              </a:rPr>
              <a:t>Лего</a:t>
            </a:r>
            <a:r>
              <a:rPr lang="ru-RU" sz="3200" b="1" dirty="0" smtClean="0">
                <a:solidFill>
                  <a:srgbClr val="002060"/>
                </a:solidFill>
                <a:latin typeface="Georgia" pitchFamily="18" charset="0"/>
              </a:rPr>
              <a:t>-конструирование</a:t>
            </a:r>
            <a:endParaRPr lang="ru-RU" sz="3200" b="1" dirty="0">
              <a:solidFill>
                <a:srgbClr val="002060"/>
              </a:solidFill>
              <a:latin typeface="Georgia" pitchFamily="18" charset="0"/>
            </a:endParaRPr>
          </a:p>
        </p:txBody>
      </p:sp>
      <p:cxnSp>
        <p:nvCxnSpPr>
          <p:cNvPr id="10" name="Прямая со стрелкой 9"/>
          <p:cNvCxnSpPr/>
          <p:nvPr/>
        </p:nvCxnSpPr>
        <p:spPr>
          <a:xfrm flipH="1">
            <a:off x="5585284" y="2618631"/>
            <a:ext cx="1224136" cy="136815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6" name="Группа 5"/>
          <p:cNvGrpSpPr/>
          <p:nvPr/>
        </p:nvGrpSpPr>
        <p:grpSpPr>
          <a:xfrm>
            <a:off x="395536" y="5154399"/>
            <a:ext cx="8124472" cy="1568450"/>
            <a:chOff x="395536" y="5154399"/>
            <a:chExt cx="8124472" cy="1568450"/>
          </a:xfrm>
        </p:grpSpPr>
        <p:pic>
          <p:nvPicPr>
            <p:cNvPr id="14" name="Рисунок 13" descr="Самовывоз Lego 5613 Пожарный"/>
            <p:cNvPicPr/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259" r="23462"/>
            <a:stretch/>
          </p:blipFill>
          <p:spPr bwMode="auto">
            <a:xfrm>
              <a:off x="5101064" y="5154399"/>
              <a:ext cx="968439" cy="1493837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5" name="Рисунок 14" descr="Игрушка рабочий, строитель человек lego - Стоковое фото Vikt…"/>
            <p:cNvPicPr/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27" t="16534" r="19404" b="8892"/>
            <a:stretch/>
          </p:blipFill>
          <p:spPr bwMode="auto">
            <a:xfrm>
              <a:off x="1691680" y="5229011"/>
              <a:ext cx="789940" cy="1419225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6" name="Рисунок 15" descr="Лего-человечек Lego Minifigures 11 серия Паяльщик - купить в…"/>
            <p:cNvPicPr/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406" r="28243"/>
            <a:stretch/>
          </p:blipFill>
          <p:spPr bwMode="auto">
            <a:xfrm>
              <a:off x="2801511" y="5154399"/>
              <a:ext cx="948690" cy="156845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7" name="Рисунок 16" descr="Купить 8803_11 Лётчик - Коллекционная минифигурка Лего - серия 3 (LEGO MINIFIGURES)"/>
            <p:cNvPicPr/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12" t="10378" r="31750" b="8868"/>
            <a:stretch/>
          </p:blipFill>
          <p:spPr bwMode="auto">
            <a:xfrm>
              <a:off x="3923928" y="5235996"/>
              <a:ext cx="933450" cy="141224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8" name="Рисунок 17" descr="Download lego человечки pictures for free and share now"/>
            <p:cNvPicPr/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49" t="7876" r="24703" b="9666"/>
            <a:stretch/>
          </p:blipFill>
          <p:spPr bwMode="auto">
            <a:xfrm>
              <a:off x="7524328" y="5323308"/>
              <a:ext cx="995680" cy="1237615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9" name="Рисунок 18" descr="Фонарик без батареек (полицейский/пожарник/строитель) (LGL-T…"/>
            <p:cNvPicPr/>
            <p:nvPr/>
          </p:nvPicPr>
          <p:blipFill rotWithShape="1"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70" r="14351" b="10333"/>
            <a:stretch/>
          </p:blipFill>
          <p:spPr bwMode="auto">
            <a:xfrm>
              <a:off x="6314755" y="5323309"/>
              <a:ext cx="989330" cy="1324928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0" name="Рисунок 19" descr="Lego Creator. Выпуск 5. Минифигурка В серии Лего есть довольно редкие минифигурки, ими можно меняться с друзьями и использовать"/>
            <p:cNvPicPr/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536" y="5154399"/>
              <a:ext cx="1166495" cy="1509712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15216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D:\Мои документы\педагоги\1 УМКА старший воспитатель\самара\фото к презентации\IMG_4650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48"/>
          <a:stretch/>
        </p:blipFill>
        <p:spPr bwMode="auto">
          <a:xfrm>
            <a:off x="1043608" y="313476"/>
            <a:ext cx="7272808" cy="6120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D:\Мои документы\педагоги\1 УМКА старший воспитатель\самара\фото к презентации\IMG_465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13476"/>
            <a:ext cx="7632848" cy="6120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D:\Мои документы\педагоги\1 УМКА старший воспитатель\самара\фото к презентации\IMG_4669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13476"/>
            <a:ext cx="7632847" cy="6120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Фонарик без батареек (полицейский/пожарник/строитель) (LGL-T…"/>
          <p:cNvPicPr/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70" r="14351" b="10333"/>
          <a:stretch/>
        </p:blipFill>
        <p:spPr bwMode="auto">
          <a:xfrm>
            <a:off x="7906" y="5373216"/>
            <a:ext cx="1035701" cy="133248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13180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Игрушка рабочий, строитель человек lego - Стоковое фото Vikt…"/>
          <p:cNvPicPr/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27" t="16534" r="19404" b="8892"/>
          <a:stretch/>
        </p:blipFill>
        <p:spPr bwMode="auto">
          <a:xfrm>
            <a:off x="395536" y="5225741"/>
            <a:ext cx="789940" cy="14192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 descr="MINIFIGURES LEGO ВКонтакте"/>
          <p:cNvPicPr/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9" r="5873"/>
          <a:stretch/>
        </p:blipFill>
        <p:spPr bwMode="auto">
          <a:xfrm>
            <a:off x="7740352" y="5230645"/>
            <a:ext cx="1167765" cy="152537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1745967527"/>
              </p:ext>
            </p:extLst>
          </p:nvPr>
        </p:nvGraphicFramePr>
        <p:xfrm>
          <a:off x="611560" y="332657"/>
          <a:ext cx="7920880" cy="56026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11417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User\AppData\Local\Microsoft\Windows\Temporary Internet Files\Content.Word\IMAG0248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08"/>
          <a:stretch/>
        </p:blipFill>
        <p:spPr bwMode="auto">
          <a:xfrm>
            <a:off x="1691680" y="44624"/>
            <a:ext cx="5506587" cy="669674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 descr="D:\Мои документы\педагоги\фото УМКИ\фото с фотоаппарата 19.06.2014\108___01\IMG_321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4624"/>
            <a:ext cx="8496944" cy="66967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75145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000" b="1" dirty="0">
                <a:solidFill>
                  <a:srgbClr val="002060"/>
                </a:solidFill>
                <a:latin typeface="Georgia" pitchFamily="18" charset="0"/>
              </a:rPr>
              <a:t>Д</a:t>
            </a:r>
            <a:r>
              <a:rPr lang="ru-RU" sz="3000" b="1" dirty="0" smtClean="0">
                <a:solidFill>
                  <a:srgbClr val="002060"/>
                </a:solidFill>
                <a:latin typeface="Georgia" pitchFamily="18" charset="0"/>
              </a:rPr>
              <a:t>ополнительная </a:t>
            </a:r>
            <a:r>
              <a:rPr lang="ru-RU" sz="3000" b="1" dirty="0">
                <a:solidFill>
                  <a:srgbClr val="002060"/>
                </a:solidFill>
                <a:latin typeface="Georgia" pitchFamily="18" charset="0"/>
              </a:rPr>
              <a:t>общеразвивающая программа технической направленности «ЛЕГО-УМКА</a:t>
            </a:r>
            <a:r>
              <a:rPr lang="ru-RU" sz="3000" b="1" dirty="0" smtClean="0">
                <a:solidFill>
                  <a:srgbClr val="002060"/>
                </a:solidFill>
                <a:latin typeface="Georgia" pitchFamily="18" charset="0"/>
              </a:rPr>
              <a:t>» </a:t>
            </a:r>
            <a:endParaRPr lang="ru-RU" sz="3000" b="1" dirty="0">
              <a:solidFill>
                <a:srgbClr val="002060"/>
              </a:solidFill>
              <a:latin typeface="Georgia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276872"/>
            <a:ext cx="8229600" cy="3849291"/>
          </a:xfrm>
        </p:spPr>
        <p:txBody>
          <a:bodyPr/>
          <a:lstStyle/>
          <a:p>
            <a:pPr marL="0" indent="0">
              <a:buNone/>
            </a:pPr>
            <a:r>
              <a:rPr lang="ru-RU" b="1" dirty="0">
                <a:latin typeface="Georgia" pitchFamily="18" charset="0"/>
              </a:rPr>
              <a:t>Цель программы: </a:t>
            </a:r>
            <a:endParaRPr lang="ru-RU" b="1" dirty="0" smtClean="0">
              <a:latin typeface="Georgia" pitchFamily="18" charset="0"/>
            </a:endParaRPr>
          </a:p>
          <a:p>
            <a:pPr marL="0" indent="0">
              <a:buNone/>
            </a:pPr>
            <a:r>
              <a:rPr lang="ru-RU" dirty="0" smtClean="0">
                <a:latin typeface="Georgia" pitchFamily="18" charset="0"/>
              </a:rPr>
              <a:t>развитие </a:t>
            </a:r>
            <a:r>
              <a:rPr lang="ru-RU" dirty="0">
                <a:latin typeface="Georgia" pitchFamily="18" charset="0"/>
              </a:rPr>
              <a:t>творческо-конструктивных способностей и познавательной активности детей дошкольного возраста посредством образовательных </a:t>
            </a:r>
            <a:r>
              <a:rPr lang="ru-RU" dirty="0" smtClean="0">
                <a:latin typeface="Georgia" pitchFamily="18" charset="0"/>
              </a:rPr>
              <a:t>конструкторов</a:t>
            </a:r>
            <a:endParaRPr lang="ru-RU" dirty="0">
              <a:latin typeface="Georgia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grpSp>
        <p:nvGrpSpPr>
          <p:cNvPr id="15" name="Группа 14"/>
          <p:cNvGrpSpPr/>
          <p:nvPr/>
        </p:nvGrpSpPr>
        <p:grpSpPr>
          <a:xfrm>
            <a:off x="395536" y="5154399"/>
            <a:ext cx="8124472" cy="1568450"/>
            <a:chOff x="395536" y="5154399"/>
            <a:chExt cx="8124472" cy="1568450"/>
          </a:xfrm>
        </p:grpSpPr>
        <p:pic>
          <p:nvPicPr>
            <p:cNvPr id="16" name="Рисунок 15" descr="Самовывоз Lego 5613 Пожарный"/>
            <p:cNvPicPr/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259" r="23462"/>
            <a:stretch/>
          </p:blipFill>
          <p:spPr bwMode="auto">
            <a:xfrm>
              <a:off x="5101064" y="5154399"/>
              <a:ext cx="968439" cy="1493837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7" name="Рисунок 16" descr="Игрушка рабочий, строитель человек lego - Стоковое фото Vikt…"/>
            <p:cNvPicPr/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27" t="16534" r="19404" b="8892"/>
            <a:stretch/>
          </p:blipFill>
          <p:spPr bwMode="auto">
            <a:xfrm>
              <a:off x="1691680" y="5229011"/>
              <a:ext cx="789940" cy="1419225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8" name="Рисунок 17" descr="Лего-человечек Lego Minifigures 11 серия Паяльщик - купить в…"/>
            <p:cNvPicPr/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406" r="28243"/>
            <a:stretch/>
          </p:blipFill>
          <p:spPr bwMode="auto">
            <a:xfrm>
              <a:off x="2801511" y="5154399"/>
              <a:ext cx="948690" cy="156845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9" name="Рисунок 18" descr="Купить 8803_11 Лётчик - Коллекционная минифигурка Лего - серия 3 (LEGO MINIFIGURES)"/>
            <p:cNvPicPr/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12" t="10378" r="31750" b="8868"/>
            <a:stretch/>
          </p:blipFill>
          <p:spPr bwMode="auto">
            <a:xfrm>
              <a:off x="3923928" y="5235996"/>
              <a:ext cx="933450" cy="141224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0" name="Рисунок 19" descr="Download lego человечки pictures for free and share now"/>
            <p:cNvPicPr/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49" t="7876" r="24703" b="9666"/>
            <a:stretch/>
          </p:blipFill>
          <p:spPr bwMode="auto">
            <a:xfrm>
              <a:off x="7524328" y="5323308"/>
              <a:ext cx="995680" cy="1237615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1" name="Рисунок 20" descr="Фонарик без батареек (полицейский/пожарник/строитель) (LGL-T…"/>
            <p:cNvPicPr/>
            <p:nvPr/>
          </p:nvPicPr>
          <p:blipFill rotWithShape="1"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70" r="14351" b="10333"/>
            <a:stretch/>
          </p:blipFill>
          <p:spPr bwMode="auto">
            <a:xfrm>
              <a:off x="6314755" y="5323309"/>
              <a:ext cx="989330" cy="1324928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2" name="Рисунок 21" descr="Lego Creator. Выпуск 5. Минифигурка В серии Лего есть довольно редкие минифигурки, ими можно меняться с друзьями и использовать"/>
            <p:cNvPicPr/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536" y="5154399"/>
              <a:ext cx="1166495" cy="1509712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107997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634082"/>
          </a:xfrm>
        </p:spPr>
        <p:txBody>
          <a:bodyPr>
            <a:normAutofit/>
          </a:bodyPr>
          <a:lstStyle/>
          <a:p>
            <a:r>
              <a:rPr lang="ru-RU" sz="3000" b="1" dirty="0" smtClean="0">
                <a:solidFill>
                  <a:srgbClr val="002060"/>
                </a:solidFill>
                <a:latin typeface="Georgia" pitchFamily="18" charset="0"/>
              </a:rPr>
              <a:t>Задачи:</a:t>
            </a:r>
            <a:endParaRPr lang="ru-RU" sz="3000" b="1" dirty="0">
              <a:solidFill>
                <a:srgbClr val="002060"/>
              </a:solidFill>
              <a:latin typeface="Georgia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692696"/>
            <a:ext cx="8712968" cy="5472608"/>
          </a:xfrm>
        </p:spPr>
        <p:txBody>
          <a:bodyPr>
            <a:normAutofit/>
          </a:bodyPr>
          <a:lstStyle/>
          <a:p>
            <a:pPr lvl="0"/>
            <a:r>
              <a:rPr lang="ru-RU" sz="2000" dirty="0">
                <a:latin typeface="Georgia" pitchFamily="18" charset="0"/>
              </a:rPr>
              <a:t>Развивать </a:t>
            </a:r>
            <a:r>
              <a:rPr lang="ru-RU" sz="2000" dirty="0" smtClean="0">
                <a:latin typeface="Georgia" pitchFamily="18" charset="0"/>
              </a:rPr>
              <a:t>интерес </a:t>
            </a:r>
            <a:r>
              <a:rPr lang="ru-RU" sz="2000" dirty="0">
                <a:latin typeface="Georgia" pitchFamily="18" charset="0"/>
              </a:rPr>
              <a:t>к моделированию и конструированию, к техническому </a:t>
            </a:r>
            <a:r>
              <a:rPr lang="ru-RU" sz="2000" dirty="0" smtClean="0">
                <a:latin typeface="Georgia" pitchFamily="18" charset="0"/>
              </a:rPr>
              <a:t>творчеству</a:t>
            </a:r>
            <a:r>
              <a:rPr lang="ru-RU" sz="2000" dirty="0">
                <a:latin typeface="Georgia" pitchFamily="18" charset="0"/>
              </a:rPr>
              <a:t>;</a:t>
            </a:r>
          </a:p>
          <a:p>
            <a:pPr lvl="0"/>
            <a:r>
              <a:rPr lang="ru-RU" sz="2000" dirty="0">
                <a:latin typeface="Georgia" pitchFamily="18" charset="0"/>
              </a:rPr>
              <a:t>Формировать пространственное мышление, умение анализировать </a:t>
            </a:r>
            <a:r>
              <a:rPr lang="ru-RU" sz="2000" dirty="0" smtClean="0">
                <a:latin typeface="Georgia" pitchFamily="18" charset="0"/>
              </a:rPr>
              <a:t>предмет;</a:t>
            </a:r>
          </a:p>
          <a:p>
            <a:pPr lvl="0"/>
            <a:r>
              <a:rPr lang="ru-RU" sz="2000" dirty="0" smtClean="0">
                <a:latin typeface="Georgia" pitchFamily="18" charset="0"/>
              </a:rPr>
              <a:t>Формировать </a:t>
            </a:r>
            <a:r>
              <a:rPr lang="ru-RU" sz="2000" dirty="0">
                <a:latin typeface="Georgia" pitchFamily="18" charset="0"/>
              </a:rPr>
              <a:t>предпосылки учебной </a:t>
            </a:r>
            <a:r>
              <a:rPr lang="ru-RU" sz="2000" dirty="0" smtClean="0">
                <a:latin typeface="Georgia" pitchFamily="18" charset="0"/>
              </a:rPr>
              <a:t>деятельности;</a:t>
            </a:r>
            <a:endParaRPr lang="ru-RU" sz="2000" dirty="0">
              <a:latin typeface="Georgia" pitchFamily="18" charset="0"/>
            </a:endParaRPr>
          </a:p>
          <a:p>
            <a:pPr lvl="0"/>
            <a:r>
              <a:rPr lang="ru-RU" sz="2000" dirty="0">
                <a:latin typeface="Georgia" pitchFamily="18" charset="0"/>
              </a:rPr>
              <a:t>Развивать познавательную активность детей, воображение, фантазию, творческую инициативу, самостоятельность. </a:t>
            </a:r>
          </a:p>
          <a:p>
            <a:pPr lvl="0"/>
            <a:r>
              <a:rPr lang="ru-RU" sz="2000" dirty="0">
                <a:latin typeface="Georgia" pitchFamily="18" charset="0"/>
              </a:rPr>
              <a:t>Развивать диалогическую и монологическую </a:t>
            </a:r>
            <a:r>
              <a:rPr lang="ru-RU" sz="2000" dirty="0" smtClean="0">
                <a:latin typeface="Georgia" pitchFamily="18" charset="0"/>
              </a:rPr>
              <a:t>речь;</a:t>
            </a:r>
            <a:endParaRPr lang="ru-RU" sz="2000" dirty="0">
              <a:latin typeface="Georgia" pitchFamily="18" charset="0"/>
            </a:endParaRPr>
          </a:p>
          <a:p>
            <a:pPr lvl="0"/>
            <a:r>
              <a:rPr lang="ru-RU" sz="2000" dirty="0">
                <a:latin typeface="Georgia" pitchFamily="18" charset="0"/>
              </a:rPr>
              <a:t>Развивать мелкую </a:t>
            </a:r>
            <a:r>
              <a:rPr lang="ru-RU" sz="2000" dirty="0" smtClean="0">
                <a:latin typeface="Georgia" pitchFamily="18" charset="0"/>
              </a:rPr>
              <a:t>моторику; </a:t>
            </a:r>
            <a:endParaRPr lang="ru-RU" sz="2000" dirty="0">
              <a:latin typeface="Georgia" pitchFamily="18" charset="0"/>
            </a:endParaRPr>
          </a:p>
          <a:p>
            <a:pPr lvl="0"/>
            <a:r>
              <a:rPr lang="ru-RU" sz="2000" dirty="0">
                <a:latin typeface="Georgia" pitchFamily="18" charset="0"/>
              </a:rPr>
              <a:t>Развивать </a:t>
            </a:r>
            <a:r>
              <a:rPr lang="ru-RU" sz="2000" dirty="0" err="1">
                <a:latin typeface="Georgia" pitchFamily="18" charset="0"/>
              </a:rPr>
              <a:t>мнестические</a:t>
            </a:r>
            <a:r>
              <a:rPr lang="ru-RU" sz="2000" dirty="0">
                <a:latin typeface="Georgia" pitchFamily="18" charset="0"/>
              </a:rPr>
              <a:t> процессы, произвольное внимание. </a:t>
            </a:r>
          </a:p>
          <a:p>
            <a:pPr lvl="0"/>
            <a:r>
              <a:rPr lang="ru-RU" sz="2000" dirty="0">
                <a:latin typeface="Georgia" pitchFamily="18" charset="0"/>
              </a:rPr>
              <a:t>Сформировать умение работать совместно с детьми и педагогом в процессе создания </a:t>
            </a:r>
            <a:r>
              <a:rPr lang="ru-RU" sz="2000" dirty="0" smtClean="0">
                <a:latin typeface="Georgia" pitchFamily="18" charset="0"/>
              </a:rPr>
              <a:t>совместного </a:t>
            </a:r>
            <a:r>
              <a:rPr lang="ru-RU" sz="2000" dirty="0">
                <a:latin typeface="Georgia" pitchFamily="18" charset="0"/>
              </a:rPr>
              <a:t>продукта </a:t>
            </a:r>
            <a:r>
              <a:rPr lang="ru-RU" sz="2000" dirty="0" smtClean="0">
                <a:latin typeface="Georgia" pitchFamily="18" charset="0"/>
              </a:rPr>
              <a:t>деятельности;</a:t>
            </a:r>
            <a:endParaRPr lang="ru-RU" sz="2000" dirty="0">
              <a:latin typeface="Georgia" pitchFamily="18" charset="0"/>
            </a:endParaRPr>
          </a:p>
          <a:p>
            <a:pPr lvl="0"/>
            <a:r>
              <a:rPr lang="ru-RU" sz="2000" dirty="0">
                <a:latin typeface="Georgia" pitchFamily="18" charset="0"/>
              </a:rPr>
              <a:t>Развивать эстетическое отношение к </a:t>
            </a:r>
            <a:r>
              <a:rPr lang="ru-RU" sz="2000" dirty="0" smtClean="0">
                <a:latin typeface="Georgia" pitchFamily="18" charset="0"/>
              </a:rPr>
              <a:t>продуктам </a:t>
            </a:r>
            <a:r>
              <a:rPr lang="ru-RU" sz="2000" dirty="0">
                <a:latin typeface="Georgia" pitchFamily="18" charset="0"/>
              </a:rPr>
              <a:t>собственной конструктивной деятельности и постройкам других </a:t>
            </a:r>
            <a:r>
              <a:rPr lang="ru-RU" sz="2000" dirty="0" smtClean="0">
                <a:latin typeface="Georgia" pitchFamily="18" charset="0"/>
              </a:rPr>
              <a:t>детей</a:t>
            </a:r>
            <a:r>
              <a:rPr lang="ru-RU" sz="2000" dirty="0">
                <a:latin typeface="Georgia" pitchFamily="18" charset="0"/>
              </a:rPr>
              <a:t>;</a:t>
            </a:r>
          </a:p>
          <a:p>
            <a:pPr lvl="0"/>
            <a:r>
              <a:rPr lang="ru-RU" sz="2000" dirty="0">
                <a:latin typeface="Georgia" pitchFamily="18" charset="0"/>
              </a:rPr>
              <a:t>Воспитывать толерантность друг к другу. </a:t>
            </a:r>
          </a:p>
          <a:p>
            <a:endParaRPr lang="ru-RU" sz="1800" dirty="0">
              <a:latin typeface="Georgia" pitchFamily="18" charset="0"/>
            </a:endParaRPr>
          </a:p>
        </p:txBody>
      </p:sp>
      <p:pic>
        <p:nvPicPr>
          <p:cNvPr id="12" name="Рисунок 11" descr="Купить 8833_08 Бизнесмен - Коллекционная минифигурка Лего - серия 8 (LEGO MINIFIGURES)"/>
          <p:cNvPicPr/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98" r="17366" b="6595"/>
          <a:stretch/>
        </p:blipFill>
        <p:spPr bwMode="auto">
          <a:xfrm>
            <a:off x="7524328" y="5157192"/>
            <a:ext cx="1438275" cy="143129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8331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1028</TotalTime>
  <Words>493</Words>
  <Application>Microsoft Office PowerPoint</Application>
  <PresentationFormat>Экран (4:3)</PresentationFormat>
  <Paragraphs>124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Лего-конструирование как средство формирования игровой мотивации в рамках реализации региональной программы ТЕМП в ДОУ  </vt:lpstr>
      <vt:lpstr>Презентация PowerPoint</vt:lpstr>
      <vt:lpstr> Субъекты профориентационной работы </vt:lpstr>
      <vt:lpstr>ФГОС дошкольного образования</vt:lpstr>
      <vt:lpstr>Презентация PowerPoint</vt:lpstr>
      <vt:lpstr>Презентация PowerPoint</vt:lpstr>
      <vt:lpstr>Презентация PowerPoint</vt:lpstr>
      <vt:lpstr>Дополнительная общеразвивающая программа технической направленности «ЛЕГО-УМКА» </vt:lpstr>
      <vt:lpstr>Задачи:</vt:lpstr>
      <vt:lpstr> Обучение  по программе «ЛЕГО-УМКА» осуществляется по 4 этапам:  </vt:lpstr>
      <vt:lpstr>Материально-техническое оборудование</vt:lpstr>
      <vt:lpstr>Формы  подведения итогов реализации программы «ЛЕГО-УМКА» </vt:lpstr>
      <vt:lpstr>Лего-конструирование</vt:lpstr>
      <vt:lpstr>«Помощь игрушке  (виртуальному другу)» </vt:lpstr>
      <vt:lpstr>«Помощь взрослому»  </vt:lpstr>
      <vt:lpstr>«Научи меня» </vt:lpstr>
      <vt:lpstr> «Создание предметов  своими руками для себя»  </vt:lpstr>
      <vt:lpstr>Формы организации обучения</vt:lpstr>
      <vt:lpstr>Городской фестиваль  по лего-конструированию</vt:lpstr>
      <vt:lpstr>Городской фестиваль  по лего-конструированию</vt:lpstr>
      <vt:lpstr>Презентация PowerPoint</vt:lpstr>
      <vt:lpstr>Городская спартакиада «Крепыш»</vt:lpstr>
      <vt:lpstr>Презентация PowerPoint</vt:lpstr>
      <vt:lpstr>Благодарим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43</cp:revision>
  <dcterms:created xsi:type="dcterms:W3CDTF">2015-04-16T13:06:29Z</dcterms:created>
  <dcterms:modified xsi:type="dcterms:W3CDTF">2015-05-15T09:21:30Z</dcterms:modified>
</cp:coreProperties>
</file>