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5" r:id="rId4"/>
    <p:sldId id="261" r:id="rId5"/>
    <p:sldId id="262" r:id="rId6"/>
    <p:sldId id="260" r:id="rId7"/>
    <p:sldId id="264" r:id="rId8"/>
    <p:sldId id="266" r:id="rId9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44C"/>
    <a:srgbClr val="4D2403"/>
    <a:srgbClr val="004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77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14151-72C3-4452-82C4-163E60FB2AE6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337B2-5371-4DD6-A042-608766B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66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6B47E-63C3-4949-96C7-CB1DC74839A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1D0F5-B8D9-470B-A862-C00B92590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26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93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47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04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1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1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801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58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5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6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937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37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r>
              <a:rPr lang="ru-RU" smtClean="0"/>
              <a:t>20.11.2017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ED2DE32-B241-4BE2-9CDC-596C2FCA8C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43200" y="3579862"/>
            <a:ext cx="7200800" cy="104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5000"/>
              </a:lnSpc>
            </a:pPr>
            <a:r>
              <a:rPr lang="ru-RU" sz="25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Елена Александровна </a:t>
            </a:r>
            <a:r>
              <a:rPr lang="ru-RU" sz="2500" b="1" i="1" dirty="0" err="1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Коузова</a:t>
            </a:r>
            <a:r>
              <a:rPr lang="ru-RU" sz="25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 algn="r">
              <a:lnSpc>
                <a:spcPct val="85000"/>
              </a:lnSpc>
            </a:pPr>
            <a:r>
              <a:rPr lang="ru-RU" sz="2400" b="1" i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первый </a:t>
            </a:r>
            <a:r>
              <a:rPr lang="ru-RU" sz="2400" b="1" i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заместитель </a:t>
            </a:r>
            <a:endParaRPr lang="ru-RU" sz="2400" b="1" i="1" dirty="0" smtClean="0">
              <a:ln w="1905"/>
              <a:solidFill>
                <a:srgbClr val="002060"/>
              </a:solidFill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 algn="r">
              <a:lnSpc>
                <a:spcPct val="85000"/>
              </a:lnSpc>
            </a:pPr>
            <a:r>
              <a:rPr lang="ru-RU" sz="2400" b="1" i="1" dirty="0" smtClean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Министра </a:t>
            </a:r>
            <a:r>
              <a:rPr lang="ru-RU" sz="2400" b="1" i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образования и науки Челябинской области</a:t>
            </a:r>
          </a:p>
        </p:txBody>
      </p:sp>
      <p:pic>
        <p:nvPicPr>
          <p:cNvPr id="5" name="Picture 7" descr="karta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6660232" y="771550"/>
            <a:ext cx="2431498" cy="2676963"/>
          </a:xfrm>
          <a:prstGeom prst="rect">
            <a:avLst/>
          </a:prstGeom>
          <a:ln>
            <a:noFill/>
          </a:ln>
          <a:effectLst>
            <a:glow rad="101600">
              <a:schemeClr val="bg1"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elyabinsky_oblast_gerb-600x8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755"/>
            <a:ext cx="720080" cy="797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0315" y="843562"/>
            <a:ext cx="77871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Управленческие аспекты введения </a:t>
            </a:r>
            <a:endParaRPr lang="ru-RU" b="1" i="1" dirty="0" smtClean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реализации федеральных 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государственных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образовательных стандартов общего образования в 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Челябинской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1796" y="4662792"/>
            <a:ext cx="3429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08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ноября 2018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27462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036"/>
            <a:ext cx="7740352" cy="576064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ru-RU" sz="24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Основные мероприятия по введению ФГОС </a:t>
            </a:r>
            <a:r>
              <a:rPr lang="ru-RU" sz="24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ОО</a:t>
            </a:r>
            <a:endParaRPr lang="ru-RU" sz="24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21288" y="1294786"/>
            <a:ext cx="7740352" cy="3834426"/>
            <a:chOff x="21463" y="2219444"/>
            <a:chExt cx="8943025" cy="460430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72"/>
            <a:stretch/>
          </p:blipFill>
          <p:spPr bwMode="auto">
            <a:xfrm>
              <a:off x="21463" y="4094584"/>
              <a:ext cx="4369296" cy="269485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586" y="2219444"/>
              <a:ext cx="6973307" cy="23762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234" y="3140967"/>
              <a:ext cx="4679254" cy="368278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1547664" y="455510"/>
            <a:ext cx="737154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4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Региональные модельные основные образовательные программы начального и основного общего образования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94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/>
          </p:cNvSpPr>
          <p:nvPr/>
        </p:nvSpPr>
        <p:spPr>
          <a:xfrm>
            <a:off x="6444208" y="552014"/>
            <a:ext cx="2699792" cy="5819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Проект </a:t>
            </a: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поддержки школ </a:t>
            </a:r>
          </a:p>
          <a:p>
            <a:pPr>
              <a:lnSpc>
                <a:spcPct val="90000"/>
              </a:lnSpc>
            </a:pP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с низкими результатами обучения </a:t>
            </a:r>
          </a:p>
          <a:p>
            <a:pPr>
              <a:lnSpc>
                <a:spcPct val="90000"/>
              </a:lnSpc>
            </a:pP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школ</a:t>
            </a: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, функционирующих </a:t>
            </a:r>
          </a:p>
          <a:p>
            <a:pPr>
              <a:lnSpc>
                <a:spcPct val="90000"/>
              </a:lnSpc>
            </a:pP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неблагоприятных </a:t>
            </a:r>
            <a:endParaRPr lang="ru-RU" sz="2300" b="1" i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социальных </a:t>
            </a:r>
          </a:p>
          <a:p>
            <a:pPr>
              <a:lnSpc>
                <a:spcPct val="90000"/>
              </a:lnSpc>
            </a:pPr>
            <a:r>
              <a:rPr lang="ru-RU" sz="23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условий</a:t>
            </a:r>
            <a:endParaRPr lang="ru-RU" sz="2300" b="1" i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79" y="4407954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0"/>
          <a:stretch/>
        </p:blipFill>
        <p:spPr bwMode="auto">
          <a:xfrm>
            <a:off x="35496" y="555526"/>
            <a:ext cx="6480720" cy="432220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66900"/>
            <a:ext cx="7740352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sz="24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Основные мероприятия по введению ФГОС ОО</a:t>
            </a:r>
            <a:endParaRPr lang="ru-RU" sz="24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42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941288" y="2680614"/>
            <a:ext cx="2529408" cy="161218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60</a:t>
            </a:r>
          </a:p>
          <a:p>
            <a:pPr algn="ctr"/>
            <a:r>
              <a:rPr lang="ru-RU" sz="2400" b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lang="ru-RU" sz="2400" b="1" dirty="0" smtClean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егиональных инновационных площадок</a:t>
            </a:r>
            <a:endParaRPr lang="ru-RU" sz="2400" b="1" dirty="0">
              <a:ln w="1905"/>
              <a:solidFill>
                <a:srgbClr val="002060"/>
              </a:solidFill>
              <a:latin typeface="Arial Narrow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499992" y="1419622"/>
            <a:ext cx="216024" cy="576064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88625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Инновационная инфраструктура </a:t>
            </a:r>
            <a:endParaRPr lang="ru-RU" sz="2400" b="1" i="1" dirty="0" smtClean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2400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в системе  </a:t>
            </a:r>
            <a:r>
              <a:rPr lang="ru-RU" sz="24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образования  Челябинской области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166916"/>
            <a:ext cx="7740352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sz="24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Основные мероприятия по введению ФГОС ОО</a:t>
            </a:r>
            <a:endParaRPr lang="ru-RU" sz="24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85213" y="2093426"/>
            <a:ext cx="5023643" cy="559279"/>
            <a:chOff x="2356669" y="2093426"/>
            <a:chExt cx="5023643" cy="559279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2356669" y="2093426"/>
              <a:ext cx="5023643" cy="17893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2356669" y="2102372"/>
              <a:ext cx="0" cy="54138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7364772" y="2111319"/>
              <a:ext cx="0" cy="54138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Скругленный прямоугольник 18"/>
          <p:cNvSpPr/>
          <p:nvPr/>
        </p:nvSpPr>
        <p:spPr>
          <a:xfrm>
            <a:off x="922160" y="2666326"/>
            <a:ext cx="2529408" cy="161218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19</a:t>
            </a:r>
          </a:p>
          <a:p>
            <a:pPr algn="ctr"/>
            <a:r>
              <a:rPr lang="ru-RU" sz="2400" b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федеральных инновационных площадок</a:t>
            </a:r>
            <a:endParaRPr lang="ru-RU" sz="2400" b="1" dirty="0">
              <a:ln w="1905"/>
              <a:solidFill>
                <a:srgbClr val="002060"/>
              </a:solidFill>
              <a:latin typeface="Arial Narrow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5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1779662"/>
            <a:ext cx="51263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400" b="1" dirty="0">
                <a:ln w="1905"/>
                <a:solidFill>
                  <a:srgbClr val="00206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«Современные </a:t>
            </a:r>
            <a:r>
              <a:rPr lang="ru-RU" sz="2400" b="1" dirty="0" smtClean="0">
                <a:ln w="1905"/>
                <a:solidFill>
                  <a:srgbClr val="00206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образовательные </a:t>
            </a:r>
            <a:r>
              <a:rPr lang="ru-RU" sz="2400" b="1" dirty="0">
                <a:ln w="1905"/>
                <a:solidFill>
                  <a:srgbClr val="00206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технологии»</a:t>
            </a:r>
          </a:p>
          <a:p>
            <a:pPr>
              <a:buClr>
                <a:srgbClr val="002060"/>
              </a:buClr>
            </a:pPr>
            <a:endParaRPr lang="ru-RU" sz="1200" b="1" dirty="0">
              <a:ln w="1905"/>
              <a:solidFill>
                <a:srgbClr val="002060"/>
              </a:solidFill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400" b="1" dirty="0">
                <a:ln w="1905"/>
                <a:solidFill>
                  <a:srgbClr val="00206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 «Новой школе - новые стандарты</a:t>
            </a:r>
            <a:r>
              <a:rPr lang="ru-RU" sz="2400" b="1" dirty="0" smtClean="0">
                <a:ln w="1905"/>
                <a:solidFill>
                  <a:srgbClr val="00206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»</a:t>
            </a:r>
            <a:endParaRPr lang="ru-RU" sz="1200" b="1" dirty="0">
              <a:ln w="1905"/>
              <a:solidFill>
                <a:srgbClr val="002060"/>
              </a:solidFill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ru-RU" sz="2400" b="1" dirty="0">
              <a:ln w="1905"/>
              <a:solidFill>
                <a:srgbClr val="002060"/>
              </a:solidFill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570" y="555526"/>
            <a:ext cx="8229600" cy="4735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90000"/>
              </a:lnSpc>
            </a:pPr>
            <a:r>
              <a:rPr lang="ru-RU" sz="24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Конкурсы профессионального мастерства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79512" y="763473"/>
            <a:ext cx="2952328" cy="3752493"/>
            <a:chOff x="5436096" y="1205434"/>
            <a:chExt cx="3609713" cy="5036698"/>
          </a:xfrm>
        </p:grpSpPr>
        <p:pic>
          <p:nvPicPr>
            <p:cNvPr id="2050" name="Picture 2" descr="K:\Отдел по организационно-координационной и методической деятельности\Scan000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3551953"/>
              <a:ext cx="1746604" cy="246494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\\192.168.10.5\404scan\Ira\сканирование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8358" y="1205434"/>
              <a:ext cx="1801094" cy="2420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8183" y="3634626"/>
              <a:ext cx="1867626" cy="2607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Заголовок 1"/>
          <p:cNvSpPr txBox="1">
            <a:spLocks/>
          </p:cNvSpPr>
          <p:nvPr/>
        </p:nvSpPr>
        <p:spPr>
          <a:xfrm>
            <a:off x="0" y="123478"/>
            <a:ext cx="7740352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sz="24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Основные мероприятия по введению ФГОС ОО</a:t>
            </a:r>
            <a:endParaRPr lang="ru-RU" sz="24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53" y="843558"/>
            <a:ext cx="2642339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28390" y="153691"/>
            <a:ext cx="3275856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Образовательный проект ТЕМП</a:t>
            </a:r>
            <a:endParaRPr lang="ru-RU" sz="20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5" b="10885"/>
          <a:stretch/>
        </p:blipFill>
        <p:spPr bwMode="auto">
          <a:xfrm>
            <a:off x="4335126" y="1248662"/>
            <a:ext cx="2642339" cy="13313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4027352" y="148273"/>
            <a:ext cx="3275856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0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Концепция развития школьных информационно-библиотечных центров</a:t>
            </a:r>
            <a:endParaRPr lang="ru-RU" sz="20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5879" y="2859782"/>
            <a:ext cx="3061573" cy="190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1475358" y="2139702"/>
            <a:ext cx="3275856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Концепция </a:t>
            </a:r>
            <a:r>
              <a:rPr lang="ru-RU" sz="2000" b="1" dirty="0" err="1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технопаркового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 движения</a:t>
            </a:r>
            <a:endParaRPr lang="ru-RU" sz="20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6075369" y="2530022"/>
            <a:ext cx="3275856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000" b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Концепция психологического сопровождения реализации ФГОС общего образования </a:t>
            </a:r>
            <a:endParaRPr lang="ru-RU" sz="20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8" name="Picture 4" descr="ÐÐ°ÑÑÐ¸Ð½ÐºÐ¸ Ð¿Ð¾ Ð·Ð°Ð¿ÑÐ¾ÑÑ ÐÐ¾Ð½ÑÐµÐ¿ÑÐ¸Ñ Ð¿ÑÐ¸ÑÐ¾Ð»Ð¾Ð³Ð¸ÑÐµÑÐºÐ¾Ð³Ð¾ ÑÐ¾Ð¿ÑÐ¾Ð²Ð¾Ð¶Ð´ÐµÐ½Ð¸Ñ ÑÐµÐ°Ð»Ð¸Ð·Ð°ÑÐ¸Ð¸ Ð¤ÐÐÐ¡ Ð¾Ð±ÑÐµÐ³Ð¾ Ð¾Ð±ÑÐ°Ð·Ð¾Ð²Ð°Ð½Ð¸Ñ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"/>
          <a:stretch/>
        </p:blipFill>
        <p:spPr bwMode="auto">
          <a:xfrm>
            <a:off x="6876256" y="3787606"/>
            <a:ext cx="1849702" cy="12023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8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DE32-B241-4BE2-9CDC-596C2FCA8C4D}" type="slidenum">
              <a:rPr lang="ru-RU" smtClean="0"/>
              <a:t>7</a:t>
            </a:fld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23478"/>
            <a:ext cx="7740352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Организационные механизмы, обеспечивающие реализацию ФГОС общего образования</a:t>
            </a:r>
            <a:endParaRPr lang="ru-RU" sz="2400" b="1" dirty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87574"/>
            <a:ext cx="91085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овещания;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обеседования;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еминары;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к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онференции;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мероприятия </a:t>
            </a: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методического и научно-методического 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характера.</a:t>
            </a:r>
          </a:p>
          <a:p>
            <a:endParaRPr lang="ru-RU" b="1" dirty="0" smtClean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Информационно-методические ресурсы: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одельные региональные программы начального и основного общего образования;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етодические письма по особенностям преподавания учебных предметов;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етодические рекомендации по организации текущего контроля и промежуточной аттестации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7401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43200" y="3579862"/>
            <a:ext cx="7200800" cy="104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5000"/>
              </a:lnSpc>
            </a:pPr>
            <a:r>
              <a:rPr lang="ru-RU" sz="25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Елена Александровна </a:t>
            </a:r>
            <a:r>
              <a:rPr lang="ru-RU" sz="2500" b="1" i="1" dirty="0" err="1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Коузова</a:t>
            </a:r>
            <a:r>
              <a:rPr lang="ru-RU" sz="2500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 algn="r">
              <a:lnSpc>
                <a:spcPct val="85000"/>
              </a:lnSpc>
            </a:pPr>
            <a:r>
              <a:rPr lang="ru-RU" sz="2400" b="1" i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первый </a:t>
            </a:r>
            <a:r>
              <a:rPr lang="ru-RU" sz="2400" b="1" i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заместитель </a:t>
            </a:r>
            <a:endParaRPr lang="ru-RU" sz="2400" b="1" i="1" dirty="0" smtClean="0">
              <a:ln w="1905"/>
              <a:solidFill>
                <a:srgbClr val="002060"/>
              </a:solidFill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 algn="r">
              <a:lnSpc>
                <a:spcPct val="85000"/>
              </a:lnSpc>
            </a:pPr>
            <a:r>
              <a:rPr lang="ru-RU" sz="2400" b="1" i="1" dirty="0" smtClean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Министра </a:t>
            </a:r>
            <a:r>
              <a:rPr lang="ru-RU" sz="2400" b="1" i="1" dirty="0">
                <a:ln w="1905"/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Verdana" pitchFamily="34" charset="0"/>
              </a:rPr>
              <a:t>образования и науки Челябинской области</a:t>
            </a:r>
          </a:p>
        </p:txBody>
      </p:sp>
      <p:pic>
        <p:nvPicPr>
          <p:cNvPr id="5" name="Picture 7" descr="karta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6660232" y="771550"/>
            <a:ext cx="2431498" cy="2676963"/>
          </a:xfrm>
          <a:prstGeom prst="rect">
            <a:avLst/>
          </a:prstGeom>
          <a:ln>
            <a:noFill/>
          </a:ln>
          <a:effectLst>
            <a:glow rad="101600">
              <a:schemeClr val="bg1"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elyabinsky_oblast_gerb-600x8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755"/>
            <a:ext cx="720080" cy="797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0315" y="836418"/>
            <a:ext cx="77871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Управленческие аспекты введения </a:t>
            </a:r>
            <a:endParaRPr lang="ru-RU" b="1" i="1" dirty="0" smtClean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реализации федеральных 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государственных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образовательных стандартов общего образования в 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Челябинской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Verdana" pitchFamily="34" charset="0"/>
                <a:cs typeface="Verdana" pitchFamily="34" charset="0"/>
              </a:rPr>
              <a:t>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1796" y="4662792"/>
            <a:ext cx="3429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08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ноября 2018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320467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инистерство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Министерство</Template>
  <TotalTime>257</TotalTime>
  <Words>210</Words>
  <Application>Microsoft Office PowerPoint</Application>
  <PresentationFormat>Экран (16:9)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Министерство</vt:lpstr>
      <vt:lpstr>Презентация PowerPoint</vt:lpstr>
      <vt:lpstr>Основные мероприятия по введению ФГОС 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ГБОУ ДПО ЧИППКРО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С. Алексеева</dc:creator>
  <cp:lastModifiedBy>Галина В. Серебренникова</cp:lastModifiedBy>
  <cp:revision>28</cp:revision>
  <cp:lastPrinted>2017-11-17T09:01:24Z</cp:lastPrinted>
  <dcterms:created xsi:type="dcterms:W3CDTF">2017-11-17T06:33:15Z</dcterms:created>
  <dcterms:modified xsi:type="dcterms:W3CDTF">2018-11-07T09:03:38Z</dcterms:modified>
</cp:coreProperties>
</file>