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6" r:id="rId1"/>
    <p:sldMasterId id="2147483828" r:id="rId2"/>
    <p:sldMasterId id="2147483840" r:id="rId3"/>
  </p:sldMasterIdLst>
  <p:notesMasterIdLst>
    <p:notesMasterId r:id="rId13"/>
  </p:notesMasterIdLst>
  <p:handoutMasterIdLst>
    <p:handoutMasterId r:id="rId14"/>
  </p:handoutMasterIdLst>
  <p:sldIdLst>
    <p:sldId id="346" r:id="rId4"/>
    <p:sldId id="359" r:id="rId5"/>
    <p:sldId id="369" r:id="rId6"/>
    <p:sldId id="372" r:id="rId7"/>
    <p:sldId id="370" r:id="rId8"/>
    <p:sldId id="371" r:id="rId9"/>
    <p:sldId id="373" r:id="rId10"/>
    <p:sldId id="368" r:id="rId11"/>
    <p:sldId id="374" r:id="rId12"/>
  </p:sldIdLst>
  <p:sldSz cx="9144000" cy="5143500" type="screen16x9"/>
  <p:notesSz cx="6761163" cy="99425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66"/>
    <a:srgbClr val="93A5C3"/>
    <a:srgbClr val="6884CA"/>
    <a:srgbClr val="CCECFF"/>
    <a:srgbClr val="FBC5D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10A1B5D5-9B99-4C35-A422-299274C87663}" styleName="Средний стиль 1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69CF1AB2-1976-4502-BF36-3FF5EA218861}" styleName="Средний стиль 4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71" autoAdjust="0"/>
  </p:normalViewPr>
  <p:slideViewPr>
    <p:cSldViewPr>
      <p:cViewPr>
        <p:scale>
          <a:sx n="80" d="100"/>
          <a:sy n="80" d="100"/>
        </p:scale>
        <p:origin x="-2514" y="-1188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1818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presProps" Target="presProps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30574" cy="49760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29010" y="0"/>
            <a:ext cx="2930574" cy="49760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A5FD736-C213-45D7-A8AE-D4575907D3A0}" type="datetimeFigureOut">
              <a:rPr lang="ru-RU" smtClean="0"/>
              <a:t>12.11.2018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43321"/>
            <a:ext cx="2930574" cy="49760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29010" y="9443321"/>
            <a:ext cx="2930574" cy="49760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3B8021-C259-4FD5-A7FE-0D6EFE2DCC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410655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29837" cy="4971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29762" y="1"/>
            <a:ext cx="2929837" cy="4971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25412E8-9F06-4158-9F9C-6E5C1C988355}" type="datetimeFigureOut">
              <a:rPr lang="ru-RU" smtClean="0"/>
              <a:t>12.11.2018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263" y="746125"/>
            <a:ext cx="6624637" cy="3727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6117" y="4722694"/>
            <a:ext cx="5408930" cy="447413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43663"/>
            <a:ext cx="2929837" cy="497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29762" y="9443663"/>
            <a:ext cx="2929837" cy="497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5FF31B4-D5AF-40FA-9864-2316EE5C44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33700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68263" y="746125"/>
            <a:ext cx="6624637" cy="372745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FF31B4-D5AF-40FA-9864-2316EE5C4479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835470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68263" y="746125"/>
            <a:ext cx="6624637" cy="372745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FF31B4-D5AF-40FA-9864-2316EE5C4479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736621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68263" y="746125"/>
            <a:ext cx="6624637" cy="372745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FF31B4-D5AF-40FA-9864-2316EE5C4479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83547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EEE3C7A-EA64-4D82-8E9B-71BC66EBCC37}" type="datetime1">
              <a:rPr lang="ru-RU" smtClean="0"/>
              <a:t>12.11.2018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v Съезд руководителей ОО Челябинской области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419464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1359F0B-0320-4BDB-B84D-68D4D1FF0A6E}" type="datetime1">
              <a:rPr lang="ru-RU" smtClean="0"/>
              <a:t>12.11.2018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v Съезд руководителей ОО Челябинской области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882180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E547975-CD96-48F8-A146-1CD48B4FD327}" type="datetime1">
              <a:rPr lang="ru-RU" smtClean="0"/>
              <a:t>12.11.2018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v Съезд руководителей ОО Челябинской области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535864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1F8A6B-F14F-4AD4-BAB9-2D44B9DD36A4}" type="datetime1">
              <a:rPr lang="ru-RU" smtClean="0"/>
              <a:t>12.11.2018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smtClean="0"/>
              <a:t>v Съезд руководителей ОО Челябинской области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110494-46FE-4CF2-AC27-6A391D3F1C7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458618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381140-1227-4B91-BCE1-A99DE7D93C12}" type="datetime1">
              <a:rPr lang="ru-RU" smtClean="0"/>
              <a:t>12.11.2018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smtClean="0"/>
              <a:t>v Съезд руководителей ОО Челябинской области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CE2D95-EB0B-4C85-9289-57FF337C5AE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095690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5D26F1-B7BD-4024-A3D0-96E3446E4BA9}" type="datetime1">
              <a:rPr lang="ru-RU" smtClean="0"/>
              <a:t>12.11.2018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smtClean="0"/>
              <a:t>v Съезд руководителей ОО Челябинской области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4D2EA7-D462-499E-BDE2-DA1C07CB634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215711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7C814A-6033-401F-86E2-8A621D75B3A3}" type="datetime1">
              <a:rPr lang="ru-RU" smtClean="0"/>
              <a:t>12.11.2018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smtClean="0"/>
              <a:t>v Съезд руководителей ОО Челябинской области</a:t>
            </a: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5F711C-E928-458C-AFAE-49F3FF5AF24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964492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B91215-9616-4186-A94A-195A1BE39E3E}" type="datetime1">
              <a:rPr lang="ru-RU" smtClean="0"/>
              <a:t>12.11.2018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smtClean="0"/>
              <a:t>v Съезд руководителей ОО Челябинской области</a:t>
            </a: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67890F-D0C3-4CD3-BD70-30070E0DE4A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747496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FC88C4-7152-446D-B49A-800C1A8115C7}" type="datetime1">
              <a:rPr lang="ru-RU" smtClean="0"/>
              <a:t>12.11.2018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smtClean="0"/>
              <a:t>v Съезд руководителей ОО Челябинской области</a:t>
            </a: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C15083-28F5-4B9E-AA74-B05AC2AB3E3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561239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5301EE-53D5-4E9D-A911-D72D379E9068}" type="datetime1">
              <a:rPr lang="ru-RU" smtClean="0"/>
              <a:t>12.11.2018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smtClean="0"/>
              <a:t>v Съезд руководителей ОО Челябинской области</a:t>
            </a: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05A29D-1D69-4EF2-B5F9-E18E749D146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053733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A7B24A-F6AC-4CF9-9723-EF25924767ED}" type="datetime1">
              <a:rPr lang="ru-RU" smtClean="0"/>
              <a:t>12.11.2018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smtClean="0"/>
              <a:t>v Съезд руководителей ОО Челябинской области</a:t>
            </a: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B0B4C3-EFDD-4F1F-9DA4-07488D583B8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36219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5E2BEBA-260C-48B4-A3A5-FE10F0272E8F}" type="datetime1">
              <a:rPr lang="ru-RU" smtClean="0"/>
              <a:t>12.11.2018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v Съезд руководителей ОО Челябинской области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7575471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FA0723-FB25-43ED-849C-AA383CE56A67}" type="datetime1">
              <a:rPr lang="ru-RU" smtClean="0"/>
              <a:t>12.11.2018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smtClean="0"/>
              <a:t>v Съезд руководителей ОО Челябинской области</a:t>
            </a: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417B68-E06E-4440-B272-5A00FE668ED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926502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EDFA8E-F6FF-4752-B502-0D78D148BB88}" type="datetime1">
              <a:rPr lang="ru-RU" smtClean="0"/>
              <a:t>12.11.2018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smtClean="0"/>
              <a:t>v Съезд руководителей ОО Челябинской области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C72FF6-FF8C-44A4-9E86-F154F69F8CD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712528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7D4065-6EEC-4A1A-A8E4-75AFCCD75985}" type="datetime1">
              <a:rPr lang="ru-RU" smtClean="0"/>
              <a:t>12.11.2018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smtClean="0"/>
              <a:t>v Съезд руководителей ОО Челябинской области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A1B629-D737-4588-BEAE-6020D33C71C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418241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B86161-6444-4CB5-9638-5741DA10B9B7}" type="datetime1">
              <a:rPr lang="ru-RU" smtClean="0"/>
              <a:t>12.11.2018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smtClean="0"/>
              <a:t>v Съезд руководителей ОО Челябинской области</a:t>
            </a: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21BE01-3F62-4C7A-9793-5F1AC7C7981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822167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A1A94B-4618-4D5B-841B-E6A6E0C7DD78}" type="datetime1">
              <a:rPr lang="ru-RU" smtClean="0"/>
              <a:t>12.11.2018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smtClean="0"/>
              <a:t>v Съезд руководителей ОО Челябинской области</a:t>
            </a: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373039-F135-43BB-9DAB-06182EF1BD6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697340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A0591B-CB40-4A8C-A727-7CCD43939B27}" type="datetime1">
              <a:rPr lang="ru-RU" smtClean="0"/>
              <a:t>12.11.2018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smtClean="0"/>
              <a:t>v Съезд руководителей ОО Челябинской области</a:t>
            </a: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F77F59-650F-474D-8D0A-9403557439A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58592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16F6CE-6306-4650-8B68-F5311A4F6AE6}" type="datetime1">
              <a:rPr lang="ru-RU" smtClean="0"/>
              <a:t>12.11.2018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smtClean="0"/>
              <a:t>v Съезд руководителей ОО Челябинской области</a:t>
            </a: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623518-7432-41CF-B7DE-EAFDC4A53A2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55120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E7D229-1873-42BB-8A4C-4BD97A3247BD}" type="datetime1">
              <a:rPr lang="ru-RU" smtClean="0"/>
              <a:t>12.11.2018</a:t>
            </a:fld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smtClean="0"/>
              <a:t>v Съезд руководителей ОО Челябинской области</a:t>
            </a: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71C784-2789-41C1-9C8D-D9508D4109B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456616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570520-4F3F-40B7-8AD0-201BEB062D15}" type="datetime1">
              <a:rPr lang="ru-RU" smtClean="0"/>
              <a:t>12.11.2018</a:t>
            </a:fld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smtClean="0"/>
              <a:t>v Съезд руководителей ОО Челябинской области</a:t>
            </a: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004202-99A5-4DC9-9132-B45598CB395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586283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B1C8BB-8AA9-4191-BFD2-F012F7F1C6AE}" type="datetime1">
              <a:rPr lang="ru-RU" smtClean="0"/>
              <a:t>12.11.2018</a:t>
            </a:fld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smtClean="0"/>
              <a:t>v Съезд руководителей ОО Челябинской области</a:t>
            </a: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CFD3CA-0AD7-4C2D-BCD6-69AECDD681E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59245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1526D2C-E39C-4DF2-875B-758A53118E69}" type="datetime1">
              <a:rPr lang="ru-RU" smtClean="0"/>
              <a:t>12.11.2018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v Съезд руководителей ОО Челябинской области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73910583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394FD4-6E38-4975-B6DC-40AF5BE08690}" type="datetime1">
              <a:rPr lang="ru-RU" smtClean="0"/>
              <a:t>12.11.2018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smtClean="0"/>
              <a:t>v Съезд руководителей ОО Челябинской области</a:t>
            </a: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8F6E0D-3667-4812-A52B-E6292A10B0B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198538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8F01AD-43CD-4E4E-8A3F-C122014D4A2E}" type="datetime1">
              <a:rPr lang="ru-RU" smtClean="0"/>
              <a:t>12.11.2018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smtClean="0"/>
              <a:t>v Съезд руководителей ОО Челябинской области</a:t>
            </a: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35D771-09BD-4408-959C-43DC12FA601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145755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0930D1-E13F-4DDB-BB87-C9B54D2BFCF1}" type="datetime1">
              <a:rPr lang="ru-RU" smtClean="0"/>
              <a:t>12.11.2018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smtClean="0"/>
              <a:t>v Съезд руководителей ОО Челябинской области</a:t>
            </a: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163CCE-0A31-47A7-966D-0FF35639145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439390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D6768D-BDDC-417E-AEFF-DE3C4C158C85}" type="datetime1">
              <a:rPr lang="ru-RU" smtClean="0"/>
              <a:t>12.11.2018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smtClean="0"/>
              <a:t>v Съезд руководителей ОО Челябинской области</a:t>
            </a: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5C7784-63B5-4790-BCAD-66364F1E643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74988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F16CC87-566B-41EC-915A-F954240B02BD}" type="datetime1">
              <a:rPr lang="ru-RU" smtClean="0"/>
              <a:t>12.11.2018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v Съезд руководителей ОО Челябинской области</a:t>
            </a:r>
            <a:endParaRPr lang="ru-RU" dirty="0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21763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687AC45-3033-49C5-A2D0-73F87C1F74A3}" type="datetime1">
              <a:rPr lang="ru-RU" smtClean="0"/>
              <a:t>12.11.2018</a:t>
            </a:fld>
            <a:endParaRPr lang="ru-RU" dirty="0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v Съезд руководителей ОО Челябинской области</a:t>
            </a:r>
            <a:endParaRPr lang="ru-RU" dirty="0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508859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D5BB929-5AFB-4A98-8867-BB6491147D0B}" type="datetime1">
              <a:rPr lang="ru-RU" smtClean="0"/>
              <a:t>12.11.2018</a:t>
            </a:fld>
            <a:endParaRPr lang="ru-RU" dirty="0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v Съезд руководителей ОО Челябинской области</a:t>
            </a:r>
            <a:endParaRPr lang="ru-RU" dirty="0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405099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648A707-334F-4E64-8E90-2A0E142B741A}" type="datetime1">
              <a:rPr lang="ru-RU" smtClean="0"/>
              <a:t>12.11.2018</a:t>
            </a:fld>
            <a:endParaRPr lang="ru-RU" dirty="0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v Съезд руководителей ОО Челябинской области</a:t>
            </a:r>
            <a:endParaRPr lang="ru-RU" dirty="0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352764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E8744C7-0CDB-47CD-A976-3357D0A1F08E}" type="datetime1">
              <a:rPr lang="ru-RU" smtClean="0"/>
              <a:t>12.11.2018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v Съезд руководителей ОО Челябинской области</a:t>
            </a:r>
            <a:endParaRPr lang="ru-RU" dirty="0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960031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BE72A49-D14E-40D2-9AD0-339B168FE778}" type="datetime1">
              <a:rPr lang="ru-RU" smtClean="0"/>
              <a:t>12.11.2018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v Съезд руководителей ОО Челябинской области</a:t>
            </a:r>
            <a:endParaRPr lang="ru-RU" dirty="0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027551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05978"/>
            <a:ext cx="8229600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200151"/>
            <a:ext cx="8229600" cy="33944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82E444-E358-400B-BCA8-01895BDE96C2}" type="datetime1">
              <a:rPr lang="ru-RU" smtClean="0"/>
              <a:t>12.11.2018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ru-RU" smtClean="0"/>
              <a:t>v Съезд руководителей ОО Челябинской области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hf sldNum="0" hdr="0" ft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05978"/>
            <a:ext cx="8229600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2051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200151"/>
            <a:ext cx="8229600" cy="33944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32293240-8C06-41A1-9192-04ACE0D24B57}" type="datetime1">
              <a:rPr lang="ru-RU" smtClean="0"/>
              <a:t>12.11.2018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ru-RU" smtClean="0"/>
              <a:t>v Съезд руководителей ОО Челябинской области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3C04C845-B79B-4429-B854-415648AE4D8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p:hf sldNum="0" hdr="0" ft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05978"/>
            <a:ext cx="8229600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00151"/>
            <a:ext cx="8229600" cy="33944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4683919"/>
            <a:ext cx="2133600" cy="357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fld id="{124AD632-0D76-45C5-AD18-9B6803A19D56}" type="datetime1">
              <a:rPr lang="ru-RU" smtClean="0"/>
              <a:t>12.11.2018</a:t>
            </a:fld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4683919"/>
            <a:ext cx="2895600" cy="357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r>
              <a:rPr lang="ru-RU" smtClean="0"/>
              <a:t>v Съезд руководителей ОО Челябинской области</a:t>
            </a: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4683919"/>
            <a:ext cx="2133600" cy="357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fld id="{910FD53C-A1A4-4C8F-B74E-62F855434F9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hf sldNum="0" hdr="0" ft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&#1048;&#1090;&#1086;&#1075;&#1086;&#1074;&#1099;&#1081;%20&#1088;&#1077;&#1082;&#1083;&#1072;&#1084;&#1085;&#1099;&#1081;%20&#1088;&#1086;&#1083;&#1080;&#1082;%20(&#1080;&#1090;&#1086;&#1075;,%20&#1088;&#1077;&#1076;5)(&#1079;&#1074;&#1091;&#1082;1)%20-%2016x9.wmv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&#1048;&#1090;&#1086;&#1075;&#1086;&#1074;&#1099;&#1081;%20&#1088;&#1077;&#1082;&#1083;&#1072;&#1084;&#1085;&#1099;&#1081;%20&#1088;&#1086;&#1083;&#1080;&#1082;%20(&#1080;&#1090;&#1086;&#1075;,%20&#1088;&#1077;&#1076;5)(&#1079;&#1074;&#1091;&#1082;1)%20-%2016x9.wmv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403648" y="101592"/>
            <a:ext cx="768798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solidFill>
                  <a:srgbClr val="0033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Государственное </a:t>
            </a:r>
            <a:r>
              <a:rPr lang="ru-RU" sz="1600" b="1" dirty="0">
                <a:solidFill>
                  <a:srgbClr val="0033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бюджетное </a:t>
            </a:r>
            <a:r>
              <a:rPr lang="ru-RU" sz="1600" b="1" dirty="0" smtClean="0">
                <a:solidFill>
                  <a:srgbClr val="0033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учреждение </a:t>
            </a:r>
          </a:p>
          <a:p>
            <a:pPr algn="ctr"/>
            <a:r>
              <a:rPr lang="ru-RU" sz="1600" b="1" dirty="0" smtClean="0">
                <a:solidFill>
                  <a:srgbClr val="0033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дополнительного </a:t>
            </a:r>
            <a:r>
              <a:rPr lang="ru-RU" sz="1600" b="1" dirty="0">
                <a:solidFill>
                  <a:srgbClr val="0033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профессионального образования </a:t>
            </a:r>
            <a:endParaRPr lang="ru-RU" sz="1600" b="1" dirty="0" smtClean="0">
              <a:solidFill>
                <a:srgbClr val="0033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ru-RU" sz="1600" b="1" dirty="0" smtClean="0">
                <a:solidFill>
                  <a:srgbClr val="0033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«</a:t>
            </a:r>
            <a:r>
              <a:rPr lang="ru-RU" sz="1600" b="1" dirty="0">
                <a:solidFill>
                  <a:srgbClr val="0033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Челябинский институт переподготовки и повышения квалификации </a:t>
            </a:r>
            <a:endParaRPr lang="ru-RU" sz="1600" b="1" dirty="0" smtClean="0">
              <a:solidFill>
                <a:srgbClr val="0033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ru-RU" sz="1600" b="1" dirty="0" smtClean="0">
                <a:solidFill>
                  <a:srgbClr val="0033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работников </a:t>
            </a:r>
            <a:r>
              <a:rPr lang="ru-RU" sz="1600" b="1" dirty="0">
                <a:solidFill>
                  <a:srgbClr val="0033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образования</a:t>
            </a:r>
            <a:r>
              <a:rPr lang="ru-RU" sz="1600" b="1" dirty="0" smtClean="0">
                <a:solidFill>
                  <a:srgbClr val="0033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»</a:t>
            </a:r>
            <a:endParaRPr lang="ru-RU" sz="1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Заголовок 10"/>
          <p:cNvSpPr>
            <a:spLocks noGrp="1"/>
          </p:cNvSpPr>
          <p:nvPr>
            <p:ph type="ctrTitle"/>
          </p:nvPr>
        </p:nvSpPr>
        <p:spPr>
          <a:xfrm>
            <a:off x="395536" y="1701366"/>
            <a:ext cx="8568952" cy="1605111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rgbClr val="0033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Непрерывное профессиональное развитие педагогических работников в </a:t>
            </a:r>
            <a:r>
              <a:rPr lang="ru-RU" sz="2800" b="1" dirty="0">
                <a:solidFill>
                  <a:srgbClr val="0033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контексте особенностей введения федерального </a:t>
            </a:r>
            <a:r>
              <a:rPr lang="ru-RU" sz="2800" b="1" dirty="0" smtClean="0">
                <a:solidFill>
                  <a:srgbClr val="0033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государственного </a:t>
            </a:r>
            <a:r>
              <a:rPr lang="ru-RU" sz="2800" b="1" dirty="0">
                <a:solidFill>
                  <a:srgbClr val="0033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образовательного стандарта среднего общего образования</a:t>
            </a:r>
          </a:p>
        </p:txBody>
      </p:sp>
      <p:pic>
        <p:nvPicPr>
          <p:cNvPr id="8" name="Picture 1031" descr="чиппкро  знак">
            <a:hlinkClick r:id="rId3" action="ppaction://hlinkfile"/>
          </p:cNvPr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145"/>
          <a:stretch>
            <a:fillRect/>
          </a:stretch>
        </p:blipFill>
        <p:spPr bwMode="auto">
          <a:xfrm>
            <a:off x="6424" y="15868"/>
            <a:ext cx="1109192" cy="9314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Объект 6"/>
          <p:cNvSpPr txBox="1">
            <a:spLocks/>
          </p:cNvSpPr>
          <p:nvPr/>
        </p:nvSpPr>
        <p:spPr>
          <a:xfrm>
            <a:off x="179513" y="3969526"/>
            <a:ext cx="8912123" cy="1015663"/>
          </a:xfrm>
          <a:prstGeom prst="rect">
            <a:avLst/>
          </a:prstGeom>
          <a:noFill/>
        </p:spPr>
        <p:txBody>
          <a:bodyPr vert="horz" wrap="square" lIns="91440" tIns="45720" rIns="91440" bIns="45720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spcBef>
                <a:spcPts val="0"/>
              </a:spcBef>
              <a:buNone/>
            </a:pPr>
            <a:r>
              <a:rPr lang="ru-RU" sz="2000" b="1" dirty="0" smtClean="0">
                <a:solidFill>
                  <a:srgbClr val="0033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Кеспиков В.Н.</a:t>
            </a:r>
            <a:r>
              <a:rPr lang="ru-RU" sz="2000" b="1" kern="0" dirty="0" smtClean="0">
                <a:solidFill>
                  <a:srgbClr val="2D2D8A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</a:p>
          <a:p>
            <a:pPr marL="0" indent="0" algn="r">
              <a:spcBef>
                <a:spcPts val="0"/>
              </a:spcBef>
              <a:buNone/>
            </a:pPr>
            <a:r>
              <a:rPr lang="ru-RU" sz="2000" b="1" dirty="0" smtClean="0">
                <a:solidFill>
                  <a:srgbClr val="0033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ректор ГБУ ДПО ЧИППКРО, </a:t>
            </a:r>
            <a:r>
              <a:rPr lang="ru-RU" sz="2000" b="1" dirty="0" err="1" smtClean="0">
                <a:solidFill>
                  <a:srgbClr val="0033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д.п.н</a:t>
            </a:r>
            <a:r>
              <a:rPr lang="ru-RU" sz="2000" b="1" dirty="0">
                <a:solidFill>
                  <a:srgbClr val="0033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., </a:t>
            </a:r>
            <a:endParaRPr lang="ru-RU" sz="2000" b="1" dirty="0" smtClean="0">
              <a:solidFill>
                <a:srgbClr val="0033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r">
              <a:spcBef>
                <a:spcPts val="0"/>
              </a:spcBef>
              <a:buNone/>
            </a:pPr>
            <a:r>
              <a:rPr lang="ru-RU" sz="2000" b="1" dirty="0" smtClean="0">
                <a:solidFill>
                  <a:srgbClr val="0033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Заслуженный </a:t>
            </a:r>
            <a:r>
              <a:rPr lang="ru-RU" sz="2000" b="1" dirty="0">
                <a:solidFill>
                  <a:srgbClr val="0033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учитель РФ, доцент</a:t>
            </a:r>
          </a:p>
        </p:txBody>
      </p:sp>
    </p:spTree>
    <p:extLst>
      <p:ext uri="{BB962C8B-B14F-4D97-AF65-F5344CB8AC3E}">
        <p14:creationId xmlns:p14="http://schemas.microsoft.com/office/powerpoint/2010/main" val="458841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365"/>
          <a:stretch/>
        </p:blipFill>
        <p:spPr bwMode="auto">
          <a:xfrm>
            <a:off x="1" y="0"/>
            <a:ext cx="395535" cy="10454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Объект 7"/>
          <p:cNvSpPr>
            <a:spLocks noGrp="1"/>
          </p:cNvSpPr>
          <p:nvPr>
            <p:ph idx="1"/>
          </p:nvPr>
        </p:nvSpPr>
        <p:spPr>
          <a:xfrm>
            <a:off x="179512" y="677056"/>
            <a:ext cx="8784976" cy="3966158"/>
          </a:xfrm>
        </p:spPr>
        <p:txBody>
          <a:bodyPr>
            <a:noAutofit/>
          </a:bodyPr>
          <a:lstStyle/>
          <a:p>
            <a:pPr marL="0" indent="0" algn="just">
              <a:lnSpc>
                <a:spcPct val="90000"/>
              </a:lnSpc>
              <a:spcBef>
                <a:spcPts val="0"/>
              </a:spcBef>
              <a:buClr>
                <a:srgbClr val="002060"/>
              </a:buClr>
              <a:buNone/>
            </a:pPr>
            <a:r>
              <a:rPr lang="ru-RU" sz="2000" b="1" dirty="0">
                <a:solidFill>
                  <a:srgbClr val="0033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Профессиональная функция: </a:t>
            </a:r>
            <a:r>
              <a:rPr lang="ru-RU" sz="2000" dirty="0">
                <a:solidFill>
                  <a:srgbClr val="0033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обеспечивает развитие у взрослого человека </a:t>
            </a:r>
            <a:r>
              <a:rPr lang="ru-RU" sz="2000" dirty="0" smtClean="0">
                <a:solidFill>
                  <a:srgbClr val="0033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необходимых </a:t>
            </a:r>
            <a:r>
              <a:rPr lang="ru-RU" sz="2000" dirty="0">
                <a:solidFill>
                  <a:srgbClr val="0033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профессиональных компетенций и квалификаций, а </a:t>
            </a:r>
            <a:r>
              <a:rPr lang="ru-RU" sz="2000" dirty="0" smtClean="0">
                <a:solidFill>
                  <a:srgbClr val="0033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также формирование </a:t>
            </a:r>
            <a:r>
              <a:rPr lang="ru-RU" sz="2000" dirty="0">
                <a:solidFill>
                  <a:srgbClr val="0033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взрослым человеком новых профессиональных возможностей, увеличение его трудовой динамики.</a:t>
            </a:r>
          </a:p>
          <a:p>
            <a:pPr marL="0" indent="0" algn="just">
              <a:lnSpc>
                <a:spcPct val="90000"/>
              </a:lnSpc>
              <a:spcBef>
                <a:spcPts val="0"/>
              </a:spcBef>
              <a:buClr>
                <a:srgbClr val="002060"/>
              </a:buClr>
              <a:buNone/>
            </a:pPr>
            <a:endParaRPr lang="ru-RU" sz="1000" b="1" dirty="0" smtClean="0">
              <a:solidFill>
                <a:srgbClr val="0033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>
              <a:lnSpc>
                <a:spcPct val="90000"/>
              </a:lnSpc>
              <a:spcBef>
                <a:spcPts val="0"/>
              </a:spcBef>
              <a:buClr>
                <a:srgbClr val="002060"/>
              </a:buClr>
              <a:buNone/>
            </a:pPr>
            <a:r>
              <a:rPr lang="ru-RU" sz="2000" b="1" dirty="0" smtClean="0">
                <a:solidFill>
                  <a:srgbClr val="0033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Социальная </a:t>
            </a:r>
            <a:r>
              <a:rPr lang="ru-RU" sz="2000" b="1" dirty="0">
                <a:solidFill>
                  <a:srgbClr val="0033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функция: </a:t>
            </a:r>
            <a:r>
              <a:rPr lang="ru-RU" sz="2000" dirty="0">
                <a:solidFill>
                  <a:srgbClr val="0033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помогает дополнить и обогатить процесс </a:t>
            </a:r>
            <a:r>
              <a:rPr lang="ru-RU" sz="2000" dirty="0" smtClean="0">
                <a:solidFill>
                  <a:srgbClr val="0033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взаимодействия </a:t>
            </a:r>
            <a:r>
              <a:rPr lang="ru-RU" sz="2000" dirty="0">
                <a:solidFill>
                  <a:srgbClr val="0033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взрослого человека с обществом, экономической сферой, государством в целом за счет ознакомления с языком, культурой, новыми видами </a:t>
            </a:r>
            <a:r>
              <a:rPr lang="ru-RU" sz="2000" dirty="0" smtClean="0">
                <a:solidFill>
                  <a:srgbClr val="0033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деятельности</a:t>
            </a:r>
            <a:r>
              <a:rPr lang="ru-RU" sz="2000" dirty="0">
                <a:solidFill>
                  <a:srgbClr val="0033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общечеловеческими ценностями, современными технологиями </a:t>
            </a:r>
            <a:r>
              <a:rPr lang="ru-RU" sz="2000" dirty="0" smtClean="0">
                <a:solidFill>
                  <a:srgbClr val="0033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социального </a:t>
            </a:r>
            <a:r>
              <a:rPr lang="ru-RU" sz="2000" dirty="0">
                <a:solidFill>
                  <a:srgbClr val="0033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взаимодействия, в том числе информационными, формируя </a:t>
            </a:r>
            <a:r>
              <a:rPr lang="ru-RU" sz="2000" dirty="0" smtClean="0">
                <a:solidFill>
                  <a:srgbClr val="0033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грамотность </a:t>
            </a:r>
            <a:r>
              <a:rPr lang="ru-RU" sz="2000" dirty="0">
                <a:solidFill>
                  <a:srgbClr val="0033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взрослого человека в различных сферах.</a:t>
            </a:r>
          </a:p>
          <a:p>
            <a:pPr marL="0" indent="0" algn="just">
              <a:lnSpc>
                <a:spcPct val="90000"/>
              </a:lnSpc>
              <a:spcBef>
                <a:spcPts val="0"/>
              </a:spcBef>
              <a:buClr>
                <a:srgbClr val="002060"/>
              </a:buClr>
              <a:buNone/>
            </a:pPr>
            <a:endParaRPr lang="ru-RU" sz="1000" b="1" dirty="0" smtClean="0">
              <a:solidFill>
                <a:srgbClr val="0033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>
              <a:lnSpc>
                <a:spcPct val="90000"/>
              </a:lnSpc>
              <a:spcBef>
                <a:spcPts val="0"/>
              </a:spcBef>
              <a:buClr>
                <a:srgbClr val="002060"/>
              </a:buClr>
              <a:buNone/>
            </a:pPr>
            <a:r>
              <a:rPr lang="ru-RU" sz="2000" b="1" dirty="0" smtClean="0">
                <a:solidFill>
                  <a:srgbClr val="0033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Личностная </a:t>
            </a:r>
            <a:r>
              <a:rPr lang="ru-RU" sz="2000" b="1" dirty="0">
                <a:solidFill>
                  <a:srgbClr val="0033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функция </a:t>
            </a:r>
            <a:r>
              <a:rPr lang="ru-RU" sz="2000" dirty="0">
                <a:solidFill>
                  <a:srgbClr val="0033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обеспечения удовлетворения индивидуальных </a:t>
            </a:r>
            <a:r>
              <a:rPr lang="ru-RU" sz="2000" dirty="0" smtClean="0">
                <a:solidFill>
                  <a:srgbClr val="0033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познавательных </a:t>
            </a:r>
            <a:r>
              <a:rPr lang="ru-RU" sz="2000" dirty="0">
                <a:solidFill>
                  <a:srgbClr val="0033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потребностей взрослого человека, интересов, увлечений (как </a:t>
            </a:r>
            <a:r>
              <a:rPr lang="ru-RU" sz="2000" dirty="0" smtClean="0">
                <a:solidFill>
                  <a:srgbClr val="0033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правило</a:t>
            </a:r>
            <a:r>
              <a:rPr lang="ru-RU" sz="2000" dirty="0">
                <a:solidFill>
                  <a:srgbClr val="0033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сопровождает повседневную жизнь).</a:t>
            </a:r>
          </a:p>
          <a:p>
            <a:pPr algn="just">
              <a:buClr>
                <a:srgbClr val="002060"/>
              </a:buClr>
              <a:buFont typeface="Wingdings" panose="05000000000000000000" pitchFamily="2" charset="2"/>
              <a:buChar char="§"/>
            </a:pPr>
            <a:endParaRPr lang="ru-RU" sz="2000" dirty="0">
              <a:solidFill>
                <a:srgbClr val="0033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Заголовок 6"/>
          <p:cNvSpPr>
            <a:spLocks noGrp="1"/>
          </p:cNvSpPr>
          <p:nvPr>
            <p:ph type="title"/>
          </p:nvPr>
        </p:nvSpPr>
        <p:spPr>
          <a:xfrm>
            <a:off x="611560" y="12893"/>
            <a:ext cx="8281864" cy="756084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ru-RU" sz="3200" b="1" dirty="0">
                <a:solidFill>
                  <a:srgbClr val="0033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Функции непрерывного образования</a:t>
            </a:r>
          </a:p>
        </p:txBody>
      </p:sp>
    </p:spTree>
    <p:extLst>
      <p:ext uri="{BB962C8B-B14F-4D97-AF65-F5344CB8AC3E}">
        <p14:creationId xmlns:p14="http://schemas.microsoft.com/office/powerpoint/2010/main" val="428150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3149504" y="151098"/>
            <a:ext cx="2908617" cy="10772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200" b="1" dirty="0">
                <a:solidFill>
                  <a:srgbClr val="0033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Формальное </a:t>
            </a:r>
          </a:p>
          <a:p>
            <a:pPr algn="ctr"/>
            <a:r>
              <a:rPr lang="ru-RU" sz="3200" b="1" dirty="0">
                <a:solidFill>
                  <a:srgbClr val="0033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образование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295541" y="3918891"/>
            <a:ext cx="3435428" cy="10772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sz="3200" b="1" dirty="0">
                <a:solidFill>
                  <a:srgbClr val="0033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Неформальное </a:t>
            </a:r>
          </a:p>
          <a:p>
            <a:pPr lvl="0" algn="ctr"/>
            <a:r>
              <a:rPr lang="ru-RU" sz="3200" b="1" dirty="0">
                <a:solidFill>
                  <a:srgbClr val="0033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образование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5656835" y="3918891"/>
            <a:ext cx="3454665" cy="10772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200" b="1" dirty="0">
                <a:solidFill>
                  <a:srgbClr val="0033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Информальное </a:t>
            </a:r>
          </a:p>
          <a:p>
            <a:pPr algn="ctr"/>
            <a:r>
              <a:rPr lang="ru-RU" sz="3200" b="1" dirty="0">
                <a:solidFill>
                  <a:srgbClr val="0033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образование</a:t>
            </a:r>
          </a:p>
        </p:txBody>
      </p:sp>
      <p:pic>
        <p:nvPicPr>
          <p:cNvPr id="1026" name="Picture 2" descr="K:\Отдел по организационно-координационной и методической деятельности\орг-коорд.отдел\эмблемы, открытки, таблички\чиппкро  знак123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3473" y="1328636"/>
            <a:ext cx="2859481" cy="25829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4" name="Прямая со стрелкой 13"/>
          <p:cNvCxnSpPr/>
          <p:nvPr/>
        </p:nvCxnSpPr>
        <p:spPr>
          <a:xfrm flipV="1">
            <a:off x="1152924" y="1276970"/>
            <a:ext cx="1906908" cy="2536919"/>
          </a:xfrm>
          <a:prstGeom prst="straightConnector1">
            <a:avLst/>
          </a:prstGeom>
          <a:ln w="28575">
            <a:solidFill>
              <a:srgbClr val="00206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 flipH="1" flipV="1">
            <a:off x="6046867" y="1276969"/>
            <a:ext cx="1952732" cy="2582984"/>
          </a:xfrm>
          <a:prstGeom prst="straightConnector1">
            <a:avLst/>
          </a:prstGeom>
          <a:ln w="28575">
            <a:solidFill>
              <a:srgbClr val="00206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>
            <a:off x="3851920" y="4461960"/>
            <a:ext cx="1656184" cy="0"/>
          </a:xfrm>
          <a:prstGeom prst="straightConnector1">
            <a:avLst/>
          </a:prstGeom>
          <a:ln w="28575">
            <a:solidFill>
              <a:srgbClr val="00206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365"/>
          <a:stretch/>
        </p:blipFill>
        <p:spPr bwMode="auto">
          <a:xfrm>
            <a:off x="1" y="-1"/>
            <a:ext cx="539551" cy="1426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725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365"/>
          <a:stretch/>
        </p:blipFill>
        <p:spPr bwMode="auto">
          <a:xfrm>
            <a:off x="1" y="-1"/>
            <a:ext cx="539551" cy="1426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Заголовок 6"/>
          <p:cNvSpPr>
            <a:spLocks noGrp="1"/>
          </p:cNvSpPr>
          <p:nvPr>
            <p:ph type="title"/>
          </p:nvPr>
        </p:nvSpPr>
        <p:spPr>
          <a:xfrm>
            <a:off x="611560" y="136718"/>
            <a:ext cx="8281864" cy="971630"/>
          </a:xfrm>
        </p:spPr>
        <p:txBody>
          <a:bodyPr>
            <a:normAutofit fontScale="90000"/>
          </a:bodyPr>
          <a:lstStyle/>
          <a:p>
            <a:pPr>
              <a:lnSpc>
                <a:spcPct val="90000"/>
              </a:lnSpc>
            </a:pPr>
            <a:r>
              <a:rPr lang="ru-RU" sz="3200" b="1" dirty="0" smtClean="0">
                <a:solidFill>
                  <a:srgbClr val="0033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Непрерывное профессиональное развитие педагогов в условиях введения ФГОС среднего общего образования</a:t>
            </a:r>
            <a:endParaRPr lang="ru-RU" sz="3200" b="1" dirty="0">
              <a:solidFill>
                <a:srgbClr val="0033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971600" y="1275606"/>
            <a:ext cx="7128792" cy="43204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Новые стандарты (апробационный формат, штатный режим):</a:t>
            </a:r>
            <a:endParaRPr lang="ru-RU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2195736" y="1720230"/>
            <a:ext cx="5906566" cy="504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изучение предметов на базовом и углубленном уровнях</a:t>
            </a:r>
            <a:endParaRPr lang="ru-RU" dirty="0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2195736" y="2257425"/>
            <a:ext cx="5906566" cy="504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в</a:t>
            </a:r>
            <a:r>
              <a:rPr lang="ru-RU" dirty="0" smtClean="0"/>
              <a:t>ведение отличных от классно-урочной системы форм образовательного процесса</a:t>
            </a:r>
            <a:endParaRPr lang="ru-RU" dirty="0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2195736" y="2793850"/>
            <a:ext cx="5906566" cy="84849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5000"/>
              </a:lnSpc>
            </a:pPr>
            <a:r>
              <a:rPr lang="ru-RU" dirty="0" smtClean="0"/>
              <a:t>рациональное распределение и использование кадровых, учебно-методических, финансовых и материально-технических условий</a:t>
            </a:r>
            <a:endParaRPr lang="ru-RU" dirty="0"/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2195736" y="3651870"/>
            <a:ext cx="5940660" cy="57606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интеграция среднего общего образования и профессионального обучения</a:t>
            </a:r>
            <a:endParaRPr lang="ru-RU" dirty="0"/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2229830" y="4227934"/>
            <a:ext cx="5906566" cy="848495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rgbClr val="002060"/>
                </a:solidFill>
              </a:rPr>
              <a:t>у</a:t>
            </a:r>
            <a:r>
              <a:rPr lang="ru-RU" dirty="0" smtClean="0">
                <a:solidFill>
                  <a:srgbClr val="002060"/>
                </a:solidFill>
              </a:rPr>
              <a:t>довлетворение запросов обучающихся (семей) при формировании основной общеобразовательной программы</a:t>
            </a:r>
            <a:endParaRPr lang="ru-RU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9907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6"/>
          <p:cNvSpPr txBox="1">
            <a:spLocks/>
          </p:cNvSpPr>
          <p:nvPr/>
        </p:nvSpPr>
        <p:spPr bwMode="auto">
          <a:xfrm>
            <a:off x="611560" y="70043"/>
            <a:ext cx="8281864" cy="7560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 fontScale="85000" lnSpcReduction="10000"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lnSpc>
                <a:spcPct val="90000"/>
              </a:lnSpc>
            </a:pPr>
            <a:r>
              <a:rPr lang="ru-RU" sz="3200" b="1" dirty="0" smtClean="0">
                <a:solidFill>
                  <a:srgbClr val="0033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Научно-прикладные проекты, реализуемые совместно со школами Челябинской области</a:t>
            </a:r>
            <a:endParaRPr lang="ru-RU" sz="3200" b="1" dirty="0">
              <a:solidFill>
                <a:srgbClr val="0033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365"/>
          <a:stretch/>
        </p:blipFill>
        <p:spPr bwMode="auto">
          <a:xfrm>
            <a:off x="1" y="0"/>
            <a:ext cx="395535" cy="10454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826128"/>
            <a:ext cx="8928992" cy="4193894"/>
          </a:xfrm>
        </p:spPr>
        <p:txBody>
          <a:bodyPr/>
          <a:lstStyle/>
          <a:p>
            <a:pPr marL="0" indent="0" algn="just">
              <a:buNone/>
            </a:pPr>
            <a:r>
              <a:rPr lang="ru-RU" sz="2000" b="1" dirty="0">
                <a:solidFill>
                  <a:srgbClr val="0033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Тема:</a:t>
            </a:r>
            <a:r>
              <a:rPr lang="ru-RU" sz="2700" b="1" dirty="0">
                <a:solidFill>
                  <a:srgbClr val="0033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700" dirty="0" smtClean="0">
                <a:solidFill>
                  <a:srgbClr val="0033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«</a:t>
            </a:r>
            <a:r>
              <a:rPr lang="ru-RU" sz="2000" b="1" dirty="0" smtClean="0">
                <a:solidFill>
                  <a:srgbClr val="0033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Проектирование </a:t>
            </a:r>
            <a:r>
              <a:rPr lang="ru-RU" sz="2000" b="1" dirty="0">
                <a:solidFill>
                  <a:srgbClr val="0033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 апробация модельных основных образовательных программ среднего общего образования с учетом профиля </a:t>
            </a:r>
            <a:r>
              <a:rPr lang="ru-RU" sz="2000" b="1" dirty="0" smtClean="0">
                <a:solidFill>
                  <a:srgbClr val="0033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обучения»</a:t>
            </a:r>
          </a:p>
          <a:p>
            <a:pPr marL="0" indent="0" algn="just">
              <a:buNone/>
            </a:pPr>
            <a:r>
              <a:rPr lang="ru-RU" sz="2000" b="1" dirty="0">
                <a:solidFill>
                  <a:srgbClr val="0033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Базовые площадки реализации научно-прикладного </a:t>
            </a:r>
            <a:r>
              <a:rPr lang="ru-RU" sz="2000" b="1" dirty="0" smtClean="0">
                <a:solidFill>
                  <a:srgbClr val="0033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проекта: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ru-RU" sz="2000" b="1" dirty="0">
                <a:solidFill>
                  <a:srgbClr val="0033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Муниципальное автономное общеобразовательное учреждение «Гимназия № 100 г. Челябинска</a:t>
            </a:r>
            <a:r>
              <a:rPr lang="ru-RU" sz="2000" b="1" dirty="0" smtClean="0">
                <a:solidFill>
                  <a:srgbClr val="0033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»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ru-RU" sz="2000" b="1" dirty="0">
                <a:solidFill>
                  <a:srgbClr val="0033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Муниципальное бюджетное общеобразовательное учреждение «Средняя общеобразовательная школа № 116 г. Челябинска</a:t>
            </a:r>
            <a:r>
              <a:rPr lang="ru-RU" sz="2000" b="1" dirty="0" smtClean="0">
                <a:solidFill>
                  <a:srgbClr val="0033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»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ru-RU" sz="2000" b="1" dirty="0">
                <a:solidFill>
                  <a:srgbClr val="0033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Муниципальное общеобразовательное учреждение «Средняя школа № 17» </a:t>
            </a:r>
            <a:r>
              <a:rPr lang="ru-RU" sz="2000" b="1" dirty="0" err="1" smtClean="0">
                <a:solidFill>
                  <a:srgbClr val="0033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Карталинского</a:t>
            </a:r>
            <a:r>
              <a:rPr lang="ru-RU" sz="2000" b="1" dirty="0" smtClean="0">
                <a:solidFill>
                  <a:srgbClr val="0033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муниципального района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ru-RU" sz="2000" b="1" dirty="0">
                <a:solidFill>
                  <a:srgbClr val="0033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Муниципальное автономное общеобразовательное учреждение «Гимназия № 23» </a:t>
            </a:r>
            <a:r>
              <a:rPr lang="ru-RU" sz="2000" b="1" dirty="0" smtClean="0">
                <a:solidFill>
                  <a:srgbClr val="0033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Троицкого городского округа</a:t>
            </a:r>
          </a:p>
          <a:p>
            <a:pPr algn="just">
              <a:buFont typeface="Wingdings" panose="05000000000000000000" pitchFamily="2" charset="2"/>
              <a:buChar char="Ø"/>
            </a:pPr>
            <a:endParaRPr lang="ru-RU" sz="2300" b="1" dirty="0">
              <a:solidFill>
                <a:srgbClr val="0033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48910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1547664" y="87474"/>
            <a:ext cx="7135643" cy="20553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endParaRPr lang="ru-RU" sz="1600" b="1" dirty="0">
              <a:solidFill>
                <a:srgbClr val="30170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107504" y="2139702"/>
            <a:ext cx="2592288" cy="1188132"/>
          </a:xfrm>
          <a:prstGeom prst="ellipse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 команд</a:t>
            </a:r>
          </a:p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школ-лидеров</a:t>
            </a:r>
            <a:endParaRPr lang="ru-RU" sz="240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179512" y="4299942"/>
            <a:ext cx="8022071" cy="781703"/>
          </a:xfrm>
          <a:prstGeom prst="ellipse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62 общеобразовательных организации</a:t>
            </a:r>
          </a:p>
          <a:p>
            <a:pPr algn="ctr"/>
            <a:r>
              <a:rPr lang="ru-RU" sz="20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Челябинской области</a:t>
            </a:r>
            <a:endParaRPr lang="ru-RU" sz="200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3059832" y="522747"/>
            <a:ext cx="6023148" cy="3777195"/>
          </a:xfrm>
          <a:prstGeom prst="roundRect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14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 </a:t>
            </a:r>
            <a:r>
              <a:rPr lang="ru-RU" sz="14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МОУ «Средняя общеобразовательная школа № 5 </a:t>
            </a:r>
            <a:endParaRPr lang="ru-RU" sz="1400" b="1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ru-RU" sz="14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 </a:t>
            </a:r>
            <a:r>
              <a:rPr lang="ru-RU" sz="14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углубленным изучением математики» города Магнитогорска</a:t>
            </a:r>
          </a:p>
          <a:p>
            <a:pPr algn="just"/>
            <a:r>
              <a:rPr lang="ru-RU" sz="14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ru-RU" sz="14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ru-RU" sz="14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МАОУ «Гимназия № 53» города </a:t>
            </a:r>
            <a:r>
              <a:rPr lang="ru-RU" sz="14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Магнитогорска</a:t>
            </a:r>
          </a:p>
          <a:p>
            <a:pPr algn="just"/>
            <a:r>
              <a:rPr lang="ru-RU" sz="14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3.  МОУ «Средняя общеобразовательная  школа № 56 с углубленным  изучением математики»  города  Магнитогорска</a:t>
            </a:r>
            <a:endParaRPr lang="ru-RU" sz="140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ru-RU" sz="14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4. </a:t>
            </a:r>
            <a:r>
              <a:rPr lang="ru-RU" sz="14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МАОУ «Лицей № 6» Миасского городского округа</a:t>
            </a:r>
          </a:p>
          <a:p>
            <a:pPr algn="just"/>
            <a:r>
              <a:rPr lang="ru-RU" sz="14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5. </a:t>
            </a:r>
            <a:r>
              <a:rPr lang="ru-RU" sz="14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МБОУ «Средняя общеобразовательная школа № 125 </a:t>
            </a:r>
            <a:endParaRPr lang="ru-RU" sz="1400" b="1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ru-RU" sz="14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 </a:t>
            </a:r>
            <a:r>
              <a:rPr lang="ru-RU" sz="14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углубленным изучением математики» Снежинского городского округа</a:t>
            </a:r>
          </a:p>
          <a:p>
            <a:pPr algn="just"/>
            <a:r>
              <a:rPr lang="ru-RU" sz="14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6</a:t>
            </a:r>
            <a:r>
              <a:rPr lang="ru-RU" sz="14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ru-RU" sz="14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МБОУ «Гимназия № 127» Снежинского городского округа</a:t>
            </a:r>
          </a:p>
          <a:p>
            <a:pPr algn="just"/>
            <a:r>
              <a:rPr lang="ru-RU" sz="14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7</a:t>
            </a:r>
            <a:r>
              <a:rPr lang="ru-RU" sz="14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ru-RU" sz="14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МБОУ «Гимназия № 10 г. Челябинска»</a:t>
            </a:r>
          </a:p>
          <a:p>
            <a:pPr algn="just"/>
            <a:r>
              <a:rPr lang="ru-RU" sz="14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8</a:t>
            </a:r>
            <a:r>
              <a:rPr lang="ru-RU" sz="14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ru-RU" sz="14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МАОУ «Гимназия № 26 г. Челябинска»</a:t>
            </a:r>
          </a:p>
          <a:p>
            <a:pPr algn="just"/>
            <a:r>
              <a:rPr lang="ru-RU" sz="14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9</a:t>
            </a:r>
            <a:r>
              <a:rPr lang="ru-RU" sz="14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ru-RU" sz="14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МАОУ «Гимназия № 76 г. Челябинска»</a:t>
            </a:r>
          </a:p>
          <a:p>
            <a:pPr algn="just"/>
            <a:r>
              <a:rPr lang="ru-RU" sz="14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</a:t>
            </a:r>
            <a:r>
              <a:rPr lang="ru-RU" sz="14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ru-RU" sz="14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МАОУ </a:t>
            </a:r>
            <a:r>
              <a:rPr lang="ru-RU" sz="14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«Средняя общеобразовательная школа  № 7»                  </a:t>
            </a:r>
          </a:p>
          <a:p>
            <a:pPr algn="just"/>
            <a:r>
              <a:rPr lang="ru-RU" sz="14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4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Южноуральского городского округа</a:t>
            </a:r>
            <a:endParaRPr lang="ru-RU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4" name="Прямая соединительная линия 23"/>
          <p:cNvCxnSpPr>
            <a:stCxn id="5" idx="6"/>
          </p:cNvCxnSpPr>
          <p:nvPr/>
        </p:nvCxnSpPr>
        <p:spPr>
          <a:xfrm>
            <a:off x="2699792" y="2733768"/>
            <a:ext cx="360040" cy="0"/>
          </a:xfrm>
          <a:prstGeom prst="line">
            <a:avLst/>
          </a:prstGeom>
          <a:ln w="28575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 стрелкой 27"/>
          <p:cNvCxnSpPr/>
          <p:nvPr/>
        </p:nvCxnSpPr>
        <p:spPr>
          <a:xfrm>
            <a:off x="1619672" y="3484160"/>
            <a:ext cx="0" cy="648072"/>
          </a:xfrm>
          <a:prstGeom prst="straightConnector1">
            <a:avLst/>
          </a:prstGeom>
          <a:ln w="19050">
            <a:solidFill>
              <a:srgbClr val="002060"/>
            </a:solidFill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30" name="Прямая со стрелкой 29"/>
          <p:cNvCxnSpPr/>
          <p:nvPr/>
        </p:nvCxnSpPr>
        <p:spPr>
          <a:xfrm>
            <a:off x="1979712" y="3435846"/>
            <a:ext cx="288032" cy="573528"/>
          </a:xfrm>
          <a:prstGeom prst="straightConnector1">
            <a:avLst/>
          </a:prstGeom>
          <a:ln w="19050">
            <a:solidFill>
              <a:srgbClr val="002060"/>
            </a:solidFill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32" name="Прямая со стрелкой 31"/>
          <p:cNvCxnSpPr/>
          <p:nvPr/>
        </p:nvCxnSpPr>
        <p:spPr>
          <a:xfrm>
            <a:off x="2411760" y="3253290"/>
            <a:ext cx="360040" cy="668610"/>
          </a:xfrm>
          <a:prstGeom prst="straightConnector1">
            <a:avLst/>
          </a:prstGeom>
          <a:ln w="19050">
            <a:solidFill>
              <a:srgbClr val="002060"/>
            </a:solidFill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34" name="Прямая со стрелкой 33"/>
          <p:cNvCxnSpPr/>
          <p:nvPr/>
        </p:nvCxnSpPr>
        <p:spPr>
          <a:xfrm flipH="1">
            <a:off x="552227" y="3411483"/>
            <a:ext cx="296482" cy="656515"/>
          </a:xfrm>
          <a:prstGeom prst="straightConnector1">
            <a:avLst/>
          </a:prstGeom>
          <a:ln w="19050">
            <a:solidFill>
              <a:srgbClr val="002060"/>
            </a:solidFill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38" name="Прямая со стрелкой 37"/>
          <p:cNvCxnSpPr/>
          <p:nvPr/>
        </p:nvCxnSpPr>
        <p:spPr>
          <a:xfrm flipH="1">
            <a:off x="1099545" y="3439379"/>
            <a:ext cx="144016" cy="692853"/>
          </a:xfrm>
          <a:prstGeom prst="straightConnector1">
            <a:avLst/>
          </a:prstGeom>
          <a:ln w="19050">
            <a:solidFill>
              <a:srgbClr val="002060"/>
            </a:solidFill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44" name="Прямоугольник 43"/>
          <p:cNvSpPr/>
          <p:nvPr/>
        </p:nvSpPr>
        <p:spPr>
          <a:xfrm>
            <a:off x="485546" y="0"/>
            <a:ext cx="8478941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700" b="1" dirty="0">
                <a:solidFill>
                  <a:srgbClr val="0033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Практика командного </a:t>
            </a:r>
            <a:r>
              <a:rPr lang="ru-RU" sz="2700" b="1" dirty="0" smtClean="0">
                <a:solidFill>
                  <a:srgbClr val="0033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наставничества </a:t>
            </a:r>
          </a:p>
          <a:p>
            <a:pPr>
              <a:lnSpc>
                <a:spcPct val="90000"/>
              </a:lnSpc>
            </a:pPr>
            <a:r>
              <a:rPr lang="ru-RU" sz="2200" b="1" i="1" dirty="0" smtClean="0">
                <a:solidFill>
                  <a:srgbClr val="0033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 рамках проекта </a:t>
            </a:r>
          </a:p>
          <a:p>
            <a:pPr>
              <a:lnSpc>
                <a:spcPct val="90000"/>
              </a:lnSpc>
            </a:pPr>
            <a:r>
              <a:rPr lang="ru-RU" sz="2200" b="1" i="1" dirty="0" smtClean="0">
                <a:solidFill>
                  <a:srgbClr val="0033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поддержки школ </a:t>
            </a:r>
          </a:p>
          <a:p>
            <a:pPr>
              <a:lnSpc>
                <a:spcPct val="90000"/>
              </a:lnSpc>
            </a:pPr>
            <a:r>
              <a:rPr lang="ru-RU" sz="2200" b="1" i="1" dirty="0" smtClean="0">
                <a:solidFill>
                  <a:srgbClr val="0033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 низкими </a:t>
            </a:r>
          </a:p>
          <a:p>
            <a:pPr>
              <a:lnSpc>
                <a:spcPct val="90000"/>
              </a:lnSpc>
            </a:pPr>
            <a:r>
              <a:rPr lang="ru-RU" sz="2200" b="1" i="1" dirty="0" smtClean="0">
                <a:solidFill>
                  <a:srgbClr val="0033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результатами </a:t>
            </a:r>
          </a:p>
          <a:p>
            <a:pPr>
              <a:lnSpc>
                <a:spcPct val="90000"/>
              </a:lnSpc>
            </a:pPr>
            <a:r>
              <a:rPr lang="ru-RU" sz="2200" b="1" i="1" dirty="0" smtClean="0">
                <a:solidFill>
                  <a:srgbClr val="0033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обучения </a:t>
            </a:r>
            <a:endParaRPr lang="ru-RU" sz="2200" b="1" i="1" dirty="0">
              <a:solidFill>
                <a:srgbClr val="0033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365"/>
          <a:stretch/>
        </p:blipFill>
        <p:spPr bwMode="auto">
          <a:xfrm>
            <a:off x="1" y="0"/>
            <a:ext cx="395535" cy="10454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52712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" y="1842412"/>
            <a:ext cx="9090500" cy="3177610"/>
          </a:xfrm>
        </p:spPr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ru-RU" sz="2000" dirty="0">
                <a:solidFill>
                  <a:srgbClr val="0033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создание условий командам школ для оперативного (в </a:t>
            </a:r>
            <a:r>
              <a:rPr lang="ru-RU" sz="2000" dirty="0" smtClean="0">
                <a:solidFill>
                  <a:srgbClr val="0033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режиме реального </a:t>
            </a:r>
            <a:r>
              <a:rPr lang="ru-RU" sz="2000" dirty="0">
                <a:solidFill>
                  <a:srgbClr val="0033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времени) продвижения в практической работе по преодолению проблем разработки и реализации основных общеобразовательных программ требуемого качества;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2000" dirty="0">
                <a:solidFill>
                  <a:srgbClr val="0033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обеспечение условий для профессионального роста </a:t>
            </a:r>
            <a:r>
              <a:rPr lang="ru-RU" sz="2000" dirty="0" smtClean="0">
                <a:solidFill>
                  <a:srgbClr val="0033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компетентности </a:t>
            </a:r>
            <a:r>
              <a:rPr lang="ru-RU" sz="2000" dirty="0">
                <a:solidFill>
                  <a:srgbClr val="0033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педагогического персонала в инициировании и </a:t>
            </a:r>
            <a:r>
              <a:rPr lang="ru-RU" sz="2000" dirty="0" smtClean="0">
                <a:solidFill>
                  <a:srgbClr val="0033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оформлении </a:t>
            </a:r>
            <a:r>
              <a:rPr lang="ru-RU" sz="2000" dirty="0">
                <a:solidFill>
                  <a:srgbClr val="0033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инновационных проектов, реализации инновационных </a:t>
            </a:r>
            <a:r>
              <a:rPr lang="ru-RU" sz="2000" dirty="0" smtClean="0">
                <a:solidFill>
                  <a:srgbClr val="0033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проектов </a:t>
            </a:r>
            <a:r>
              <a:rPr lang="ru-RU" sz="2000" dirty="0">
                <a:solidFill>
                  <a:srgbClr val="0033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 отражения их результатов в образовательном процессе;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2000" dirty="0">
                <a:solidFill>
                  <a:srgbClr val="0033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реструктуризация и повышение профессионализма проектных команд, интеграция в них других участников </a:t>
            </a:r>
            <a:r>
              <a:rPr lang="ru-RU" sz="2000" dirty="0" smtClean="0">
                <a:solidFill>
                  <a:srgbClr val="0033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сессии.</a:t>
            </a:r>
            <a:endParaRPr lang="ru-RU" sz="2000" dirty="0">
              <a:solidFill>
                <a:srgbClr val="0033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Char char="Ø"/>
            </a:pPr>
            <a:endParaRPr lang="ru-RU" sz="18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95536" y="4986"/>
            <a:ext cx="8694965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sz="2700" b="1" dirty="0" smtClean="0">
                <a:solidFill>
                  <a:srgbClr val="0033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Основные задачи </a:t>
            </a:r>
          </a:p>
          <a:p>
            <a:pPr algn="ctr">
              <a:lnSpc>
                <a:spcPct val="90000"/>
              </a:lnSpc>
            </a:pPr>
            <a:r>
              <a:rPr lang="ru-RU" sz="2700" b="1" dirty="0" smtClean="0">
                <a:solidFill>
                  <a:srgbClr val="0033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организации и проведения проектных сессий </a:t>
            </a:r>
          </a:p>
          <a:p>
            <a:pPr algn="ctr">
              <a:lnSpc>
                <a:spcPct val="90000"/>
              </a:lnSpc>
            </a:pPr>
            <a:r>
              <a:rPr lang="ru-RU" sz="2200" b="1" i="1" dirty="0" smtClean="0">
                <a:solidFill>
                  <a:srgbClr val="0033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 рамках сопровождения команд школ, претендующих на статус региональных и федеральных инновационных площадок</a:t>
            </a: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365"/>
          <a:stretch/>
        </p:blipFill>
        <p:spPr bwMode="auto">
          <a:xfrm>
            <a:off x="1" y="0"/>
            <a:ext cx="395535" cy="10454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9895150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2" descr="Картинки по запросу книга pn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450" y="3441099"/>
            <a:ext cx="1979711" cy="15661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Заголовок 1"/>
          <p:cNvSpPr txBox="1">
            <a:spLocks/>
          </p:cNvSpPr>
          <p:nvPr/>
        </p:nvSpPr>
        <p:spPr>
          <a:xfrm>
            <a:off x="323528" y="144986"/>
            <a:ext cx="8435904" cy="77057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80000"/>
              </a:lnSpc>
            </a:pPr>
            <a:r>
              <a:rPr lang="ru-RU" sz="2400" b="1" dirty="0">
                <a:solidFill>
                  <a:srgbClr val="0033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Сопровождение реализации инновационных проектов на базе </a:t>
            </a:r>
            <a:r>
              <a:rPr lang="ru-RU" sz="2400" b="1" dirty="0" smtClean="0">
                <a:solidFill>
                  <a:srgbClr val="0033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школ – региональных инновационных площадок</a:t>
            </a:r>
            <a:endParaRPr lang="ru-RU" sz="2400" b="1" dirty="0">
              <a:solidFill>
                <a:srgbClr val="0033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grpSp>
        <p:nvGrpSpPr>
          <p:cNvPr id="7" name="Группа 6"/>
          <p:cNvGrpSpPr/>
          <p:nvPr/>
        </p:nvGrpSpPr>
        <p:grpSpPr>
          <a:xfrm>
            <a:off x="2411761" y="3461206"/>
            <a:ext cx="1979711" cy="1566174"/>
            <a:chOff x="179512" y="332656"/>
            <a:chExt cx="6048669" cy="6048672"/>
          </a:xfrm>
        </p:grpSpPr>
        <p:pic>
          <p:nvPicPr>
            <p:cNvPr id="4098" name="Picture 2" descr="Картинки по запросу книга png"/>
            <p:cNvPicPr>
              <a:picLocks noChangeAspect="1" noChangeArrowheads="1"/>
            </p:cNvPicPr>
            <p:nvPr/>
          </p:nvPicPr>
          <p:blipFill>
            <a:blip r:embed="rId2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9512" y="332656"/>
              <a:ext cx="6048669" cy="604867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" name="Прямоугольник 4"/>
            <p:cNvSpPr/>
            <p:nvPr/>
          </p:nvSpPr>
          <p:spPr>
            <a:xfrm>
              <a:off x="1059545" y="749381"/>
              <a:ext cx="4180155" cy="552724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ru-RU" sz="800" dirty="0">
                  <a:solidFill>
                    <a:schemeClr val="bg1"/>
                  </a:solidFill>
                </a:rPr>
                <a:t>Диверсификация институциональной  </a:t>
              </a:r>
            </a:p>
            <a:p>
              <a:pPr algn="ctr"/>
              <a:r>
                <a:rPr lang="ru-RU" sz="800" dirty="0">
                  <a:solidFill>
                    <a:schemeClr val="bg1"/>
                  </a:solidFill>
                </a:rPr>
                <a:t>методической службы  </a:t>
              </a:r>
            </a:p>
            <a:p>
              <a:pPr algn="ctr"/>
              <a:r>
                <a:rPr lang="ru-RU" sz="800" dirty="0">
                  <a:solidFill>
                    <a:schemeClr val="bg1"/>
                  </a:solidFill>
                </a:rPr>
                <a:t>как основа формирования и развития  </a:t>
              </a:r>
            </a:p>
            <a:p>
              <a:pPr algn="ctr"/>
              <a:r>
                <a:rPr lang="ru-RU" sz="800" dirty="0">
                  <a:solidFill>
                    <a:schemeClr val="bg1"/>
                  </a:solidFill>
                </a:rPr>
                <a:t>профессиональной компетентности педагогов </a:t>
              </a:r>
            </a:p>
            <a:p>
              <a:pPr algn="ctr"/>
              <a:r>
                <a:rPr lang="ru-RU" sz="800" dirty="0">
                  <a:solidFill>
                    <a:schemeClr val="bg1"/>
                  </a:solidFill>
                </a:rPr>
                <a:t>по повышению качества </a:t>
              </a:r>
              <a:r>
                <a:rPr lang="ru-RU" sz="800" dirty="0" smtClean="0">
                  <a:solidFill>
                    <a:schemeClr val="bg1"/>
                  </a:solidFill>
                </a:rPr>
                <a:t>образования</a:t>
              </a:r>
            </a:p>
            <a:p>
              <a:pPr algn="ctr"/>
              <a:endParaRPr lang="ru-RU" sz="700" dirty="0">
                <a:solidFill>
                  <a:schemeClr val="bg1"/>
                </a:solidFill>
              </a:endParaRPr>
            </a:p>
            <a:p>
              <a:pPr algn="ctr"/>
              <a:r>
                <a:rPr lang="ru-RU" sz="700" dirty="0" smtClean="0">
                  <a:solidFill>
                    <a:schemeClr val="bg1"/>
                  </a:solidFill>
                </a:rPr>
                <a:t>Сборник материалов </a:t>
              </a:r>
              <a:endParaRPr lang="ru-RU" sz="700" dirty="0">
                <a:solidFill>
                  <a:schemeClr val="bg1"/>
                </a:solidFill>
              </a:endParaRPr>
            </a:p>
            <a:p>
              <a:endParaRPr lang="ru-RU" sz="100" dirty="0" smtClean="0">
                <a:solidFill>
                  <a:schemeClr val="bg1"/>
                </a:solidFill>
              </a:endParaRPr>
            </a:p>
          </p:txBody>
        </p:sp>
      </p:grpSp>
      <p:grpSp>
        <p:nvGrpSpPr>
          <p:cNvPr id="21" name="Группа 20"/>
          <p:cNvGrpSpPr/>
          <p:nvPr/>
        </p:nvGrpSpPr>
        <p:grpSpPr>
          <a:xfrm>
            <a:off x="4603903" y="3461206"/>
            <a:ext cx="1979711" cy="1566174"/>
            <a:chOff x="179512" y="332656"/>
            <a:chExt cx="6048669" cy="6048672"/>
          </a:xfrm>
        </p:grpSpPr>
        <p:pic>
          <p:nvPicPr>
            <p:cNvPr id="22" name="Picture 2" descr="Картинки по запросу книга png"/>
            <p:cNvPicPr>
              <a:picLocks noChangeAspect="1" noChangeArrowheads="1"/>
            </p:cNvPicPr>
            <p:nvPr/>
          </p:nvPicPr>
          <p:blipFill>
            <a:blip r:embed="rId2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9512" y="332656"/>
              <a:ext cx="6048669" cy="604867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3" name="Прямоугольник 22"/>
            <p:cNvSpPr/>
            <p:nvPr/>
          </p:nvSpPr>
          <p:spPr>
            <a:xfrm>
              <a:off x="1475659" y="1052735"/>
              <a:ext cx="3528395" cy="4932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ru-RU" sz="800" dirty="0">
                  <a:solidFill>
                    <a:schemeClr val="bg1"/>
                  </a:solidFill>
                </a:rPr>
                <a:t>Педагогические условия</a:t>
              </a:r>
            </a:p>
            <a:p>
              <a:pPr algn="ctr"/>
              <a:r>
                <a:rPr lang="ru-RU" sz="800" dirty="0">
                  <a:solidFill>
                    <a:schemeClr val="bg1"/>
                  </a:solidFill>
                </a:rPr>
                <a:t>профессионального самоопределения</a:t>
              </a:r>
            </a:p>
            <a:p>
              <a:pPr algn="ctr"/>
              <a:r>
                <a:rPr lang="ru-RU" sz="800" dirty="0">
                  <a:solidFill>
                    <a:schemeClr val="bg1"/>
                  </a:solidFill>
                </a:rPr>
                <a:t>старшеклассников</a:t>
              </a:r>
            </a:p>
            <a:p>
              <a:pPr algn="ctr"/>
              <a:r>
                <a:rPr lang="ru-RU" sz="800" dirty="0">
                  <a:solidFill>
                    <a:schemeClr val="bg1"/>
                  </a:solidFill>
                </a:rPr>
                <a:t>на основе сетевого </a:t>
              </a:r>
              <a:r>
                <a:rPr lang="ru-RU" sz="800" dirty="0" smtClean="0">
                  <a:solidFill>
                    <a:schemeClr val="bg1"/>
                  </a:solidFill>
                </a:rPr>
                <a:t>взаимодействия</a:t>
              </a:r>
            </a:p>
            <a:p>
              <a:pPr algn="ctr"/>
              <a:endParaRPr lang="ru-RU" sz="700" dirty="0">
                <a:solidFill>
                  <a:schemeClr val="bg1"/>
                </a:solidFill>
              </a:endParaRPr>
            </a:p>
            <a:p>
              <a:pPr algn="ctr"/>
              <a:r>
                <a:rPr lang="ru-RU" sz="700" dirty="0">
                  <a:solidFill>
                    <a:schemeClr val="bg1"/>
                  </a:solidFill>
                </a:rPr>
                <a:t>Сборник материалов </a:t>
              </a:r>
            </a:p>
            <a:p>
              <a:pPr algn="ctr"/>
              <a:endParaRPr lang="ru-RU" sz="7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4" name="Группа 23"/>
          <p:cNvGrpSpPr/>
          <p:nvPr/>
        </p:nvGrpSpPr>
        <p:grpSpPr>
          <a:xfrm>
            <a:off x="628463" y="3461206"/>
            <a:ext cx="8130969" cy="1566174"/>
            <a:chOff x="-18614607" y="332656"/>
            <a:chExt cx="24842788" cy="6048672"/>
          </a:xfrm>
        </p:grpSpPr>
        <p:pic>
          <p:nvPicPr>
            <p:cNvPr id="25" name="Picture 2" descr="Картинки по запросу книга png"/>
            <p:cNvPicPr>
              <a:picLocks noChangeAspect="1" noChangeArrowheads="1"/>
            </p:cNvPicPr>
            <p:nvPr/>
          </p:nvPicPr>
          <p:blipFill>
            <a:blip r:embed="rId2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9512" y="332656"/>
              <a:ext cx="6048669" cy="604867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6" name="Прямоугольник 25"/>
            <p:cNvSpPr/>
            <p:nvPr/>
          </p:nvSpPr>
          <p:spPr>
            <a:xfrm>
              <a:off x="-18614607" y="1874158"/>
              <a:ext cx="3528395" cy="314993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ru-RU" sz="800" b="1" dirty="0">
                  <a:solidFill>
                    <a:schemeClr val="bg1"/>
                  </a:solidFill>
                </a:rPr>
                <a:t>Компетентностно-ориентированные задания в </a:t>
              </a:r>
              <a:r>
                <a:rPr lang="ru-RU" sz="800" b="1" dirty="0" smtClean="0">
                  <a:solidFill>
                    <a:schemeClr val="bg1"/>
                  </a:solidFill>
                </a:rPr>
                <a:t>школе</a:t>
              </a:r>
            </a:p>
            <a:p>
              <a:pPr algn="ctr"/>
              <a:endParaRPr lang="ru-RU" sz="800" b="1" dirty="0" smtClean="0">
                <a:solidFill>
                  <a:schemeClr val="bg1"/>
                </a:solidFill>
              </a:endParaRPr>
            </a:p>
            <a:p>
              <a:pPr algn="ctr"/>
              <a:endParaRPr lang="ru-RU" sz="800" b="1" dirty="0">
                <a:solidFill>
                  <a:schemeClr val="bg1"/>
                </a:solidFill>
              </a:endParaRPr>
            </a:p>
            <a:p>
              <a:pPr algn="ctr"/>
              <a:r>
                <a:rPr lang="ru-RU" sz="700" b="1" dirty="0" smtClean="0">
                  <a:solidFill>
                    <a:schemeClr val="bg1"/>
                  </a:solidFill>
                </a:rPr>
                <a:t>Сборник материалов</a:t>
              </a:r>
            </a:p>
          </p:txBody>
        </p:sp>
      </p:grpSp>
      <p:sp>
        <p:nvSpPr>
          <p:cNvPr id="29" name="Прямоугольник 28"/>
          <p:cNvSpPr/>
          <p:nvPr/>
        </p:nvSpPr>
        <p:spPr>
          <a:xfrm>
            <a:off x="7092281" y="3622296"/>
            <a:ext cx="1368152" cy="11541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800" dirty="0">
                <a:solidFill>
                  <a:schemeClr val="bg1"/>
                </a:solidFill>
              </a:rPr>
              <a:t>Формирование</a:t>
            </a:r>
          </a:p>
          <a:p>
            <a:pPr algn="ctr"/>
            <a:r>
              <a:rPr lang="ru-RU" sz="800" dirty="0">
                <a:solidFill>
                  <a:schemeClr val="bg1"/>
                </a:solidFill>
              </a:rPr>
              <a:t>ценностного отношения школьников</a:t>
            </a:r>
          </a:p>
          <a:p>
            <a:pPr algn="ctr"/>
            <a:r>
              <a:rPr lang="ru-RU" sz="800" dirty="0">
                <a:solidFill>
                  <a:schemeClr val="bg1"/>
                </a:solidFill>
              </a:rPr>
              <a:t>к инженерным</a:t>
            </a:r>
          </a:p>
          <a:p>
            <a:pPr algn="ctr"/>
            <a:r>
              <a:rPr lang="ru-RU" sz="800" dirty="0">
                <a:solidFill>
                  <a:schemeClr val="bg1"/>
                </a:solidFill>
              </a:rPr>
              <a:t>и высокотехнологичным</a:t>
            </a:r>
          </a:p>
          <a:p>
            <a:pPr algn="ctr"/>
            <a:r>
              <a:rPr lang="ru-RU" sz="800" dirty="0">
                <a:solidFill>
                  <a:schemeClr val="bg1"/>
                </a:solidFill>
              </a:rPr>
              <a:t>рабочим </a:t>
            </a:r>
            <a:r>
              <a:rPr lang="ru-RU" sz="800" dirty="0" smtClean="0">
                <a:solidFill>
                  <a:schemeClr val="bg1"/>
                </a:solidFill>
              </a:rPr>
              <a:t>профессиям</a:t>
            </a:r>
          </a:p>
          <a:p>
            <a:pPr algn="ctr"/>
            <a:endParaRPr lang="ru-RU" sz="700" dirty="0" smtClean="0">
              <a:solidFill>
                <a:schemeClr val="bg1"/>
              </a:solidFill>
            </a:endParaRPr>
          </a:p>
          <a:p>
            <a:pPr algn="ctr"/>
            <a:endParaRPr lang="ru-RU" sz="700" dirty="0">
              <a:solidFill>
                <a:schemeClr val="bg1"/>
              </a:solidFill>
            </a:endParaRPr>
          </a:p>
          <a:p>
            <a:pPr algn="ctr"/>
            <a:r>
              <a:rPr lang="ru-RU" sz="700" dirty="0">
                <a:solidFill>
                  <a:schemeClr val="bg1"/>
                </a:solidFill>
              </a:rPr>
              <a:t>Сборник </a:t>
            </a:r>
            <a:r>
              <a:rPr lang="ru-RU" sz="700" dirty="0" smtClean="0">
                <a:solidFill>
                  <a:schemeClr val="bg1"/>
                </a:solidFill>
              </a:rPr>
              <a:t>материалов</a:t>
            </a:r>
            <a:endParaRPr lang="ru-RU" sz="700" dirty="0">
              <a:solidFill>
                <a:schemeClr val="bg1"/>
              </a:solidFill>
            </a:endParaRPr>
          </a:p>
        </p:txBody>
      </p:sp>
      <p:pic>
        <p:nvPicPr>
          <p:cNvPr id="15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365"/>
          <a:stretch/>
        </p:blipFill>
        <p:spPr bwMode="auto">
          <a:xfrm>
            <a:off x="1" y="0"/>
            <a:ext cx="395535" cy="10454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03450" y="830889"/>
            <a:ext cx="8833046" cy="2646294"/>
          </a:xfrm>
        </p:spPr>
        <p:txBody>
          <a:bodyPr>
            <a:norm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ru-RU" sz="2000" b="1" dirty="0">
                <a:solidFill>
                  <a:srgbClr val="0033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Результаты:</a:t>
            </a:r>
            <a:r>
              <a:rPr lang="ru-RU" sz="2000" dirty="0">
                <a:solidFill>
                  <a:srgbClr val="0033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algn="just"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ru-RU" sz="2000" dirty="0" smtClean="0">
                <a:solidFill>
                  <a:srgbClr val="0033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подготовлено </a:t>
            </a:r>
            <a:r>
              <a:rPr lang="ru-RU" sz="2000" dirty="0">
                <a:solidFill>
                  <a:srgbClr val="0033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 изданию и издано </a:t>
            </a:r>
            <a:r>
              <a:rPr lang="ru-RU" sz="2000" b="1" dirty="0">
                <a:solidFill>
                  <a:srgbClr val="0033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 сборников материалов </a:t>
            </a:r>
            <a:r>
              <a:rPr lang="ru-RU" sz="2000" dirty="0">
                <a:solidFill>
                  <a:srgbClr val="0033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 итогам концептуализации опыта школ, электронные версии которых размещены в системе РИНЦ;</a:t>
            </a:r>
          </a:p>
          <a:p>
            <a:pPr algn="just"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ru-RU" sz="2000" dirty="0">
                <a:solidFill>
                  <a:srgbClr val="0033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опубликовано </a:t>
            </a:r>
            <a:r>
              <a:rPr lang="ru-RU" sz="2000" b="1" dirty="0">
                <a:solidFill>
                  <a:srgbClr val="0033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12 статей в научных журналах</a:t>
            </a:r>
            <a:r>
              <a:rPr lang="ru-RU" sz="2000" dirty="0">
                <a:solidFill>
                  <a:srgbClr val="0033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рекомендованных Всероссийской аттестационной комиссией;</a:t>
            </a:r>
          </a:p>
          <a:p>
            <a:pPr algn="just"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ru-RU" sz="2000" dirty="0">
                <a:solidFill>
                  <a:srgbClr val="0033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разработано </a:t>
            </a:r>
            <a:r>
              <a:rPr lang="ru-RU" sz="2000" b="1" dirty="0">
                <a:solidFill>
                  <a:srgbClr val="0033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 программ стажировок </a:t>
            </a:r>
            <a:r>
              <a:rPr lang="ru-RU" sz="2000" dirty="0">
                <a:solidFill>
                  <a:srgbClr val="0033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для команд образовательных организаций</a:t>
            </a:r>
          </a:p>
        </p:txBody>
      </p:sp>
    </p:spTree>
    <p:extLst>
      <p:ext uri="{BB962C8B-B14F-4D97-AF65-F5344CB8AC3E}">
        <p14:creationId xmlns:p14="http://schemas.microsoft.com/office/powerpoint/2010/main" val="3686018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403648" y="101592"/>
            <a:ext cx="768798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solidFill>
                  <a:srgbClr val="0033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Государственное </a:t>
            </a:r>
            <a:r>
              <a:rPr lang="ru-RU" sz="1600" b="1" dirty="0">
                <a:solidFill>
                  <a:srgbClr val="0033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бюджетное </a:t>
            </a:r>
            <a:r>
              <a:rPr lang="ru-RU" sz="1600" b="1" dirty="0" smtClean="0">
                <a:solidFill>
                  <a:srgbClr val="0033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учреждение </a:t>
            </a:r>
          </a:p>
          <a:p>
            <a:pPr algn="ctr"/>
            <a:r>
              <a:rPr lang="ru-RU" sz="1600" b="1" dirty="0" smtClean="0">
                <a:solidFill>
                  <a:srgbClr val="0033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дополнительного </a:t>
            </a:r>
            <a:r>
              <a:rPr lang="ru-RU" sz="1600" b="1" dirty="0">
                <a:solidFill>
                  <a:srgbClr val="0033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профессионального образования </a:t>
            </a:r>
            <a:endParaRPr lang="ru-RU" sz="1600" b="1" dirty="0" smtClean="0">
              <a:solidFill>
                <a:srgbClr val="0033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ru-RU" sz="1600" b="1" dirty="0" smtClean="0">
                <a:solidFill>
                  <a:srgbClr val="0033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«</a:t>
            </a:r>
            <a:r>
              <a:rPr lang="ru-RU" sz="1600" b="1" dirty="0">
                <a:solidFill>
                  <a:srgbClr val="0033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Челябинский институт переподготовки и повышения квалификации </a:t>
            </a:r>
            <a:endParaRPr lang="ru-RU" sz="1600" b="1" dirty="0" smtClean="0">
              <a:solidFill>
                <a:srgbClr val="0033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ru-RU" sz="1600" b="1" dirty="0" smtClean="0">
                <a:solidFill>
                  <a:srgbClr val="0033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работников </a:t>
            </a:r>
            <a:r>
              <a:rPr lang="ru-RU" sz="1600" b="1" dirty="0">
                <a:solidFill>
                  <a:srgbClr val="0033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образования</a:t>
            </a:r>
            <a:r>
              <a:rPr lang="ru-RU" sz="1600" b="1" dirty="0" smtClean="0">
                <a:solidFill>
                  <a:srgbClr val="0033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»</a:t>
            </a:r>
            <a:endParaRPr lang="ru-RU" sz="1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Заголовок 10"/>
          <p:cNvSpPr>
            <a:spLocks noGrp="1"/>
          </p:cNvSpPr>
          <p:nvPr>
            <p:ph type="ctrTitle"/>
          </p:nvPr>
        </p:nvSpPr>
        <p:spPr>
          <a:xfrm>
            <a:off x="395536" y="1701366"/>
            <a:ext cx="8568952" cy="1605111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rgbClr val="0033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Непрерывное профессиональное развитие педагогических работников в </a:t>
            </a:r>
            <a:r>
              <a:rPr lang="ru-RU" sz="2800" b="1" dirty="0">
                <a:solidFill>
                  <a:srgbClr val="0033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контексте особенностей введения федерального </a:t>
            </a:r>
            <a:r>
              <a:rPr lang="ru-RU" sz="2800" b="1" dirty="0" smtClean="0">
                <a:solidFill>
                  <a:srgbClr val="0033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государственного </a:t>
            </a:r>
            <a:r>
              <a:rPr lang="ru-RU" sz="2800" b="1" dirty="0">
                <a:solidFill>
                  <a:srgbClr val="0033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образовательного стандарта среднего общего образования</a:t>
            </a:r>
          </a:p>
        </p:txBody>
      </p:sp>
      <p:pic>
        <p:nvPicPr>
          <p:cNvPr id="8" name="Picture 1031" descr="чиппкро  знак">
            <a:hlinkClick r:id="rId3" action="ppaction://hlinkfile"/>
          </p:cNvPr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145"/>
          <a:stretch>
            <a:fillRect/>
          </a:stretch>
        </p:blipFill>
        <p:spPr bwMode="auto">
          <a:xfrm>
            <a:off x="6424" y="15868"/>
            <a:ext cx="1109192" cy="9314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Объект 6"/>
          <p:cNvSpPr txBox="1">
            <a:spLocks/>
          </p:cNvSpPr>
          <p:nvPr/>
        </p:nvSpPr>
        <p:spPr>
          <a:xfrm>
            <a:off x="179513" y="3969526"/>
            <a:ext cx="8912123" cy="1015663"/>
          </a:xfrm>
          <a:prstGeom prst="rect">
            <a:avLst/>
          </a:prstGeom>
          <a:noFill/>
        </p:spPr>
        <p:txBody>
          <a:bodyPr vert="horz" wrap="square" lIns="91440" tIns="45720" rIns="91440" bIns="45720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spcBef>
                <a:spcPts val="0"/>
              </a:spcBef>
              <a:buNone/>
            </a:pPr>
            <a:r>
              <a:rPr lang="ru-RU" sz="2000" b="1" dirty="0" smtClean="0">
                <a:solidFill>
                  <a:srgbClr val="0033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Кеспиков В.Н.</a:t>
            </a:r>
            <a:r>
              <a:rPr lang="ru-RU" sz="2000" b="1" kern="0" dirty="0" smtClean="0">
                <a:solidFill>
                  <a:srgbClr val="2D2D8A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</a:p>
          <a:p>
            <a:pPr marL="0" indent="0" algn="r">
              <a:spcBef>
                <a:spcPts val="0"/>
              </a:spcBef>
              <a:buNone/>
            </a:pPr>
            <a:r>
              <a:rPr lang="ru-RU" sz="2000" b="1" dirty="0" smtClean="0">
                <a:solidFill>
                  <a:srgbClr val="0033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ректор ГБУ ДПО ЧИППКРО, </a:t>
            </a:r>
            <a:r>
              <a:rPr lang="ru-RU" sz="2000" b="1" dirty="0" err="1" smtClean="0">
                <a:solidFill>
                  <a:srgbClr val="0033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д.п.н</a:t>
            </a:r>
            <a:r>
              <a:rPr lang="ru-RU" sz="2000" b="1" dirty="0">
                <a:solidFill>
                  <a:srgbClr val="0033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., </a:t>
            </a:r>
            <a:endParaRPr lang="ru-RU" sz="2000" b="1" dirty="0" smtClean="0">
              <a:solidFill>
                <a:srgbClr val="0033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r">
              <a:spcBef>
                <a:spcPts val="0"/>
              </a:spcBef>
              <a:buNone/>
            </a:pPr>
            <a:r>
              <a:rPr lang="ru-RU" sz="2000" b="1" dirty="0" smtClean="0">
                <a:solidFill>
                  <a:srgbClr val="0033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Заслуженный </a:t>
            </a:r>
            <a:r>
              <a:rPr lang="ru-RU" sz="2000" b="1" dirty="0">
                <a:solidFill>
                  <a:srgbClr val="0033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учитель РФ, доцент</a:t>
            </a:r>
          </a:p>
        </p:txBody>
      </p:sp>
    </p:spTree>
    <p:extLst>
      <p:ext uri="{BB962C8B-B14F-4D97-AF65-F5344CB8AC3E}">
        <p14:creationId xmlns:p14="http://schemas.microsoft.com/office/powerpoint/2010/main" val="1609795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ЧИППКРО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ЧИППКРО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ЧИППКРО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ЧИППКРО</Template>
  <TotalTime>3072</TotalTime>
  <Words>696</Words>
  <Application>Microsoft Office PowerPoint</Application>
  <PresentationFormat>Экран (16:9)</PresentationFormat>
  <Paragraphs>104</Paragraphs>
  <Slides>9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3</vt:i4>
      </vt:variant>
      <vt:variant>
        <vt:lpstr>Заголовки слайдов</vt:lpstr>
      </vt:variant>
      <vt:variant>
        <vt:i4>9</vt:i4>
      </vt:variant>
    </vt:vector>
  </HeadingPairs>
  <TitlesOfParts>
    <vt:vector size="12" baseType="lpstr">
      <vt:lpstr>ЧИППКРО</vt:lpstr>
      <vt:lpstr>1_ЧИППКРО</vt:lpstr>
      <vt:lpstr>2_ЧИППКРО</vt:lpstr>
      <vt:lpstr>Непрерывное профессиональное развитие педагогических работников в контексте особенностей введения федерального государственного образовательного стандарта среднего общего образования</vt:lpstr>
      <vt:lpstr>Функции непрерывного образования</vt:lpstr>
      <vt:lpstr>Презентация PowerPoint</vt:lpstr>
      <vt:lpstr>Непрерывное профессиональное развитие педагогов в условиях введения ФГОС среднего общего образования</vt:lpstr>
      <vt:lpstr>Презентация PowerPoint</vt:lpstr>
      <vt:lpstr>Презентация PowerPoint</vt:lpstr>
      <vt:lpstr>Презентация PowerPoint</vt:lpstr>
      <vt:lpstr>Презентация PowerPoint</vt:lpstr>
      <vt:lpstr>Непрерывное профессиональное развитие педагогических работников в контексте особенностей введения федерального государственного образовательного стандарта среднего общего образования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Галина В. Серебренникова</dc:creator>
  <cp:lastModifiedBy>Дмитрий Д И. Никитин</cp:lastModifiedBy>
  <cp:revision>280</cp:revision>
  <cp:lastPrinted>2017-05-11T06:35:46Z</cp:lastPrinted>
  <dcterms:modified xsi:type="dcterms:W3CDTF">2018-11-12T08:49:06Z</dcterms:modified>
</cp:coreProperties>
</file>