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73" r:id="rId11"/>
    <p:sldId id="269" r:id="rId12"/>
    <p:sldId id="275" r:id="rId13"/>
    <p:sldId id="277" r:id="rId14"/>
    <p:sldId id="278" r:id="rId15"/>
    <p:sldId id="280" r:id="rId16"/>
    <p:sldId id="279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C65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9" d="100"/>
          <a:sy n="119" d="100"/>
        </p:scale>
        <p:origin x="-132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557800-881A-4366-BFE5-E1BBF81CB71F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2C61C9-F509-493D-AFB9-5DB7A1F1BA23}">
      <dgm:prSet phldrT="[Текст]"/>
      <dgm:spPr/>
      <dgm:t>
        <a:bodyPr/>
        <a:lstStyle/>
        <a:p>
          <a:r>
            <a:rPr lang="ru-RU" b="1" dirty="0">
              <a:solidFill>
                <a:srgbClr val="C00000"/>
              </a:solidFill>
            </a:rPr>
            <a:t>ДЕТСКИЙ ТЕАТР МОДЫ</a:t>
          </a:r>
          <a:endParaRPr lang="ru-RU" dirty="0"/>
        </a:p>
      </dgm:t>
    </dgm:pt>
    <dgm:pt modelId="{C9BBCF07-CEBF-40BA-9DB0-99A37E62C009}" type="parTrans" cxnId="{2D77B99D-C9E6-49D7-9737-D58A63946557}">
      <dgm:prSet/>
      <dgm:spPr/>
      <dgm:t>
        <a:bodyPr/>
        <a:lstStyle/>
        <a:p>
          <a:endParaRPr lang="ru-RU"/>
        </a:p>
      </dgm:t>
    </dgm:pt>
    <dgm:pt modelId="{37B7F3C2-8E03-4D62-8845-1F7032E6F1AF}" type="sibTrans" cxnId="{2D77B99D-C9E6-49D7-9737-D58A63946557}">
      <dgm:prSet/>
      <dgm:spPr/>
      <dgm:t>
        <a:bodyPr/>
        <a:lstStyle/>
        <a:p>
          <a:endParaRPr lang="ru-RU"/>
        </a:p>
      </dgm:t>
    </dgm:pt>
    <dgm:pt modelId="{68E32FA0-6B2A-4AAC-9A74-D07487FD951E}">
      <dgm:prSet phldrT="[Текст]" custT="1"/>
      <dgm:spPr/>
      <dgm:t>
        <a:bodyPr/>
        <a:lstStyle/>
        <a:p>
          <a:r>
            <a:rPr lang="ru-RU" sz="3200" b="1" dirty="0">
              <a:solidFill>
                <a:srgbClr val="002060"/>
              </a:solidFill>
            </a:rPr>
            <a:t>Студия дизайна</a:t>
          </a:r>
        </a:p>
        <a:p>
          <a:r>
            <a:rPr lang="ru-RU" sz="2000" b="1" dirty="0">
              <a:solidFill>
                <a:srgbClr val="002060"/>
              </a:solidFill>
            </a:rPr>
            <a:t>(Дизайн-проект мастерская, Школа модельного творчества, Дизайн-рукоделие)</a:t>
          </a:r>
          <a:endParaRPr lang="ru-RU" sz="2000" dirty="0"/>
        </a:p>
      </dgm:t>
    </dgm:pt>
    <dgm:pt modelId="{CCEFA242-0010-4CCB-B4E4-C794B94FAA6C}" type="parTrans" cxnId="{D5F3A2EE-AA7D-4D86-83B0-5CC4C88F9AF2}">
      <dgm:prSet/>
      <dgm:spPr/>
      <dgm:t>
        <a:bodyPr/>
        <a:lstStyle/>
        <a:p>
          <a:endParaRPr lang="ru-RU"/>
        </a:p>
      </dgm:t>
    </dgm:pt>
    <dgm:pt modelId="{A1625B07-5715-4D96-ADAF-AEC30D7F0C94}" type="sibTrans" cxnId="{D5F3A2EE-AA7D-4D86-83B0-5CC4C88F9AF2}">
      <dgm:prSet/>
      <dgm:spPr/>
      <dgm:t>
        <a:bodyPr/>
        <a:lstStyle/>
        <a:p>
          <a:endParaRPr lang="ru-RU"/>
        </a:p>
      </dgm:t>
    </dgm:pt>
    <dgm:pt modelId="{BB0189D8-F446-4C46-B8FA-31FEC11B9A80}">
      <dgm:prSet phldrT="[Текст]" custT="1"/>
      <dgm:spPr/>
      <dgm:t>
        <a:bodyPr/>
        <a:lstStyle/>
        <a:p>
          <a:r>
            <a:rPr lang="ru-RU" sz="3200" b="1" dirty="0">
              <a:solidFill>
                <a:srgbClr val="002060"/>
              </a:solidFill>
            </a:rPr>
            <a:t>Студия культуры и стиля </a:t>
          </a:r>
        </a:p>
        <a:p>
          <a:r>
            <a:rPr lang="ru-RU" sz="2000" b="1" dirty="0">
              <a:solidFill>
                <a:srgbClr val="002060"/>
              </a:solidFill>
            </a:rPr>
            <a:t>(Школа моделей, Школа культуры и личности, Школа театра моды)</a:t>
          </a:r>
          <a:endParaRPr lang="ru-RU" sz="2000" dirty="0"/>
        </a:p>
      </dgm:t>
    </dgm:pt>
    <dgm:pt modelId="{05ADF12E-D4A1-45A0-A972-A6E9897008BF}" type="parTrans" cxnId="{C1FDAB67-3BDB-429C-B715-C819AD9C7DD4}">
      <dgm:prSet/>
      <dgm:spPr/>
      <dgm:t>
        <a:bodyPr/>
        <a:lstStyle/>
        <a:p>
          <a:endParaRPr lang="ru-RU"/>
        </a:p>
      </dgm:t>
    </dgm:pt>
    <dgm:pt modelId="{2698F7D4-244F-4BC8-817E-50E445F71CE4}" type="sibTrans" cxnId="{C1FDAB67-3BDB-429C-B715-C819AD9C7DD4}">
      <dgm:prSet/>
      <dgm:spPr/>
      <dgm:t>
        <a:bodyPr/>
        <a:lstStyle/>
        <a:p>
          <a:endParaRPr lang="ru-RU"/>
        </a:p>
      </dgm:t>
    </dgm:pt>
    <dgm:pt modelId="{91594C12-BC34-4A3E-845D-088301E221FF}">
      <dgm:prSet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</a:rPr>
            <a:t>Студия исследований и развития моды</a:t>
          </a:r>
        </a:p>
        <a:p>
          <a:r>
            <a:rPr lang="ru-RU" sz="1600" b="1" dirty="0">
              <a:solidFill>
                <a:srgbClr val="002060"/>
              </a:solidFill>
            </a:rPr>
            <a:t> (Музей истории моды, Исследовательская лаборатория «Модные секреты», Галерея профессий)</a:t>
          </a:r>
          <a:endParaRPr lang="ru-RU" sz="1600" dirty="0"/>
        </a:p>
      </dgm:t>
    </dgm:pt>
    <dgm:pt modelId="{F69F6130-D435-4B10-95F9-F654AC176E1D}" type="parTrans" cxnId="{489B245D-CC5E-4133-A5DD-5387A3473445}">
      <dgm:prSet/>
      <dgm:spPr/>
      <dgm:t>
        <a:bodyPr/>
        <a:lstStyle/>
        <a:p>
          <a:endParaRPr lang="ru-RU"/>
        </a:p>
      </dgm:t>
    </dgm:pt>
    <dgm:pt modelId="{CC283493-75AC-493B-B6B3-E6E6B3F48A73}" type="sibTrans" cxnId="{489B245D-CC5E-4133-A5DD-5387A3473445}">
      <dgm:prSet/>
      <dgm:spPr/>
      <dgm:t>
        <a:bodyPr/>
        <a:lstStyle/>
        <a:p>
          <a:endParaRPr lang="ru-RU"/>
        </a:p>
      </dgm:t>
    </dgm:pt>
    <dgm:pt modelId="{1F3F4881-4E4C-49E8-A67C-A10AB68062AC}" type="pres">
      <dgm:prSet presAssocID="{49557800-881A-4366-BFE5-E1BBF81CB71F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501154C-84E3-4898-B4EC-A36296F7AC63}" type="pres">
      <dgm:prSet presAssocID="{9D2C61C9-F509-493D-AFB9-5DB7A1F1BA23}" presName="root" presStyleCnt="0">
        <dgm:presLayoutVars>
          <dgm:chMax/>
          <dgm:chPref val="4"/>
        </dgm:presLayoutVars>
      </dgm:prSet>
      <dgm:spPr/>
    </dgm:pt>
    <dgm:pt modelId="{49EFA172-9F96-450D-81A8-452B04D76E7B}" type="pres">
      <dgm:prSet presAssocID="{9D2C61C9-F509-493D-AFB9-5DB7A1F1BA23}" presName="rootComposite" presStyleCnt="0">
        <dgm:presLayoutVars/>
      </dgm:prSet>
      <dgm:spPr/>
    </dgm:pt>
    <dgm:pt modelId="{26445535-BFF2-4DFF-ABFA-CB513F209F03}" type="pres">
      <dgm:prSet presAssocID="{9D2C61C9-F509-493D-AFB9-5DB7A1F1BA23}" presName="rootText" presStyleLbl="node0" presStyleIdx="0" presStyleCnt="1" custScaleY="5397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EFF1DCF-C896-41E3-BBE3-00A3C979F0B3}" type="pres">
      <dgm:prSet presAssocID="{9D2C61C9-F509-493D-AFB9-5DB7A1F1BA23}" presName="childShape" presStyleCnt="0">
        <dgm:presLayoutVars>
          <dgm:chMax val="0"/>
          <dgm:chPref val="0"/>
        </dgm:presLayoutVars>
      </dgm:prSet>
      <dgm:spPr/>
    </dgm:pt>
    <dgm:pt modelId="{6EAC9887-2D29-4B2E-AF79-21DBEAFDB594}" type="pres">
      <dgm:prSet presAssocID="{68E32FA0-6B2A-4AAC-9A74-D07487FD951E}" presName="childComposite" presStyleCnt="0">
        <dgm:presLayoutVars>
          <dgm:chMax val="0"/>
          <dgm:chPref val="0"/>
        </dgm:presLayoutVars>
      </dgm:prSet>
      <dgm:spPr/>
    </dgm:pt>
    <dgm:pt modelId="{7E0A3B55-D2AC-468D-A5C4-4B1D1FDA2DAB}" type="pres">
      <dgm:prSet presAssocID="{68E32FA0-6B2A-4AAC-9A74-D07487FD951E}" presName="Image" presStyleLbl="nod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AA2F70D-507C-497E-B465-D2F41478D196}" type="pres">
      <dgm:prSet presAssocID="{68E32FA0-6B2A-4AAC-9A74-D07487FD951E}" presName="childText" presStyleLbl="lnNode1" presStyleIdx="0" presStyleCnt="3" custScaleX="1031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B2F57-7C08-49F5-A892-77F2F2FA830C}" type="pres">
      <dgm:prSet presAssocID="{BB0189D8-F446-4C46-B8FA-31FEC11B9A80}" presName="childComposite" presStyleCnt="0">
        <dgm:presLayoutVars>
          <dgm:chMax val="0"/>
          <dgm:chPref val="0"/>
        </dgm:presLayoutVars>
      </dgm:prSet>
      <dgm:spPr/>
    </dgm:pt>
    <dgm:pt modelId="{6EAEBA5A-0EAA-4767-9616-2D6A2E0BBABB}" type="pres">
      <dgm:prSet presAssocID="{BB0189D8-F446-4C46-B8FA-31FEC11B9A80}" presName="Image" presStyleLbl="node1" presStyleIdx="1" presStyleCnt="3"/>
      <dgm:spPr>
        <a:blipFill>
          <a:blip xmlns:r="http://schemas.openxmlformats.org/officeDocument/2006/relationships" r:embed="rId2">
            <a:extLst/>
          </a:blip>
          <a:srcRect/>
          <a:stretch>
            <a:fillRect/>
          </a:stretch>
        </a:blipFill>
      </dgm:spPr>
    </dgm:pt>
    <dgm:pt modelId="{23C05119-365A-40CA-99D8-2C49017F11C8}" type="pres">
      <dgm:prSet presAssocID="{BB0189D8-F446-4C46-B8FA-31FEC11B9A80}" presName="childText" presStyleLbl="lnNode1" presStyleIdx="1" presStyleCnt="3" custScaleX="1039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A9AF8-8A4D-4787-819C-EF299A6CFFBA}" type="pres">
      <dgm:prSet presAssocID="{91594C12-BC34-4A3E-845D-088301E221FF}" presName="childComposite" presStyleCnt="0">
        <dgm:presLayoutVars>
          <dgm:chMax val="0"/>
          <dgm:chPref val="0"/>
        </dgm:presLayoutVars>
      </dgm:prSet>
      <dgm:spPr/>
    </dgm:pt>
    <dgm:pt modelId="{7992A7AD-0C4F-412C-9553-A2C39D189312}" type="pres">
      <dgm:prSet presAssocID="{91594C12-BC34-4A3E-845D-088301E221FF}" presName="Image" presStyleLbl="node1" presStyleIdx="2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CB191B7-E867-4949-B063-DBE9B8C0F184}" type="pres">
      <dgm:prSet presAssocID="{91594C12-BC34-4A3E-845D-088301E221FF}" presName="childText" presStyleLbl="lnNode1" presStyleIdx="2" presStyleCnt="3" custScaleX="103573" custLinFactNeighborX="25553" custLinFactNeighborY="13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FDAB67-3BDB-429C-B715-C819AD9C7DD4}" srcId="{9D2C61C9-F509-493D-AFB9-5DB7A1F1BA23}" destId="{BB0189D8-F446-4C46-B8FA-31FEC11B9A80}" srcOrd="1" destOrd="0" parTransId="{05ADF12E-D4A1-45A0-A972-A6E9897008BF}" sibTransId="{2698F7D4-244F-4BC8-817E-50E445F71CE4}"/>
    <dgm:cxn modelId="{B2F63F8C-237C-444C-88C9-B49667C0F10A}" type="presOf" srcId="{49557800-881A-4366-BFE5-E1BBF81CB71F}" destId="{1F3F4881-4E4C-49E8-A67C-A10AB68062AC}" srcOrd="0" destOrd="0" presId="urn:microsoft.com/office/officeart/2008/layout/PictureAccentList"/>
    <dgm:cxn modelId="{CB97F05A-3A36-4105-AC98-2C176A2032B2}" type="presOf" srcId="{BB0189D8-F446-4C46-B8FA-31FEC11B9A80}" destId="{23C05119-365A-40CA-99D8-2C49017F11C8}" srcOrd="0" destOrd="0" presId="urn:microsoft.com/office/officeart/2008/layout/PictureAccentList"/>
    <dgm:cxn modelId="{445A031F-5137-4C0A-BC65-9B99306E1FE9}" type="presOf" srcId="{91594C12-BC34-4A3E-845D-088301E221FF}" destId="{DCB191B7-E867-4949-B063-DBE9B8C0F184}" srcOrd="0" destOrd="0" presId="urn:microsoft.com/office/officeart/2008/layout/PictureAccentList"/>
    <dgm:cxn modelId="{489B245D-CC5E-4133-A5DD-5387A3473445}" srcId="{9D2C61C9-F509-493D-AFB9-5DB7A1F1BA23}" destId="{91594C12-BC34-4A3E-845D-088301E221FF}" srcOrd="2" destOrd="0" parTransId="{F69F6130-D435-4B10-95F9-F654AC176E1D}" sibTransId="{CC283493-75AC-493B-B6B3-E6E6B3F48A73}"/>
    <dgm:cxn modelId="{0803C52D-3992-49A3-AA01-C87A15A9EF61}" type="presOf" srcId="{9D2C61C9-F509-493D-AFB9-5DB7A1F1BA23}" destId="{26445535-BFF2-4DFF-ABFA-CB513F209F03}" srcOrd="0" destOrd="0" presId="urn:microsoft.com/office/officeart/2008/layout/PictureAccentList"/>
    <dgm:cxn modelId="{2D77B99D-C9E6-49D7-9737-D58A63946557}" srcId="{49557800-881A-4366-BFE5-E1BBF81CB71F}" destId="{9D2C61C9-F509-493D-AFB9-5DB7A1F1BA23}" srcOrd="0" destOrd="0" parTransId="{C9BBCF07-CEBF-40BA-9DB0-99A37E62C009}" sibTransId="{37B7F3C2-8E03-4D62-8845-1F7032E6F1AF}"/>
    <dgm:cxn modelId="{A6129AB3-5B35-4D04-B95B-441DFA91DEB3}" type="presOf" srcId="{68E32FA0-6B2A-4AAC-9A74-D07487FD951E}" destId="{9AA2F70D-507C-497E-B465-D2F41478D196}" srcOrd="0" destOrd="0" presId="urn:microsoft.com/office/officeart/2008/layout/PictureAccentList"/>
    <dgm:cxn modelId="{D5F3A2EE-AA7D-4D86-83B0-5CC4C88F9AF2}" srcId="{9D2C61C9-F509-493D-AFB9-5DB7A1F1BA23}" destId="{68E32FA0-6B2A-4AAC-9A74-D07487FD951E}" srcOrd="0" destOrd="0" parTransId="{CCEFA242-0010-4CCB-B4E4-C794B94FAA6C}" sibTransId="{A1625B07-5715-4D96-ADAF-AEC30D7F0C94}"/>
    <dgm:cxn modelId="{ACFED52E-6159-428A-903C-AF6B53D1F0E5}" type="presParOf" srcId="{1F3F4881-4E4C-49E8-A67C-A10AB68062AC}" destId="{1501154C-84E3-4898-B4EC-A36296F7AC63}" srcOrd="0" destOrd="0" presId="urn:microsoft.com/office/officeart/2008/layout/PictureAccentList"/>
    <dgm:cxn modelId="{5572854F-FA69-48C3-A8B8-7416F5ABBBF6}" type="presParOf" srcId="{1501154C-84E3-4898-B4EC-A36296F7AC63}" destId="{49EFA172-9F96-450D-81A8-452B04D76E7B}" srcOrd="0" destOrd="0" presId="urn:microsoft.com/office/officeart/2008/layout/PictureAccentList"/>
    <dgm:cxn modelId="{C09EC35E-2234-41E9-96FD-32BFD364C077}" type="presParOf" srcId="{49EFA172-9F96-450D-81A8-452B04D76E7B}" destId="{26445535-BFF2-4DFF-ABFA-CB513F209F03}" srcOrd="0" destOrd="0" presId="urn:microsoft.com/office/officeart/2008/layout/PictureAccentList"/>
    <dgm:cxn modelId="{FC27E280-A2FF-4D1B-B121-B5653B3849CC}" type="presParOf" srcId="{1501154C-84E3-4898-B4EC-A36296F7AC63}" destId="{1EFF1DCF-C896-41E3-BBE3-00A3C979F0B3}" srcOrd="1" destOrd="0" presId="urn:microsoft.com/office/officeart/2008/layout/PictureAccentList"/>
    <dgm:cxn modelId="{A6CD670B-7F1F-41F2-80E5-71D0A904E089}" type="presParOf" srcId="{1EFF1DCF-C896-41E3-BBE3-00A3C979F0B3}" destId="{6EAC9887-2D29-4B2E-AF79-21DBEAFDB594}" srcOrd="0" destOrd="0" presId="urn:microsoft.com/office/officeart/2008/layout/PictureAccentList"/>
    <dgm:cxn modelId="{4EDDA809-33E8-455E-B6A8-BAD44291268A}" type="presParOf" srcId="{6EAC9887-2D29-4B2E-AF79-21DBEAFDB594}" destId="{7E0A3B55-D2AC-468D-A5C4-4B1D1FDA2DAB}" srcOrd="0" destOrd="0" presId="urn:microsoft.com/office/officeart/2008/layout/PictureAccentList"/>
    <dgm:cxn modelId="{6FF0A807-E121-4D7A-A2D9-C87C94789C9D}" type="presParOf" srcId="{6EAC9887-2D29-4B2E-AF79-21DBEAFDB594}" destId="{9AA2F70D-507C-497E-B465-D2F41478D196}" srcOrd="1" destOrd="0" presId="urn:microsoft.com/office/officeart/2008/layout/PictureAccentList"/>
    <dgm:cxn modelId="{239845E6-B156-4B88-8C95-96CF9F64FEB9}" type="presParOf" srcId="{1EFF1DCF-C896-41E3-BBE3-00A3C979F0B3}" destId="{C56B2F57-7C08-49F5-A892-77F2F2FA830C}" srcOrd="1" destOrd="0" presId="urn:microsoft.com/office/officeart/2008/layout/PictureAccentList"/>
    <dgm:cxn modelId="{2C1A9B7A-CB8B-4AB2-911F-A11DE111576D}" type="presParOf" srcId="{C56B2F57-7C08-49F5-A892-77F2F2FA830C}" destId="{6EAEBA5A-0EAA-4767-9616-2D6A2E0BBABB}" srcOrd="0" destOrd="0" presId="urn:microsoft.com/office/officeart/2008/layout/PictureAccentList"/>
    <dgm:cxn modelId="{62126638-7B4A-4702-864C-AC60F637701B}" type="presParOf" srcId="{C56B2F57-7C08-49F5-A892-77F2F2FA830C}" destId="{23C05119-365A-40CA-99D8-2C49017F11C8}" srcOrd="1" destOrd="0" presId="urn:microsoft.com/office/officeart/2008/layout/PictureAccentList"/>
    <dgm:cxn modelId="{76659CDF-A55F-4C4B-9E74-AD44E2EE5898}" type="presParOf" srcId="{1EFF1DCF-C896-41E3-BBE3-00A3C979F0B3}" destId="{F69A9AF8-8A4D-4787-819C-EF299A6CFFBA}" srcOrd="2" destOrd="0" presId="urn:microsoft.com/office/officeart/2008/layout/PictureAccentList"/>
    <dgm:cxn modelId="{132564C7-EA43-4416-A2B2-C7A066584A99}" type="presParOf" srcId="{F69A9AF8-8A4D-4787-819C-EF299A6CFFBA}" destId="{7992A7AD-0C4F-412C-9553-A2C39D189312}" srcOrd="0" destOrd="0" presId="urn:microsoft.com/office/officeart/2008/layout/PictureAccentList"/>
    <dgm:cxn modelId="{E63EE7C6-BEFE-49E7-A763-9C005F73B6F7}" type="presParOf" srcId="{F69A9AF8-8A4D-4787-819C-EF299A6CFFBA}" destId="{DCB191B7-E867-4949-B063-DBE9B8C0F18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445535-BFF2-4DFF-ABFA-CB513F209F03}">
      <dsp:nvSpPr>
        <dsp:cNvPr id="0" name=""/>
        <dsp:cNvSpPr/>
      </dsp:nvSpPr>
      <dsp:spPr>
        <a:xfrm>
          <a:off x="68226" y="82081"/>
          <a:ext cx="8082803" cy="821677"/>
        </a:xfrm>
        <a:prstGeom prst="roundRect">
          <a:avLst>
            <a:gd name="adj" fmla="val 10000"/>
          </a:avLst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3345" tIns="62230" rIns="93345" bIns="6223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>
              <a:solidFill>
                <a:srgbClr val="C00000"/>
              </a:solidFill>
            </a:rPr>
            <a:t>ДЕТСКИЙ ТЕАТР МОДЫ</a:t>
          </a:r>
          <a:endParaRPr lang="ru-RU" sz="4900" kern="1200" dirty="0"/>
        </a:p>
      </dsp:txBody>
      <dsp:txXfrm>
        <a:off x="92292" y="106147"/>
        <a:ext cx="8034671" cy="773545"/>
      </dsp:txXfrm>
    </dsp:sp>
    <dsp:sp modelId="{7E0A3B55-D2AC-468D-A5C4-4B1D1FDA2DAB}">
      <dsp:nvSpPr>
        <dsp:cNvPr id="0" name=""/>
        <dsp:cNvSpPr/>
      </dsp:nvSpPr>
      <dsp:spPr>
        <a:xfrm>
          <a:off x="30285" y="1177803"/>
          <a:ext cx="1522469" cy="1522469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A2F70D-507C-497E-B465-D2F41478D196}">
      <dsp:nvSpPr>
        <dsp:cNvPr id="0" name=""/>
        <dsp:cNvSpPr/>
      </dsp:nvSpPr>
      <dsp:spPr>
        <a:xfrm>
          <a:off x="1541764" y="1177803"/>
          <a:ext cx="6673664" cy="1522469"/>
        </a:xfrm>
        <a:prstGeom prst="roundRect">
          <a:avLst>
            <a:gd name="adj" fmla="val 16670"/>
          </a:avLst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rgbClr val="002060"/>
              </a:solidFill>
            </a:rPr>
            <a:t>Студия дизайна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(Дизайн-проект мастерская, Школа модельного творчества, Дизайн-рукоделие)</a:t>
          </a:r>
          <a:endParaRPr lang="ru-RU" sz="2000" kern="1200" dirty="0"/>
        </a:p>
      </dsp:txBody>
      <dsp:txXfrm>
        <a:off x="1616098" y="1252137"/>
        <a:ext cx="6524996" cy="1373801"/>
      </dsp:txXfrm>
    </dsp:sp>
    <dsp:sp modelId="{6EAEBA5A-0EAA-4767-9616-2D6A2E0BBABB}">
      <dsp:nvSpPr>
        <dsp:cNvPr id="0" name=""/>
        <dsp:cNvSpPr/>
      </dsp:nvSpPr>
      <dsp:spPr>
        <a:xfrm>
          <a:off x="3827" y="2882969"/>
          <a:ext cx="1522469" cy="1522469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/>
          </a:blip>
          <a:srcRect/>
          <a:stretch>
            <a:fillRect/>
          </a:stretch>
        </a:blip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3C05119-365A-40CA-99D8-2C49017F11C8}">
      <dsp:nvSpPr>
        <dsp:cNvPr id="0" name=""/>
        <dsp:cNvSpPr/>
      </dsp:nvSpPr>
      <dsp:spPr>
        <a:xfrm>
          <a:off x="1488848" y="2882969"/>
          <a:ext cx="6726580" cy="1522469"/>
        </a:xfrm>
        <a:prstGeom prst="roundRect">
          <a:avLst>
            <a:gd name="adj" fmla="val 16670"/>
          </a:avLst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rgbClr val="002060"/>
              </a:solidFill>
            </a:rPr>
            <a:t>Студия культуры и стиля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(Школа моделей, Школа культуры и личности, Школа театра моды)</a:t>
          </a:r>
          <a:endParaRPr lang="ru-RU" sz="2000" kern="1200" dirty="0"/>
        </a:p>
      </dsp:txBody>
      <dsp:txXfrm>
        <a:off x="1563182" y="2957303"/>
        <a:ext cx="6577912" cy="1373801"/>
      </dsp:txXfrm>
    </dsp:sp>
    <dsp:sp modelId="{7992A7AD-0C4F-412C-9553-A2C39D189312}">
      <dsp:nvSpPr>
        <dsp:cNvPr id="0" name=""/>
        <dsp:cNvSpPr/>
      </dsp:nvSpPr>
      <dsp:spPr>
        <a:xfrm>
          <a:off x="17056" y="4588136"/>
          <a:ext cx="1522469" cy="1522469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CB191B7-E867-4949-B063-DBE9B8C0F184}">
      <dsp:nvSpPr>
        <dsp:cNvPr id="0" name=""/>
        <dsp:cNvSpPr/>
      </dsp:nvSpPr>
      <dsp:spPr>
        <a:xfrm>
          <a:off x="1519133" y="4608506"/>
          <a:ext cx="6700122" cy="1522469"/>
        </a:xfrm>
        <a:prstGeom prst="roundRect">
          <a:avLst>
            <a:gd name="adj" fmla="val 16670"/>
          </a:avLst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002060"/>
              </a:solidFill>
            </a:rPr>
            <a:t>Студия исследований и развития моды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060"/>
              </a:solidFill>
            </a:rPr>
            <a:t> (Музей истории моды, Исследовательская лаборатория «Модные секреты», Галерея профессий)</a:t>
          </a:r>
          <a:endParaRPr lang="ru-RU" sz="1600" kern="1200" dirty="0"/>
        </a:p>
      </dsp:txBody>
      <dsp:txXfrm>
        <a:off x="1593467" y="4682840"/>
        <a:ext cx="6551454" cy="13738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18" Type="http://schemas.openxmlformats.org/officeDocument/2006/relationships/image" Target="../media/image5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17" Type="http://schemas.openxmlformats.org/officeDocument/2006/relationships/image" Target="../media/image53.jpeg"/><Relationship Id="rId2" Type="http://schemas.openxmlformats.org/officeDocument/2006/relationships/image" Target="../media/image38.jpeg"/><Relationship Id="rId16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19" Type="http://schemas.openxmlformats.org/officeDocument/2006/relationships/image" Target="../media/image55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3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545" y="260648"/>
            <a:ext cx="8856984" cy="3096344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182880" indent="0" algn="ctr">
              <a:buNone/>
              <a:defRPr/>
            </a:pPr>
            <a:r>
              <a:rPr lang="ru-RU" sz="3600" dirty="0">
                <a:solidFill>
                  <a:srgbClr val="0000FF"/>
                </a:solidFill>
                <a:effectLst/>
                <a:latin typeface="Bookman Old Style" pitchFamily="18" charset="0"/>
              </a:rPr>
              <a:t>Объединение </a:t>
            </a:r>
            <a:br>
              <a:rPr lang="ru-RU" sz="3600" dirty="0">
                <a:solidFill>
                  <a:srgbClr val="0000FF"/>
                </a:solidFill>
                <a:effectLst/>
                <a:latin typeface="Bookman Old Style" pitchFamily="18" charset="0"/>
              </a:rPr>
            </a:br>
            <a:r>
              <a:rPr lang="ru-RU" sz="3600" dirty="0">
                <a:solidFill>
                  <a:srgbClr val="0000FF"/>
                </a:solidFill>
                <a:effectLst/>
                <a:latin typeface="Bookman Old Style" pitchFamily="18" charset="0"/>
              </a:rPr>
              <a:t>«Детский театр моды» </a:t>
            </a:r>
            <a:br>
              <a:rPr lang="ru-RU" sz="3600" dirty="0">
                <a:solidFill>
                  <a:srgbClr val="0000FF"/>
                </a:solidFill>
                <a:effectLst/>
                <a:latin typeface="Bookman Old Style" pitchFamily="18" charset="0"/>
              </a:rPr>
            </a:br>
            <a:r>
              <a:rPr lang="ru-RU" sz="3600" dirty="0">
                <a:solidFill>
                  <a:srgbClr val="0000FF"/>
                </a:solidFill>
                <a:effectLst/>
                <a:latin typeface="Bookman Old Style" pitchFamily="18" charset="0"/>
              </a:rPr>
              <a:t>как средство ранней профессиональной социализации дошкольников  </a:t>
            </a:r>
          </a:p>
        </p:txBody>
      </p:sp>
      <p:pic>
        <p:nvPicPr>
          <p:cNvPr id="7" name="Picture 6" descr="http://1.bp.blogspot.com/-qywcfg9-ENw/VougVRPuDQI/AAAAAAAAaF8/PAuuxbhVark/s1600/4324f561b23033977eb5d5d0f095298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4104456" cy="320869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9648" y="4005064"/>
            <a:ext cx="4593989" cy="2571943"/>
          </a:xfrm>
        </p:spPr>
        <p:txBody>
          <a:bodyPr>
            <a:normAutofit fontScale="92500" lnSpcReduction="10000"/>
          </a:bodyPr>
          <a:lstStyle/>
          <a:p>
            <a:pPr algn="r">
              <a:defRPr/>
            </a:pPr>
            <a:r>
              <a:rPr lang="ru-RU" altLang="ru-RU" sz="3000" b="1" i="1" dirty="0">
                <a:solidFill>
                  <a:srgbClr val="0033CC"/>
                </a:solidFill>
              </a:rPr>
              <a:t>Усольцева </a:t>
            </a:r>
          </a:p>
          <a:p>
            <a:pPr algn="r">
              <a:defRPr/>
            </a:pPr>
            <a:r>
              <a:rPr lang="ru-RU" altLang="ru-RU" sz="3000" b="1" i="1" dirty="0">
                <a:solidFill>
                  <a:srgbClr val="0033CC"/>
                </a:solidFill>
              </a:rPr>
              <a:t>Марина Александровна</a:t>
            </a:r>
            <a:r>
              <a:rPr lang="ru-RU" altLang="ru-RU" sz="2400" b="1" i="1" dirty="0">
                <a:solidFill>
                  <a:srgbClr val="0033CC"/>
                </a:solidFill>
              </a:rPr>
              <a:t>, </a:t>
            </a:r>
          </a:p>
          <a:p>
            <a:pPr algn="r">
              <a:defRPr/>
            </a:pPr>
            <a:r>
              <a:rPr lang="ru-RU" altLang="ru-RU" sz="2400" b="1" i="1" dirty="0">
                <a:solidFill>
                  <a:srgbClr val="0033CC"/>
                </a:solidFill>
              </a:rPr>
              <a:t>заместитель заведующего по УМР МБДОУ «ДС №57 г. Челябинска»</a:t>
            </a:r>
          </a:p>
          <a:p>
            <a:pPr>
              <a:defRPr/>
            </a:pPr>
            <a:endParaRPr lang="ru-RU" altLang="ru-RU" sz="2400" b="1" i="1" dirty="0">
              <a:solidFill>
                <a:srgbClr val="0033CC"/>
              </a:solidFill>
            </a:endParaRPr>
          </a:p>
          <a:p>
            <a:pPr>
              <a:defRPr/>
            </a:pPr>
            <a:r>
              <a:rPr lang="ru-RU" alt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896558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53691" y="-76270"/>
            <a:ext cx="9039497" cy="977899"/>
          </a:xfrm>
          <a:prstGeom prst="rect">
            <a:avLst/>
          </a:prstGeom>
        </p:spPr>
        <p:txBody>
          <a:bodyPr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Мероприятия </a:t>
            </a:r>
            <a:br>
              <a:rPr lang="ru-RU" sz="280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</a:br>
            <a:r>
              <a:rPr lang="ru-RU" sz="280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в рамках реализации программы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202668"/>
            <a:ext cx="8451666" cy="56553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96752"/>
            <a:ext cx="8772432" cy="58051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96752"/>
            <a:ext cx="8772432" cy="57769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196752"/>
            <a:ext cx="8810675" cy="5835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96752"/>
            <a:ext cx="8928992" cy="58959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1196752"/>
            <a:ext cx="8914873" cy="59046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6752"/>
            <a:ext cx="9144000" cy="60866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6752"/>
            <a:ext cx="9144000" cy="60125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6752"/>
            <a:ext cx="9144000" cy="62344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6751"/>
            <a:ext cx="9144000" cy="61493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91282"/>
            <a:ext cx="9144000" cy="65497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52736"/>
            <a:ext cx="9152834" cy="6048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052736"/>
            <a:ext cx="9149495" cy="604867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8577" y="980728"/>
            <a:ext cx="9382577" cy="626469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80728"/>
            <a:ext cx="9144000" cy="621811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80728"/>
            <a:ext cx="9220374" cy="612068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9"/>
          <a:stretch/>
        </p:blipFill>
        <p:spPr>
          <a:xfrm>
            <a:off x="-1" y="980728"/>
            <a:ext cx="9309067" cy="619268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8527" y="908720"/>
            <a:ext cx="9332527" cy="6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59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0"/>
                            </p:stCondLst>
                            <p:childTnLst>
                              <p:par>
                                <p:cTn id="4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0"/>
                            </p:stCondLst>
                            <p:childTnLst>
                              <p:par>
                                <p:cTn id="4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500"/>
                            </p:stCondLst>
                            <p:childTnLst>
                              <p:par>
                                <p:cTn id="4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0"/>
                            </p:stCondLst>
                            <p:childTnLst>
                              <p:par>
                                <p:cTn id="5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0"/>
                            </p:stCondLst>
                            <p:childTnLst>
                              <p:par>
                                <p:cTn id="5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0"/>
                            </p:stCondLst>
                            <p:childTnLst>
                              <p:par>
                                <p:cTn id="6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0"/>
                            </p:stCondLst>
                            <p:childTnLst>
                              <p:par>
                                <p:cTn id="6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000"/>
                            </p:stCondLst>
                            <p:childTnLst>
                              <p:par>
                                <p:cTn id="6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-27510"/>
            <a:ext cx="9039497" cy="977899"/>
          </a:xfrm>
          <a:prstGeom prst="rect">
            <a:avLst/>
          </a:prstGeom>
        </p:spPr>
        <p:txBody>
          <a:bodyPr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None/>
            </a:pPr>
            <a:r>
              <a:rPr lang="ru-RU" sz="380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Планируемые результаты: </a:t>
            </a:r>
          </a:p>
        </p:txBody>
      </p:sp>
      <p:sp>
        <p:nvSpPr>
          <p:cNvPr id="3" name="Объект 56"/>
          <p:cNvSpPr txBox="1">
            <a:spLocks/>
          </p:cNvSpPr>
          <p:nvPr/>
        </p:nvSpPr>
        <p:spPr>
          <a:xfrm>
            <a:off x="104064" y="921063"/>
            <a:ext cx="9039935" cy="58063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Осведомлённость.</a:t>
            </a:r>
          </a:p>
          <a:p>
            <a:pPr marL="0" indent="0">
              <a:buFont typeface="Georgia" pitchFamily="18" charset="0"/>
              <a:buNone/>
            </a:pPr>
            <a:endParaRPr lang="ru-RU" sz="2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48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Осознанность.</a:t>
            </a:r>
          </a:p>
          <a:p>
            <a:pPr marL="0" indent="0">
              <a:buFont typeface="Georgia" pitchFamily="18" charset="0"/>
              <a:buNone/>
            </a:pPr>
            <a:endParaRPr lang="en-US" sz="2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48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Действенность.</a:t>
            </a:r>
          </a:p>
          <a:p>
            <a:pPr marL="0" indent="0">
              <a:buFont typeface="Georgia" pitchFamily="18" charset="0"/>
              <a:buNone/>
            </a:pPr>
            <a:endParaRPr lang="ru-RU" sz="2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48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Умелость.</a:t>
            </a:r>
            <a:endParaRPr lang="en-US" sz="48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2564904"/>
            <a:ext cx="5364479" cy="4023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15"/>
          <a:stretch/>
        </p:blipFill>
        <p:spPr>
          <a:xfrm>
            <a:off x="0" y="0"/>
            <a:ext cx="9130937" cy="70016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0"/>
            <a:ext cx="9552631" cy="68855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0"/>
            <a:ext cx="9735405" cy="68841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544" y="0"/>
            <a:ext cx="9737939" cy="68855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9048" y="0"/>
            <a:ext cx="9433048" cy="68882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49088" y="0"/>
            <a:ext cx="9793088" cy="68868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49088" y="0"/>
            <a:ext cx="9793088" cy="690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193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99269" y="113371"/>
            <a:ext cx="3657600" cy="2317750"/>
          </a:xfrm>
          <a:prstGeom prst="rect">
            <a:avLst/>
          </a:prstGeom>
        </p:spPr>
      </p:pic>
      <p:pic>
        <p:nvPicPr>
          <p:cNvPr id="3" name="Объект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92725" y="113371"/>
            <a:ext cx="3657600" cy="2743200"/>
          </a:xfrm>
          <a:prstGeom prst="rect">
            <a:avLst/>
          </a:prstGeom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083" y="2482425"/>
            <a:ext cx="3657600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2408" y="2204864"/>
            <a:ext cx="36576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0675" y="4005064"/>
            <a:ext cx="344170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Объект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4526151"/>
            <a:ext cx="3657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Объект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9392"/>
            <a:ext cx="9144000" cy="701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9511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>
                <a:solidFill>
                  <a:srgbClr val="C00000"/>
                </a:solidFill>
                <a:effectLst/>
                <a:latin typeface="Bookman Old Style" pitchFamily="18" charset="0"/>
              </a:rPr>
              <a:t>Наши перспективы</a:t>
            </a:r>
            <a:endParaRPr lang="ru-RU" sz="48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6" y="1124744"/>
            <a:ext cx="8352928" cy="244827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dirty="0">
                <a:solidFill>
                  <a:srgbClr val="0000FF"/>
                </a:solidFill>
              </a:rPr>
              <a:t>«Дорога в мир рабочих и инженерных профессий Южного Урала»</a:t>
            </a: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424813" y="4077072"/>
            <a:ext cx="8352928" cy="2448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ru-RU" sz="4800" dirty="0">
                <a:solidFill>
                  <a:schemeClr val="accent6">
                    <a:lumMod val="50000"/>
                  </a:schemeClr>
                </a:solidFill>
              </a:rPr>
              <a:t>моделирование и конструирование спецодежды в интеграции с ознакомлением с профессиями людей нашего региона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381873" y="3501008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649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2803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itchFamily="18" charset="0"/>
              </a:rPr>
              <a:t>Отзывы участников и гостей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itchFamily="18" charset="0"/>
              </a:rPr>
              <a:t>Детского театра моды</a:t>
            </a:r>
            <a:endParaRPr lang="ru-RU" sz="28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27273" y="995442"/>
            <a:ext cx="7115736" cy="134570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Наш Детский театр моды (ДТМ) – это прекрасное возможность вовлечь детей в социально-значимые и творческие мероприятия по реализации программы с целью ознакомления с профессиями людей в мире моды и обеспечение художественно-эстетического развития детей.</a:t>
            </a:r>
            <a:endParaRPr kumimoji="0" lang="ru-RU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6004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7654" y="4365104"/>
            <a:ext cx="8926965" cy="7920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Детский театр моды дарит всем его участникам самые важные вещи: общение, эмоции, культуру личности, опыт, что приобретается в созидательной энергии, при условии наличия интереса к театру мод.</a:t>
            </a:r>
            <a:endParaRPr kumimoji="0" lang="ru-RU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52400" y="609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86611" y="5381228"/>
            <a:ext cx="1461888" cy="1080120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ДЕТИ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972440" y="5371898"/>
            <a:ext cx="7083958" cy="137616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Тая П</a:t>
            </a:r>
            <a:r>
              <a:rPr kumimoji="0" lang="ru-RU" sz="15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. – У нас в театре мод есть манекены, лекала, разные материалы из которых мы  и делаем разные модели одежды и показываем их  другим ребятам.</a:t>
            </a:r>
            <a:endParaRPr kumimoji="0" lang="ru-RU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Вика А</a:t>
            </a:r>
            <a:r>
              <a:rPr kumimoji="0" lang="ru-RU" sz="15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. – На одном из занятий мы делали платье из гофрированной бумаги. А потом дома я научила делать такое платье свою маму.</a:t>
            </a:r>
            <a:endParaRPr kumimoji="0" lang="ru-RU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304800" y="762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1908882" y="2636912"/>
            <a:ext cx="7115737" cy="150729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Программа способствует единению детско-взрослого сообщества ДОУ, направляя знания, умения на решение общих задач, на достижение поставленных целей. А, главное, дети с удовольствием и интересом осваивают элементы трудовых действий связанных с профессиями взрослых в мире людей через активную творческую деятельность в студиях.</a:t>
            </a:r>
            <a:endParaRPr kumimoji="0" lang="ru-RU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116632" y="2660400"/>
            <a:ext cx="1686669" cy="976816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Мария Анатольевна, воспитатель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МБДОУ ДС № 57 </a:t>
            </a:r>
            <a:endParaRPr lang="ru-RU" sz="1200" dirty="0"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2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61358" y="1066800"/>
            <a:ext cx="1759263" cy="1138064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Виктория Игоревна, учитель-логопед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МБДОУ ДС № 57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69573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8856936"/>
            <a:ext cx="1515130" cy="2141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9525" y="620688"/>
            <a:ext cx="3870869" cy="5472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4377591" cy="5904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5" y="5882"/>
            <a:ext cx="9090606" cy="685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51940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657" y="0"/>
            <a:ext cx="91610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2523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503" y="764704"/>
            <a:ext cx="9039497" cy="199861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Спасибо за внимание!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722" y="1626132"/>
            <a:ext cx="5375559" cy="537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9458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0360" y="161147"/>
            <a:ext cx="8424101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История развития Детского театра моды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412776"/>
            <a:ext cx="2160240" cy="5328592"/>
          </a:xfrm>
          <a:prstGeom prst="rec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1"/>
                </a:solidFill>
                <a:latin typeface="Bookman Old Style" pitchFamily="18" charset="0"/>
              </a:rPr>
              <a:t>Открытие Детской академии творческих наук.</a:t>
            </a:r>
          </a:p>
          <a:p>
            <a:pPr algn="ctr"/>
            <a:r>
              <a:rPr lang="ru-RU" sz="1700" dirty="0">
                <a:solidFill>
                  <a:schemeClr val="tx1"/>
                </a:solidFill>
                <a:latin typeface="Bookman Old Style" pitchFamily="18" charset="0"/>
              </a:rPr>
              <a:t> Реализация инновационной деятельности с использованием метода проектов. Главный проект – «Чудо-город». </a:t>
            </a:r>
            <a:endParaRPr lang="ru-RU" sz="1700" dirty="0"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412776"/>
            <a:ext cx="2160240" cy="5328592"/>
          </a:xfrm>
          <a:prstGeom prst="rec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1"/>
                </a:solidFill>
                <a:latin typeface="Bookman Old Style" pitchFamily="18" charset="0"/>
              </a:rPr>
              <a:t>Разработка и внедрение в образовательный процесс проектов по ознакомлению с профессиями в условиях функционирова-ния учреждений «Чудо-города» (Дом мод, Ателье, Студия «Рыжие рукоделки»…)</a:t>
            </a:r>
            <a:endParaRPr lang="ru-RU" sz="17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412776"/>
            <a:ext cx="2160240" cy="5328592"/>
          </a:xfrm>
          <a:prstGeom prst="rec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Разработка программы Детского театра моды. Экспертиза условий и их оптимизация, рост мотивационной готовности педагогов, этап апробации программы. Проведение Фестиваля «Парад профессий в Чудо-городе». Создание Галереи профессий. Открытие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Музея моды, студий ДТМ.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1412776"/>
            <a:ext cx="2160240" cy="5328592"/>
          </a:xfrm>
          <a:prstGeom prst="rec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1"/>
                </a:solidFill>
                <a:latin typeface="Bookman Old Style" pitchFamily="18" charset="0"/>
              </a:rPr>
              <a:t>Возможное внесение изменений и дополнений в содержательный и организацион-ный разделы Программы на основе результатов освоения программы ДТМ.</a:t>
            </a:r>
            <a:endParaRPr lang="ru-RU" sz="1700" dirty="0">
              <a:latin typeface="Bookman Old Style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79512" y="692696"/>
            <a:ext cx="1152128" cy="864096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Bookman Old Style" pitchFamily="18" charset="0"/>
              </a:rPr>
              <a:t>2015 год</a:t>
            </a:r>
          </a:p>
        </p:txBody>
      </p:sp>
      <p:sp>
        <p:nvSpPr>
          <p:cNvPr id="11" name="Овал 10"/>
          <p:cNvSpPr/>
          <p:nvPr/>
        </p:nvSpPr>
        <p:spPr>
          <a:xfrm>
            <a:off x="2411760" y="692696"/>
            <a:ext cx="1152128" cy="864096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Bookman Old Style" pitchFamily="18" charset="0"/>
              </a:rPr>
              <a:t>2016 год</a:t>
            </a:r>
          </a:p>
        </p:txBody>
      </p:sp>
      <p:sp>
        <p:nvSpPr>
          <p:cNvPr id="12" name="Овал 11"/>
          <p:cNvSpPr/>
          <p:nvPr/>
        </p:nvSpPr>
        <p:spPr>
          <a:xfrm>
            <a:off x="4644008" y="692696"/>
            <a:ext cx="1152128" cy="864096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Bookman Old Style" pitchFamily="18" charset="0"/>
              </a:rPr>
              <a:t>2017 год</a:t>
            </a:r>
          </a:p>
        </p:txBody>
      </p:sp>
      <p:sp>
        <p:nvSpPr>
          <p:cNvPr id="13" name="Овал 12"/>
          <p:cNvSpPr/>
          <p:nvPr/>
        </p:nvSpPr>
        <p:spPr>
          <a:xfrm>
            <a:off x="6876256" y="692696"/>
            <a:ext cx="1152128" cy="864096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Bookman Old Style" pitchFamily="18" charset="0"/>
              </a:rPr>
              <a:t>2018 год</a:t>
            </a:r>
          </a:p>
        </p:txBody>
      </p:sp>
    </p:spTree>
    <p:extLst>
      <p:ext uri="{BB962C8B-B14F-4D97-AF65-F5344CB8AC3E}">
        <p14:creationId xmlns:p14="http://schemas.microsoft.com/office/powerpoint/2010/main" val="41816737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8032" y="-2661"/>
            <a:ext cx="7907934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Основания для разработки программы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1" name="Схема 1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049" r="-15964"/>
          <a:stretch>
            <a:fillRect/>
          </a:stretch>
        </p:blipFill>
        <p:spPr bwMode="auto">
          <a:xfrm>
            <a:off x="1403648" y="476672"/>
            <a:ext cx="6408712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8582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18176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792" y="3843132"/>
            <a:ext cx="4089176" cy="2853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Объект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4009" y="3890767"/>
            <a:ext cx="4271392" cy="27997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04336"/>
            <a:ext cx="5108888" cy="31526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2200" y="119743"/>
            <a:ext cx="2414545" cy="3957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946" y="1508124"/>
            <a:ext cx="4949730" cy="2784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7884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484579" y="473981"/>
            <a:ext cx="6407901" cy="2166231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Детский театр моды  - это креатив , который работает, развивает, радует, мотивирует и стимулирует всех участников реализации программы.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 рамках функционирования ДТМ, его студий программой заложено много практической деятельности: мастер – классы, фестивали, ярмарки, коллекции и др., где главный акцент  сделан на создание условий для реализации творческого потенциала юных модельеров, художников.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9512" y="457200"/>
            <a:ext cx="2305067" cy="2183012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Отзыв партнера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888" y="2914086"/>
            <a:ext cx="2496334" cy="36797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898" y="2914086"/>
            <a:ext cx="5519582" cy="36797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425250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1976563"/>
              </p:ext>
            </p:extLst>
          </p:nvPr>
        </p:nvGraphicFramePr>
        <p:xfrm>
          <a:off x="467544" y="332656"/>
          <a:ext cx="821925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906587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0655" y="0"/>
            <a:ext cx="9039497" cy="653143"/>
          </a:xfrm>
          <a:prstGeom prst="rect">
            <a:avLst/>
          </a:prstGeom>
        </p:spPr>
        <p:txBody>
          <a:bodyPr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Добро пожаловать в Детский театр моды</a:t>
            </a:r>
          </a:p>
        </p:txBody>
      </p:sp>
      <p:sp>
        <p:nvSpPr>
          <p:cNvPr id="6" name="AutoShape 4" descr="https://cloclo38.cloud.mail.ru/thumb/xw1/%D1%87%D1%83%D0%B4%D0%BE-%D0%B3%D0%BE%D1%80%D0%BE%D0%B4%202016/%D0%BC%D0%B0%D1%81%D1%82%D0%B5%D1%80-%D0%BA%D0%BB%D0%B0%D1%81%D1%81%D1%8B/IMG_2537.JPG?x-email=m.vika.i%40mail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7606"/>
            <a:ext cx="9144000" cy="60564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1584"/>
            <a:ext cx="9144000" cy="60564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8213"/>
            <a:ext cx="9144000" cy="60797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4235"/>
            <a:ext cx="9144000" cy="60797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0257"/>
            <a:ext cx="9144000" cy="60564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22199"/>
            <a:ext cx="9144000" cy="61838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9006" y="661080"/>
            <a:ext cx="9751946" cy="62449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9006" y="653142"/>
            <a:ext cx="9353006" cy="621098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8129" y="657120"/>
            <a:ext cx="9271373" cy="61969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757" y="653142"/>
            <a:ext cx="9204877" cy="62179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758" y="653142"/>
            <a:ext cx="9204877" cy="625710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0693" y="661079"/>
            <a:ext cx="9394812" cy="622253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351" y="657119"/>
            <a:ext cx="9314816" cy="616955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9964" y="650997"/>
            <a:ext cx="9357084" cy="632491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9964" y="636003"/>
            <a:ext cx="9338040" cy="633990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4909" y="626630"/>
            <a:ext cx="9343068" cy="634927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522" y="636391"/>
            <a:ext cx="9456689" cy="634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81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0"/>
                            </p:stCondLst>
                            <p:childTnLst>
                              <p:par>
                                <p:cTn id="4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500"/>
                            </p:stCondLst>
                            <p:childTnLst>
                              <p:par>
                                <p:cTn id="4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8500"/>
                            </p:stCondLst>
                            <p:childTnLst>
                              <p:par>
                                <p:cTn id="5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3000"/>
                            </p:stCondLst>
                            <p:childTnLst>
                              <p:par>
                                <p:cTn id="6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0"/>
                            </p:stCondLst>
                            <p:childTnLst>
                              <p:par>
                                <p:cTn id="6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48353" y="188640"/>
            <a:ext cx="746229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Результаты эффективности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реализации программы в условиях МБДОУ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1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Схема 13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977" b="-7574"/>
          <a:stretch>
            <a:fillRect/>
          </a:stretch>
        </p:blipFill>
        <p:spPr bwMode="auto">
          <a:xfrm>
            <a:off x="35835" y="1027587"/>
            <a:ext cx="8856984" cy="568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03226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9512" y="188913"/>
            <a:ext cx="8733995" cy="84931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altLang="ru-RU" sz="3200" dirty="0">
                <a:solidFill>
                  <a:srgbClr val="C00000"/>
                </a:solidFill>
                <a:effectLst/>
                <a:latin typeface="Bookman Old Style" pitchFamily="18" charset="0"/>
              </a:rPr>
              <a:t>Учебно-методический комплекс</a:t>
            </a:r>
          </a:p>
        </p:txBody>
      </p:sp>
      <p:pic>
        <p:nvPicPr>
          <p:cNvPr id="3" name="Объект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502" y="836712"/>
            <a:ext cx="5458949" cy="4094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Объект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707974"/>
            <a:ext cx="5266928" cy="39501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бъект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884" cy="68580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0"/>
            <a:ext cx="91284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536" y="0"/>
            <a:ext cx="91294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2547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616</TotalTime>
  <Words>518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Объединение  «Детский театр моды»  как средство ранней профессиональной социализации дошкольников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перспективы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Buh1</dc:creator>
  <cp:lastModifiedBy>Павел А.Сафронов</cp:lastModifiedBy>
  <cp:revision>60</cp:revision>
  <dcterms:created xsi:type="dcterms:W3CDTF">2018-11-08T08:03:18Z</dcterms:created>
  <dcterms:modified xsi:type="dcterms:W3CDTF">2018-11-12T11:07:03Z</dcterms:modified>
</cp:coreProperties>
</file>