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83" r:id="rId3"/>
    <p:sldId id="284" r:id="rId4"/>
    <p:sldId id="285" r:id="rId5"/>
    <p:sldId id="286" r:id="rId6"/>
    <p:sldId id="287" r:id="rId7"/>
    <p:sldId id="289" r:id="rId8"/>
    <p:sldId id="288" r:id="rId9"/>
    <p:sldId id="291" r:id="rId10"/>
    <p:sldId id="258" r:id="rId11"/>
    <p:sldId id="259" r:id="rId12"/>
    <p:sldId id="260" r:id="rId13"/>
    <p:sldId id="261" r:id="rId14"/>
    <p:sldId id="262" r:id="rId15"/>
    <p:sldId id="263" r:id="rId16"/>
    <p:sldId id="282" r:id="rId17"/>
    <p:sldId id="274" r:id="rId1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2" autoAdjust="0"/>
  </p:normalViewPr>
  <p:slideViewPr>
    <p:cSldViewPr>
      <p:cViewPr>
        <p:scale>
          <a:sx n="119" d="100"/>
          <a:sy n="119" d="100"/>
        </p:scale>
        <p:origin x="-132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1456E-0B5A-475C-9869-169DCAA9EE47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2015335-7798-4D81-8F45-4F09732D9F69}">
      <dgm:prSet phldrT="[Текст]" custT="1"/>
      <dgm:spPr/>
      <dgm:t>
        <a:bodyPr/>
        <a:lstStyle/>
        <a:p>
          <a:r>
            <a:rPr lang="ru-RU" sz="1600" dirty="0"/>
            <a:t>Европейская социальная хартия (пересмотренная) (принята в г. Страсбурге 03.05.1996)</a:t>
          </a:r>
        </a:p>
      </dgm:t>
    </dgm:pt>
    <dgm:pt modelId="{C29D6883-80CC-481E-B6EA-CCEEE9C0DB12}" type="parTrans" cxnId="{018556D7-CA8E-4C48-9D04-B19BFC653BBF}">
      <dgm:prSet/>
      <dgm:spPr/>
      <dgm:t>
        <a:bodyPr/>
        <a:lstStyle/>
        <a:p>
          <a:endParaRPr lang="ru-RU" sz="1600"/>
        </a:p>
      </dgm:t>
    </dgm:pt>
    <dgm:pt modelId="{DA3CC04B-ADC8-4A0B-823C-7E60D896740A}" type="sibTrans" cxnId="{018556D7-CA8E-4C48-9D04-B19BFC653BBF}">
      <dgm:prSet/>
      <dgm:spPr/>
      <dgm:t>
        <a:bodyPr/>
        <a:lstStyle/>
        <a:p>
          <a:endParaRPr lang="ru-RU" sz="1600"/>
        </a:p>
      </dgm:t>
    </dgm:pt>
    <dgm:pt modelId="{B7C5034A-DA42-48D7-98A0-8BB9304A4CA5}">
      <dgm:prSet phldrT="[Текст]" custT="1"/>
      <dgm:spPr/>
      <dgm:t>
        <a:bodyPr/>
        <a:lstStyle/>
        <a:p>
          <a:r>
            <a:rPr lang="ru-RU" sz="1600"/>
            <a:t>Распоряжение Правительства РФ от 17.11.2008 № 1662-р (ред. от 10.02.2017) «О Концепции долгосрочного социально-экономического развития Российской Федерации на период до 2020 года» </a:t>
          </a:r>
          <a:endParaRPr lang="ru-RU" sz="1600" dirty="0"/>
        </a:p>
      </dgm:t>
    </dgm:pt>
    <dgm:pt modelId="{4C2458A3-14FD-41A5-A659-A4B7C239E0AC}" type="parTrans" cxnId="{D46BBB9E-95BB-468A-AFB7-71B4CED7C395}">
      <dgm:prSet/>
      <dgm:spPr/>
      <dgm:t>
        <a:bodyPr/>
        <a:lstStyle/>
        <a:p>
          <a:endParaRPr lang="ru-RU" sz="1600"/>
        </a:p>
      </dgm:t>
    </dgm:pt>
    <dgm:pt modelId="{6CD06FFD-DDD2-42DA-B83D-77403D191252}" type="sibTrans" cxnId="{D46BBB9E-95BB-468A-AFB7-71B4CED7C395}">
      <dgm:prSet/>
      <dgm:spPr/>
      <dgm:t>
        <a:bodyPr/>
        <a:lstStyle/>
        <a:p>
          <a:endParaRPr lang="ru-RU" sz="1600"/>
        </a:p>
      </dgm:t>
    </dgm:pt>
    <dgm:pt modelId="{6E5B2716-8790-42F9-BF57-3DBAAD083337}">
      <dgm:prSet phldrT="[Текст]" custT="1"/>
      <dgm:spPr/>
      <dgm:t>
        <a:bodyPr/>
        <a:lstStyle/>
        <a:p>
          <a:r>
            <a:rPr lang="ru-RU" sz="1600"/>
            <a:t>Федеральный закон от 24.07.1998 № 124-ФЗ (ред. от 04.06.2018) «Об основных гарантиях прав ребенка в Российской Федерации»</a:t>
          </a:r>
          <a:endParaRPr lang="ru-RU" sz="1600" dirty="0"/>
        </a:p>
      </dgm:t>
    </dgm:pt>
    <dgm:pt modelId="{35832D6A-C990-4189-9A6E-027BC7C75938}" type="parTrans" cxnId="{77BEBBA7-689C-4BB5-BA3D-0E46BE385843}">
      <dgm:prSet/>
      <dgm:spPr/>
      <dgm:t>
        <a:bodyPr/>
        <a:lstStyle/>
        <a:p>
          <a:endParaRPr lang="ru-RU" sz="1600"/>
        </a:p>
      </dgm:t>
    </dgm:pt>
    <dgm:pt modelId="{168F1FE6-D7DD-4AC0-9C83-10BC73AC8D2E}" type="sibTrans" cxnId="{77BEBBA7-689C-4BB5-BA3D-0E46BE385843}">
      <dgm:prSet/>
      <dgm:spPr/>
      <dgm:t>
        <a:bodyPr/>
        <a:lstStyle/>
        <a:p>
          <a:endParaRPr lang="ru-RU" sz="1600"/>
        </a:p>
      </dgm:t>
    </dgm:pt>
    <dgm:pt modelId="{D1B8A383-ED68-47EB-89A1-5F542A824BE3}">
      <dgm:prSet phldrT="[Текст]" custT="1"/>
      <dgm:spPr/>
      <dgm:t>
        <a:bodyPr/>
        <a:lstStyle/>
        <a:p>
          <a:r>
            <a:rPr lang="ru-RU" sz="1600"/>
            <a:t>Федеральный закон от 24.06.1999 N 120-ФЗ (ред. от 27.06.2018) «Об основах системы профилактики безнадзорности и правонарушений несовершеннолетних»</a:t>
          </a:r>
          <a:endParaRPr lang="ru-RU" sz="1600" dirty="0"/>
        </a:p>
      </dgm:t>
    </dgm:pt>
    <dgm:pt modelId="{FF18DA64-3649-4290-8CF6-C69EF2DF6030}" type="parTrans" cxnId="{5649A899-D758-4A12-9CF1-2D5EF488EDBD}">
      <dgm:prSet/>
      <dgm:spPr/>
      <dgm:t>
        <a:bodyPr/>
        <a:lstStyle/>
        <a:p>
          <a:endParaRPr lang="ru-RU" sz="1600"/>
        </a:p>
      </dgm:t>
    </dgm:pt>
    <dgm:pt modelId="{9A8D1A83-3231-4F55-83C9-748D6B588CD8}" type="sibTrans" cxnId="{5649A899-D758-4A12-9CF1-2D5EF488EDBD}">
      <dgm:prSet/>
      <dgm:spPr/>
      <dgm:t>
        <a:bodyPr/>
        <a:lstStyle/>
        <a:p>
          <a:endParaRPr lang="ru-RU" sz="1600"/>
        </a:p>
      </dgm:t>
    </dgm:pt>
    <dgm:pt modelId="{48FFCFE6-21EA-435A-A989-169937D573FC}">
      <dgm:prSet phldrT="[Текст]" custT="1"/>
      <dgm:spPr/>
      <dgm:t>
        <a:bodyPr/>
        <a:lstStyle/>
        <a:p>
          <a:r>
            <a:rPr lang="ru-RU" sz="1600"/>
            <a:t>Федеральный закон от 21.12.1996 N 159-ФЗ (ред. от 07.03.2018) «О дополнительных гарантиях по социальной поддержке детей-сирот и детей, оставшихся без попечения родителей»</a:t>
          </a:r>
          <a:endParaRPr lang="ru-RU" sz="1600" dirty="0"/>
        </a:p>
      </dgm:t>
    </dgm:pt>
    <dgm:pt modelId="{0160686C-4724-4C43-9ED7-FB9F51C7A80F}" type="parTrans" cxnId="{067BA318-DACD-4432-832B-45C5D195C2EC}">
      <dgm:prSet/>
      <dgm:spPr/>
      <dgm:t>
        <a:bodyPr/>
        <a:lstStyle/>
        <a:p>
          <a:endParaRPr lang="ru-RU" sz="1600"/>
        </a:p>
      </dgm:t>
    </dgm:pt>
    <dgm:pt modelId="{DA49229B-F19B-4F1A-B4EA-90F2D8476A7D}" type="sibTrans" cxnId="{067BA318-DACD-4432-832B-45C5D195C2EC}">
      <dgm:prSet/>
      <dgm:spPr/>
      <dgm:t>
        <a:bodyPr/>
        <a:lstStyle/>
        <a:p>
          <a:endParaRPr lang="ru-RU" sz="1600"/>
        </a:p>
      </dgm:t>
    </dgm:pt>
    <dgm:pt modelId="{7257A0AB-0352-4521-8A74-E2A0F0FBEF67}">
      <dgm:prSet phldrT="[Текст]" custT="1"/>
      <dgm:spPr/>
      <dgm:t>
        <a:bodyPr/>
        <a:lstStyle/>
        <a:p>
          <a:r>
            <a:rPr lang="ru-RU" sz="1600"/>
            <a:t>Федеральный закон от 29.12.2012 № ФЗ-273 «Об образовании в Российской Федерации»</a:t>
          </a:r>
          <a:endParaRPr lang="ru-RU" sz="1600" dirty="0"/>
        </a:p>
      </dgm:t>
    </dgm:pt>
    <dgm:pt modelId="{0EB557A2-0E1F-454A-81C2-31EB4CB03D94}" type="parTrans" cxnId="{FBD7C967-F7F3-454F-B3C3-BA97240A0EF2}">
      <dgm:prSet/>
      <dgm:spPr/>
      <dgm:t>
        <a:bodyPr/>
        <a:lstStyle/>
        <a:p>
          <a:endParaRPr lang="ru-RU" sz="1600"/>
        </a:p>
      </dgm:t>
    </dgm:pt>
    <dgm:pt modelId="{F3AE1695-16CB-442B-8EB2-1CCB7C0CA3C2}" type="sibTrans" cxnId="{FBD7C967-F7F3-454F-B3C3-BA97240A0EF2}">
      <dgm:prSet/>
      <dgm:spPr/>
      <dgm:t>
        <a:bodyPr/>
        <a:lstStyle/>
        <a:p>
          <a:endParaRPr lang="ru-RU" sz="1600"/>
        </a:p>
      </dgm:t>
    </dgm:pt>
    <dgm:pt modelId="{D87D6D32-62A9-4FF1-BAD4-14659CFCD83D}" type="pres">
      <dgm:prSet presAssocID="{F601456E-0B5A-475C-9869-169DCAA9EE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6FC512-08D8-45B6-B2C1-E1BCAA55CDC1}" type="pres">
      <dgm:prSet presAssocID="{92015335-7798-4D81-8F45-4F09732D9F69}" presName="parentLin" presStyleCnt="0"/>
      <dgm:spPr/>
    </dgm:pt>
    <dgm:pt modelId="{2123C9E0-01BA-45AC-A312-ECB8AF2493E8}" type="pres">
      <dgm:prSet presAssocID="{92015335-7798-4D81-8F45-4F09732D9F6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619BFE9A-77AB-455D-B4C7-D1C8EB36F4AE}" type="pres">
      <dgm:prSet presAssocID="{92015335-7798-4D81-8F45-4F09732D9F69}" presName="parentText" presStyleLbl="node1" presStyleIdx="0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44A5B-6920-4FD6-8FE8-4F5D16C8B172}" type="pres">
      <dgm:prSet presAssocID="{92015335-7798-4D81-8F45-4F09732D9F69}" presName="negativeSpace" presStyleCnt="0"/>
      <dgm:spPr/>
    </dgm:pt>
    <dgm:pt modelId="{2A6D6B93-5293-4FAF-ADB1-1F7D455F29FE}" type="pres">
      <dgm:prSet presAssocID="{92015335-7798-4D81-8F45-4F09732D9F69}" presName="childText" presStyleLbl="conFgAcc1" presStyleIdx="0" presStyleCnt="6">
        <dgm:presLayoutVars>
          <dgm:bulletEnabled val="1"/>
        </dgm:presLayoutVars>
      </dgm:prSet>
      <dgm:spPr/>
    </dgm:pt>
    <dgm:pt modelId="{DD426D25-7704-4306-9E24-057E61B5196D}" type="pres">
      <dgm:prSet presAssocID="{DA3CC04B-ADC8-4A0B-823C-7E60D896740A}" presName="spaceBetweenRectangles" presStyleCnt="0"/>
      <dgm:spPr/>
    </dgm:pt>
    <dgm:pt modelId="{86D0367A-742E-4337-AB05-E5DDD726B199}" type="pres">
      <dgm:prSet presAssocID="{B7C5034A-DA42-48D7-98A0-8BB9304A4CA5}" presName="parentLin" presStyleCnt="0"/>
      <dgm:spPr/>
    </dgm:pt>
    <dgm:pt modelId="{1908F016-104A-49A5-B580-0008C869D171}" type="pres">
      <dgm:prSet presAssocID="{B7C5034A-DA42-48D7-98A0-8BB9304A4CA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1CAB17CB-9BD8-48CC-8D06-A758EC8D848F}" type="pres">
      <dgm:prSet presAssocID="{B7C5034A-DA42-48D7-98A0-8BB9304A4CA5}" presName="parentText" presStyleLbl="node1" presStyleIdx="1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BF54D-64BC-4E99-8475-598F7C484C20}" type="pres">
      <dgm:prSet presAssocID="{B7C5034A-DA42-48D7-98A0-8BB9304A4CA5}" presName="negativeSpace" presStyleCnt="0"/>
      <dgm:spPr/>
    </dgm:pt>
    <dgm:pt modelId="{B5F24A3F-29EC-46A0-A50A-B249455800F7}" type="pres">
      <dgm:prSet presAssocID="{B7C5034A-DA42-48D7-98A0-8BB9304A4CA5}" presName="childText" presStyleLbl="conFgAcc1" presStyleIdx="1" presStyleCnt="6">
        <dgm:presLayoutVars>
          <dgm:bulletEnabled val="1"/>
        </dgm:presLayoutVars>
      </dgm:prSet>
      <dgm:spPr/>
    </dgm:pt>
    <dgm:pt modelId="{A1A2AA8B-4E4C-45F4-81A7-A38A094D79BD}" type="pres">
      <dgm:prSet presAssocID="{6CD06FFD-DDD2-42DA-B83D-77403D191252}" presName="spaceBetweenRectangles" presStyleCnt="0"/>
      <dgm:spPr/>
    </dgm:pt>
    <dgm:pt modelId="{E3682374-9312-4147-A56E-0C18974D8035}" type="pres">
      <dgm:prSet presAssocID="{6E5B2716-8790-42F9-BF57-3DBAAD083337}" presName="parentLin" presStyleCnt="0"/>
      <dgm:spPr/>
    </dgm:pt>
    <dgm:pt modelId="{3A589166-1A1A-433E-A8A3-927897186069}" type="pres">
      <dgm:prSet presAssocID="{6E5B2716-8790-42F9-BF57-3DBAAD083337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C08719A7-CBEC-440D-A58F-F87B187EA4C7}" type="pres">
      <dgm:prSet presAssocID="{6E5B2716-8790-42F9-BF57-3DBAAD083337}" presName="parentText" presStyleLbl="node1" presStyleIdx="2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FC8D6-6273-492C-8557-0C721806505B}" type="pres">
      <dgm:prSet presAssocID="{6E5B2716-8790-42F9-BF57-3DBAAD083337}" presName="negativeSpace" presStyleCnt="0"/>
      <dgm:spPr/>
    </dgm:pt>
    <dgm:pt modelId="{FC2E52AD-4052-4D1E-B9BA-F579581A3564}" type="pres">
      <dgm:prSet presAssocID="{6E5B2716-8790-42F9-BF57-3DBAAD083337}" presName="childText" presStyleLbl="conFgAcc1" presStyleIdx="2" presStyleCnt="6">
        <dgm:presLayoutVars>
          <dgm:bulletEnabled val="1"/>
        </dgm:presLayoutVars>
      </dgm:prSet>
      <dgm:spPr/>
    </dgm:pt>
    <dgm:pt modelId="{9BB8FF91-57A5-48A2-B49F-2228BC2EA3C5}" type="pres">
      <dgm:prSet presAssocID="{168F1FE6-D7DD-4AC0-9C83-10BC73AC8D2E}" presName="spaceBetweenRectangles" presStyleCnt="0"/>
      <dgm:spPr/>
    </dgm:pt>
    <dgm:pt modelId="{3C8F8280-9DEC-4B35-B0B9-9DDB950A7BA5}" type="pres">
      <dgm:prSet presAssocID="{D1B8A383-ED68-47EB-89A1-5F542A824BE3}" presName="parentLin" presStyleCnt="0"/>
      <dgm:spPr/>
    </dgm:pt>
    <dgm:pt modelId="{B2789CA5-B308-42CE-92CC-60D037A2A5D8}" type="pres">
      <dgm:prSet presAssocID="{D1B8A383-ED68-47EB-89A1-5F542A824BE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33BCD23B-F42E-4EEE-8AAA-DAC42A8E8499}" type="pres">
      <dgm:prSet presAssocID="{D1B8A383-ED68-47EB-89A1-5F542A824BE3}" presName="parentText" presStyleLbl="node1" presStyleIdx="3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41831-8321-4330-9D72-53E72561BB43}" type="pres">
      <dgm:prSet presAssocID="{D1B8A383-ED68-47EB-89A1-5F542A824BE3}" presName="negativeSpace" presStyleCnt="0"/>
      <dgm:spPr/>
    </dgm:pt>
    <dgm:pt modelId="{5D367CCF-D70C-45A3-891D-1A09C364C0A1}" type="pres">
      <dgm:prSet presAssocID="{D1B8A383-ED68-47EB-89A1-5F542A824BE3}" presName="childText" presStyleLbl="conFgAcc1" presStyleIdx="3" presStyleCnt="6">
        <dgm:presLayoutVars>
          <dgm:bulletEnabled val="1"/>
        </dgm:presLayoutVars>
      </dgm:prSet>
      <dgm:spPr/>
    </dgm:pt>
    <dgm:pt modelId="{4E54C475-8494-41CC-9808-BC304127EA4B}" type="pres">
      <dgm:prSet presAssocID="{9A8D1A83-3231-4F55-83C9-748D6B588CD8}" presName="spaceBetweenRectangles" presStyleCnt="0"/>
      <dgm:spPr/>
    </dgm:pt>
    <dgm:pt modelId="{12451716-E735-4569-B447-0E34506A3DD6}" type="pres">
      <dgm:prSet presAssocID="{48FFCFE6-21EA-435A-A989-169937D573FC}" presName="parentLin" presStyleCnt="0"/>
      <dgm:spPr/>
    </dgm:pt>
    <dgm:pt modelId="{13ECAB2E-D9E7-4519-8EC9-C117967C81F3}" type="pres">
      <dgm:prSet presAssocID="{48FFCFE6-21EA-435A-A989-169937D573FC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76F6F65-C577-4B4B-8F83-BC380858F779}" type="pres">
      <dgm:prSet presAssocID="{48FFCFE6-21EA-435A-A989-169937D573FC}" presName="parentText" presStyleLbl="node1" presStyleIdx="4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96336-FB9D-4010-9242-32577D7B73C3}" type="pres">
      <dgm:prSet presAssocID="{48FFCFE6-21EA-435A-A989-169937D573FC}" presName="negativeSpace" presStyleCnt="0"/>
      <dgm:spPr/>
    </dgm:pt>
    <dgm:pt modelId="{57242D20-104C-4EBF-8DFC-5D110575673C}" type="pres">
      <dgm:prSet presAssocID="{48FFCFE6-21EA-435A-A989-169937D573FC}" presName="childText" presStyleLbl="conFgAcc1" presStyleIdx="4" presStyleCnt="6">
        <dgm:presLayoutVars>
          <dgm:bulletEnabled val="1"/>
        </dgm:presLayoutVars>
      </dgm:prSet>
      <dgm:spPr/>
    </dgm:pt>
    <dgm:pt modelId="{69CDD40C-CE98-46BB-BCD4-F30F52D3CC0B}" type="pres">
      <dgm:prSet presAssocID="{DA49229B-F19B-4F1A-B4EA-90F2D8476A7D}" presName="spaceBetweenRectangles" presStyleCnt="0"/>
      <dgm:spPr/>
    </dgm:pt>
    <dgm:pt modelId="{3A1436F1-2949-4AFA-A600-94584E189299}" type="pres">
      <dgm:prSet presAssocID="{7257A0AB-0352-4521-8A74-E2A0F0FBEF67}" presName="parentLin" presStyleCnt="0"/>
      <dgm:spPr/>
    </dgm:pt>
    <dgm:pt modelId="{FCCA5288-ECB0-4719-8B1A-F9CF9135B8D6}" type="pres">
      <dgm:prSet presAssocID="{7257A0AB-0352-4521-8A74-E2A0F0FBEF67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00147191-8EED-4A39-98DB-18F5C50D5B41}" type="pres">
      <dgm:prSet presAssocID="{7257A0AB-0352-4521-8A74-E2A0F0FBEF67}" presName="parentText" presStyleLbl="node1" presStyleIdx="5" presStyleCnt="6" custScaleX="130432" custScaleY="311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12355-7E93-45B4-AF54-838D5EEE51BB}" type="pres">
      <dgm:prSet presAssocID="{7257A0AB-0352-4521-8A74-E2A0F0FBEF67}" presName="negativeSpace" presStyleCnt="0"/>
      <dgm:spPr/>
    </dgm:pt>
    <dgm:pt modelId="{1E05F6A0-3AB7-4CF2-BF4F-18E99A06D04C}" type="pres">
      <dgm:prSet presAssocID="{7257A0AB-0352-4521-8A74-E2A0F0FBEF67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E6947FD4-F0DE-46A5-BEB5-3F68AFD7EECE}" type="presOf" srcId="{6E5B2716-8790-42F9-BF57-3DBAAD083337}" destId="{3A589166-1A1A-433E-A8A3-927897186069}" srcOrd="0" destOrd="0" presId="urn:microsoft.com/office/officeart/2005/8/layout/list1"/>
    <dgm:cxn modelId="{B5941A9C-0E2C-4F7A-A000-90E648297C46}" type="presOf" srcId="{7257A0AB-0352-4521-8A74-E2A0F0FBEF67}" destId="{00147191-8EED-4A39-98DB-18F5C50D5B41}" srcOrd="1" destOrd="0" presId="urn:microsoft.com/office/officeart/2005/8/layout/list1"/>
    <dgm:cxn modelId="{067BA318-DACD-4432-832B-45C5D195C2EC}" srcId="{F601456E-0B5A-475C-9869-169DCAA9EE47}" destId="{48FFCFE6-21EA-435A-A989-169937D573FC}" srcOrd="4" destOrd="0" parTransId="{0160686C-4724-4C43-9ED7-FB9F51C7A80F}" sibTransId="{DA49229B-F19B-4F1A-B4EA-90F2D8476A7D}"/>
    <dgm:cxn modelId="{D46BBB9E-95BB-468A-AFB7-71B4CED7C395}" srcId="{F601456E-0B5A-475C-9869-169DCAA9EE47}" destId="{B7C5034A-DA42-48D7-98A0-8BB9304A4CA5}" srcOrd="1" destOrd="0" parTransId="{4C2458A3-14FD-41A5-A659-A4B7C239E0AC}" sibTransId="{6CD06FFD-DDD2-42DA-B83D-77403D191252}"/>
    <dgm:cxn modelId="{FECCFDCC-A7C3-4ECD-A572-5D5332484D50}" type="presOf" srcId="{48FFCFE6-21EA-435A-A989-169937D573FC}" destId="{13ECAB2E-D9E7-4519-8EC9-C117967C81F3}" srcOrd="0" destOrd="0" presId="urn:microsoft.com/office/officeart/2005/8/layout/list1"/>
    <dgm:cxn modelId="{5649A899-D758-4A12-9CF1-2D5EF488EDBD}" srcId="{F601456E-0B5A-475C-9869-169DCAA9EE47}" destId="{D1B8A383-ED68-47EB-89A1-5F542A824BE3}" srcOrd="3" destOrd="0" parTransId="{FF18DA64-3649-4290-8CF6-C69EF2DF6030}" sibTransId="{9A8D1A83-3231-4F55-83C9-748D6B588CD8}"/>
    <dgm:cxn modelId="{129403B0-7D57-4C86-85A5-013F7171BB08}" type="presOf" srcId="{B7C5034A-DA42-48D7-98A0-8BB9304A4CA5}" destId="{1908F016-104A-49A5-B580-0008C869D171}" srcOrd="0" destOrd="0" presId="urn:microsoft.com/office/officeart/2005/8/layout/list1"/>
    <dgm:cxn modelId="{5E0157C3-1AD6-4F10-B407-BCBB64904208}" type="presOf" srcId="{48FFCFE6-21EA-435A-A989-169937D573FC}" destId="{B76F6F65-C577-4B4B-8F83-BC380858F779}" srcOrd="1" destOrd="0" presId="urn:microsoft.com/office/officeart/2005/8/layout/list1"/>
    <dgm:cxn modelId="{305F3546-A049-4A0C-8ADD-C83CE34C3962}" type="presOf" srcId="{F601456E-0B5A-475C-9869-169DCAA9EE47}" destId="{D87D6D32-62A9-4FF1-BAD4-14659CFCD83D}" srcOrd="0" destOrd="0" presId="urn:microsoft.com/office/officeart/2005/8/layout/list1"/>
    <dgm:cxn modelId="{FBD7C967-F7F3-454F-B3C3-BA97240A0EF2}" srcId="{F601456E-0B5A-475C-9869-169DCAA9EE47}" destId="{7257A0AB-0352-4521-8A74-E2A0F0FBEF67}" srcOrd="5" destOrd="0" parTransId="{0EB557A2-0E1F-454A-81C2-31EB4CB03D94}" sibTransId="{F3AE1695-16CB-442B-8EB2-1CCB7C0CA3C2}"/>
    <dgm:cxn modelId="{E4575A87-745B-4144-BEF3-3E4BCB80E74C}" type="presOf" srcId="{6E5B2716-8790-42F9-BF57-3DBAAD083337}" destId="{C08719A7-CBEC-440D-A58F-F87B187EA4C7}" srcOrd="1" destOrd="0" presId="urn:microsoft.com/office/officeart/2005/8/layout/list1"/>
    <dgm:cxn modelId="{FBD11309-C689-4B57-8700-C84E0843F22E}" type="presOf" srcId="{B7C5034A-DA42-48D7-98A0-8BB9304A4CA5}" destId="{1CAB17CB-9BD8-48CC-8D06-A758EC8D848F}" srcOrd="1" destOrd="0" presId="urn:microsoft.com/office/officeart/2005/8/layout/list1"/>
    <dgm:cxn modelId="{018556D7-CA8E-4C48-9D04-B19BFC653BBF}" srcId="{F601456E-0B5A-475C-9869-169DCAA9EE47}" destId="{92015335-7798-4D81-8F45-4F09732D9F69}" srcOrd="0" destOrd="0" parTransId="{C29D6883-80CC-481E-B6EA-CCEEE9C0DB12}" sibTransId="{DA3CC04B-ADC8-4A0B-823C-7E60D896740A}"/>
    <dgm:cxn modelId="{141C6B15-CF85-459E-B27D-095ED0255376}" type="presOf" srcId="{7257A0AB-0352-4521-8A74-E2A0F0FBEF67}" destId="{FCCA5288-ECB0-4719-8B1A-F9CF9135B8D6}" srcOrd="0" destOrd="0" presId="urn:microsoft.com/office/officeart/2005/8/layout/list1"/>
    <dgm:cxn modelId="{44090AC1-60ED-4BA2-A0E4-6FDFF1E1D1A7}" type="presOf" srcId="{92015335-7798-4D81-8F45-4F09732D9F69}" destId="{2123C9E0-01BA-45AC-A312-ECB8AF2493E8}" srcOrd="0" destOrd="0" presId="urn:microsoft.com/office/officeart/2005/8/layout/list1"/>
    <dgm:cxn modelId="{77BEBBA7-689C-4BB5-BA3D-0E46BE385843}" srcId="{F601456E-0B5A-475C-9869-169DCAA9EE47}" destId="{6E5B2716-8790-42F9-BF57-3DBAAD083337}" srcOrd="2" destOrd="0" parTransId="{35832D6A-C990-4189-9A6E-027BC7C75938}" sibTransId="{168F1FE6-D7DD-4AC0-9C83-10BC73AC8D2E}"/>
    <dgm:cxn modelId="{4590BF35-EC4D-4399-B32F-10D7C7EE04F0}" type="presOf" srcId="{92015335-7798-4D81-8F45-4F09732D9F69}" destId="{619BFE9A-77AB-455D-B4C7-D1C8EB36F4AE}" srcOrd="1" destOrd="0" presId="urn:microsoft.com/office/officeart/2005/8/layout/list1"/>
    <dgm:cxn modelId="{1F82CCBA-0C41-4D28-99D3-0A0B3D6FDC8D}" type="presOf" srcId="{D1B8A383-ED68-47EB-89A1-5F542A824BE3}" destId="{33BCD23B-F42E-4EEE-8AAA-DAC42A8E8499}" srcOrd="1" destOrd="0" presId="urn:microsoft.com/office/officeart/2005/8/layout/list1"/>
    <dgm:cxn modelId="{C401548B-B1CB-438F-927C-C3697C20556C}" type="presOf" srcId="{D1B8A383-ED68-47EB-89A1-5F542A824BE3}" destId="{B2789CA5-B308-42CE-92CC-60D037A2A5D8}" srcOrd="0" destOrd="0" presId="urn:microsoft.com/office/officeart/2005/8/layout/list1"/>
    <dgm:cxn modelId="{E505392D-C5DD-4213-BE86-06AEB73C68F6}" type="presParOf" srcId="{D87D6D32-62A9-4FF1-BAD4-14659CFCD83D}" destId="{406FC512-08D8-45B6-B2C1-E1BCAA55CDC1}" srcOrd="0" destOrd="0" presId="urn:microsoft.com/office/officeart/2005/8/layout/list1"/>
    <dgm:cxn modelId="{73569DF1-3D33-42A1-BC12-FF108125F1B7}" type="presParOf" srcId="{406FC512-08D8-45B6-B2C1-E1BCAA55CDC1}" destId="{2123C9E0-01BA-45AC-A312-ECB8AF2493E8}" srcOrd="0" destOrd="0" presId="urn:microsoft.com/office/officeart/2005/8/layout/list1"/>
    <dgm:cxn modelId="{6DDA68D7-4CA9-4D54-9A11-3A2DAD5394A6}" type="presParOf" srcId="{406FC512-08D8-45B6-B2C1-E1BCAA55CDC1}" destId="{619BFE9A-77AB-455D-B4C7-D1C8EB36F4AE}" srcOrd="1" destOrd="0" presId="urn:microsoft.com/office/officeart/2005/8/layout/list1"/>
    <dgm:cxn modelId="{B7ACBDD9-82A1-43D3-976B-7DBD12D893FD}" type="presParOf" srcId="{D87D6D32-62A9-4FF1-BAD4-14659CFCD83D}" destId="{12944A5B-6920-4FD6-8FE8-4F5D16C8B172}" srcOrd="1" destOrd="0" presId="urn:microsoft.com/office/officeart/2005/8/layout/list1"/>
    <dgm:cxn modelId="{BC25D2A4-D88C-4C09-8087-D31FF200FFCE}" type="presParOf" srcId="{D87D6D32-62A9-4FF1-BAD4-14659CFCD83D}" destId="{2A6D6B93-5293-4FAF-ADB1-1F7D455F29FE}" srcOrd="2" destOrd="0" presId="urn:microsoft.com/office/officeart/2005/8/layout/list1"/>
    <dgm:cxn modelId="{E5A35379-2209-4A78-9FE1-50775B31368D}" type="presParOf" srcId="{D87D6D32-62A9-4FF1-BAD4-14659CFCD83D}" destId="{DD426D25-7704-4306-9E24-057E61B5196D}" srcOrd="3" destOrd="0" presId="urn:microsoft.com/office/officeart/2005/8/layout/list1"/>
    <dgm:cxn modelId="{A1F5877E-2198-4EB8-8371-C4960979CF36}" type="presParOf" srcId="{D87D6D32-62A9-4FF1-BAD4-14659CFCD83D}" destId="{86D0367A-742E-4337-AB05-E5DDD726B199}" srcOrd="4" destOrd="0" presId="urn:microsoft.com/office/officeart/2005/8/layout/list1"/>
    <dgm:cxn modelId="{2336EFD1-8459-438A-8D55-FED706250D6C}" type="presParOf" srcId="{86D0367A-742E-4337-AB05-E5DDD726B199}" destId="{1908F016-104A-49A5-B580-0008C869D171}" srcOrd="0" destOrd="0" presId="urn:microsoft.com/office/officeart/2005/8/layout/list1"/>
    <dgm:cxn modelId="{17BAE2C7-9984-446E-9C6B-EB37F679CDBA}" type="presParOf" srcId="{86D0367A-742E-4337-AB05-E5DDD726B199}" destId="{1CAB17CB-9BD8-48CC-8D06-A758EC8D848F}" srcOrd="1" destOrd="0" presId="urn:microsoft.com/office/officeart/2005/8/layout/list1"/>
    <dgm:cxn modelId="{F88AB459-1083-4DA5-B1F9-9B245708C83E}" type="presParOf" srcId="{D87D6D32-62A9-4FF1-BAD4-14659CFCD83D}" destId="{6BFBF54D-64BC-4E99-8475-598F7C484C20}" srcOrd="5" destOrd="0" presId="urn:microsoft.com/office/officeart/2005/8/layout/list1"/>
    <dgm:cxn modelId="{398FDEBF-98C9-4272-8DDA-98806F81F2BA}" type="presParOf" srcId="{D87D6D32-62A9-4FF1-BAD4-14659CFCD83D}" destId="{B5F24A3F-29EC-46A0-A50A-B249455800F7}" srcOrd="6" destOrd="0" presId="urn:microsoft.com/office/officeart/2005/8/layout/list1"/>
    <dgm:cxn modelId="{CAA1FBA3-5181-4A62-80D1-756FB599D395}" type="presParOf" srcId="{D87D6D32-62A9-4FF1-BAD4-14659CFCD83D}" destId="{A1A2AA8B-4E4C-45F4-81A7-A38A094D79BD}" srcOrd="7" destOrd="0" presId="urn:microsoft.com/office/officeart/2005/8/layout/list1"/>
    <dgm:cxn modelId="{C6A07A7E-0F1A-497C-BA82-88E5FBBD69D8}" type="presParOf" srcId="{D87D6D32-62A9-4FF1-BAD4-14659CFCD83D}" destId="{E3682374-9312-4147-A56E-0C18974D8035}" srcOrd="8" destOrd="0" presId="urn:microsoft.com/office/officeart/2005/8/layout/list1"/>
    <dgm:cxn modelId="{3D8214C8-C088-45CC-9BB5-83B48E0FC005}" type="presParOf" srcId="{E3682374-9312-4147-A56E-0C18974D8035}" destId="{3A589166-1A1A-433E-A8A3-927897186069}" srcOrd="0" destOrd="0" presId="urn:microsoft.com/office/officeart/2005/8/layout/list1"/>
    <dgm:cxn modelId="{53D2ECC7-2319-4813-8CD5-6F5A38901775}" type="presParOf" srcId="{E3682374-9312-4147-A56E-0C18974D8035}" destId="{C08719A7-CBEC-440D-A58F-F87B187EA4C7}" srcOrd="1" destOrd="0" presId="urn:microsoft.com/office/officeart/2005/8/layout/list1"/>
    <dgm:cxn modelId="{FC0AFBBE-8A27-4498-BB35-2B0BA0D20111}" type="presParOf" srcId="{D87D6D32-62A9-4FF1-BAD4-14659CFCD83D}" destId="{ACBFC8D6-6273-492C-8557-0C721806505B}" srcOrd="9" destOrd="0" presId="urn:microsoft.com/office/officeart/2005/8/layout/list1"/>
    <dgm:cxn modelId="{14F0B2E6-D234-4BC0-9AE5-77A55F018EFE}" type="presParOf" srcId="{D87D6D32-62A9-4FF1-BAD4-14659CFCD83D}" destId="{FC2E52AD-4052-4D1E-B9BA-F579581A3564}" srcOrd="10" destOrd="0" presId="urn:microsoft.com/office/officeart/2005/8/layout/list1"/>
    <dgm:cxn modelId="{7F4B79F1-70EB-4ED6-8FC0-63C985BC1F87}" type="presParOf" srcId="{D87D6D32-62A9-4FF1-BAD4-14659CFCD83D}" destId="{9BB8FF91-57A5-48A2-B49F-2228BC2EA3C5}" srcOrd="11" destOrd="0" presId="urn:microsoft.com/office/officeart/2005/8/layout/list1"/>
    <dgm:cxn modelId="{A16EF27D-14C3-44F0-827C-F8EB63AA671F}" type="presParOf" srcId="{D87D6D32-62A9-4FF1-BAD4-14659CFCD83D}" destId="{3C8F8280-9DEC-4B35-B0B9-9DDB950A7BA5}" srcOrd="12" destOrd="0" presId="urn:microsoft.com/office/officeart/2005/8/layout/list1"/>
    <dgm:cxn modelId="{C69BC695-F884-49DD-BF42-17F0659138DE}" type="presParOf" srcId="{3C8F8280-9DEC-4B35-B0B9-9DDB950A7BA5}" destId="{B2789CA5-B308-42CE-92CC-60D037A2A5D8}" srcOrd="0" destOrd="0" presId="urn:microsoft.com/office/officeart/2005/8/layout/list1"/>
    <dgm:cxn modelId="{D957B4C8-FC91-4600-8966-CC4E9C77DBCA}" type="presParOf" srcId="{3C8F8280-9DEC-4B35-B0B9-9DDB950A7BA5}" destId="{33BCD23B-F42E-4EEE-8AAA-DAC42A8E8499}" srcOrd="1" destOrd="0" presId="urn:microsoft.com/office/officeart/2005/8/layout/list1"/>
    <dgm:cxn modelId="{D03ED3DB-8F35-4DCB-A961-24EE27A5535B}" type="presParOf" srcId="{D87D6D32-62A9-4FF1-BAD4-14659CFCD83D}" destId="{BAD41831-8321-4330-9D72-53E72561BB43}" srcOrd="13" destOrd="0" presId="urn:microsoft.com/office/officeart/2005/8/layout/list1"/>
    <dgm:cxn modelId="{392FD093-0112-4539-8219-58FD17065484}" type="presParOf" srcId="{D87D6D32-62A9-4FF1-BAD4-14659CFCD83D}" destId="{5D367CCF-D70C-45A3-891D-1A09C364C0A1}" srcOrd="14" destOrd="0" presId="urn:microsoft.com/office/officeart/2005/8/layout/list1"/>
    <dgm:cxn modelId="{E9DCC991-525F-41CB-9FF1-048D52D339A4}" type="presParOf" srcId="{D87D6D32-62A9-4FF1-BAD4-14659CFCD83D}" destId="{4E54C475-8494-41CC-9808-BC304127EA4B}" srcOrd="15" destOrd="0" presId="urn:microsoft.com/office/officeart/2005/8/layout/list1"/>
    <dgm:cxn modelId="{FFC51E99-7EFB-43BA-A7EE-264E16D2376D}" type="presParOf" srcId="{D87D6D32-62A9-4FF1-BAD4-14659CFCD83D}" destId="{12451716-E735-4569-B447-0E34506A3DD6}" srcOrd="16" destOrd="0" presId="urn:microsoft.com/office/officeart/2005/8/layout/list1"/>
    <dgm:cxn modelId="{6EBB1050-9D41-452B-A1C5-499B9746AF01}" type="presParOf" srcId="{12451716-E735-4569-B447-0E34506A3DD6}" destId="{13ECAB2E-D9E7-4519-8EC9-C117967C81F3}" srcOrd="0" destOrd="0" presId="urn:microsoft.com/office/officeart/2005/8/layout/list1"/>
    <dgm:cxn modelId="{A5E0BF6C-9353-451C-9E2E-70E4182DCE7C}" type="presParOf" srcId="{12451716-E735-4569-B447-0E34506A3DD6}" destId="{B76F6F65-C577-4B4B-8F83-BC380858F779}" srcOrd="1" destOrd="0" presId="urn:microsoft.com/office/officeart/2005/8/layout/list1"/>
    <dgm:cxn modelId="{7F7C2231-9C9B-4F59-A662-7EF59585D733}" type="presParOf" srcId="{D87D6D32-62A9-4FF1-BAD4-14659CFCD83D}" destId="{16296336-FB9D-4010-9242-32577D7B73C3}" srcOrd="17" destOrd="0" presId="urn:microsoft.com/office/officeart/2005/8/layout/list1"/>
    <dgm:cxn modelId="{CC608A59-644C-4AAD-8B8F-75F6B0FD7D86}" type="presParOf" srcId="{D87D6D32-62A9-4FF1-BAD4-14659CFCD83D}" destId="{57242D20-104C-4EBF-8DFC-5D110575673C}" srcOrd="18" destOrd="0" presId="urn:microsoft.com/office/officeart/2005/8/layout/list1"/>
    <dgm:cxn modelId="{3A9C75D6-F412-4B43-B953-E1F61944CFF7}" type="presParOf" srcId="{D87D6D32-62A9-4FF1-BAD4-14659CFCD83D}" destId="{69CDD40C-CE98-46BB-BCD4-F30F52D3CC0B}" srcOrd="19" destOrd="0" presId="urn:microsoft.com/office/officeart/2005/8/layout/list1"/>
    <dgm:cxn modelId="{068394B1-857D-4913-8A98-BE6BAD50DE75}" type="presParOf" srcId="{D87D6D32-62A9-4FF1-BAD4-14659CFCD83D}" destId="{3A1436F1-2949-4AFA-A600-94584E189299}" srcOrd="20" destOrd="0" presId="urn:microsoft.com/office/officeart/2005/8/layout/list1"/>
    <dgm:cxn modelId="{BDF7E0FD-E5C5-4DB1-A5FC-D0566756CE6F}" type="presParOf" srcId="{3A1436F1-2949-4AFA-A600-94584E189299}" destId="{FCCA5288-ECB0-4719-8B1A-F9CF9135B8D6}" srcOrd="0" destOrd="0" presId="urn:microsoft.com/office/officeart/2005/8/layout/list1"/>
    <dgm:cxn modelId="{0C6237F1-8477-4061-81ED-F402A68D6D44}" type="presParOf" srcId="{3A1436F1-2949-4AFA-A600-94584E189299}" destId="{00147191-8EED-4A39-98DB-18F5C50D5B41}" srcOrd="1" destOrd="0" presId="urn:microsoft.com/office/officeart/2005/8/layout/list1"/>
    <dgm:cxn modelId="{90E7936B-5A3C-4A08-BC3B-66C0E096425F}" type="presParOf" srcId="{D87D6D32-62A9-4FF1-BAD4-14659CFCD83D}" destId="{7AE12355-7E93-45B4-AF54-838D5EEE51BB}" srcOrd="21" destOrd="0" presId="urn:microsoft.com/office/officeart/2005/8/layout/list1"/>
    <dgm:cxn modelId="{C16FE8F8-EE50-4178-877B-D8756A4DD220}" type="presParOf" srcId="{D87D6D32-62A9-4FF1-BAD4-14659CFCD83D}" destId="{1E05F6A0-3AB7-4CF2-BF4F-18E99A06D04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A9BE9B-5A4C-4901-85C4-10B4ED9360F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BEEE58-66E8-43BE-AE27-3CCB0CA62ACE}">
      <dgm:prSet phldrT="[Текст]" custT="1"/>
      <dgm:spPr>
        <a:ln w="38100">
          <a:solidFill>
            <a:srgbClr val="C00000"/>
          </a:solidFill>
        </a:ln>
      </dgm:spPr>
      <dgm:t>
        <a:bodyPr/>
        <a:lstStyle/>
        <a:p>
          <a:r>
            <a: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профессиональная пригодность</a:t>
          </a:r>
        </a:p>
      </dgm:t>
    </dgm:pt>
    <dgm:pt modelId="{A40AB6EB-19FF-49C7-9BBF-0FAC1F0C1BAD}" type="parTrans" cxnId="{076F5F9B-5CF2-4A87-81B9-F193D7419CF6}">
      <dgm:prSet/>
      <dgm:spPr/>
      <dgm:t>
        <a:bodyPr/>
        <a:lstStyle/>
        <a:p>
          <a:endParaRPr lang="ru-RU" sz="2400"/>
        </a:p>
      </dgm:t>
    </dgm:pt>
    <dgm:pt modelId="{37C01F76-9FC0-4A2C-9ECF-46E3159AAE28}" type="sibTrans" cxnId="{076F5F9B-5CF2-4A87-81B9-F193D7419CF6}">
      <dgm:prSet/>
      <dgm:spPr/>
      <dgm:t>
        <a:bodyPr/>
        <a:lstStyle/>
        <a:p>
          <a:endParaRPr lang="ru-RU" sz="2400"/>
        </a:p>
      </dgm:t>
    </dgm:pt>
    <dgm:pt modelId="{305D0A69-3D6C-437B-835C-5BF4F40B1B96}">
      <dgm:prSet phldrT="[Текст]" custT="1"/>
      <dgm:spPr>
        <a:ln w="38100">
          <a:solidFill>
            <a:srgbClr val="C00000"/>
          </a:solidFill>
        </a:ln>
      </dgm:spPr>
      <dgm:t>
        <a:bodyPr/>
        <a:lstStyle/>
        <a:p>
          <a:r>
            <a: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профессиональная успешность </a:t>
          </a:r>
        </a:p>
      </dgm:t>
    </dgm:pt>
    <dgm:pt modelId="{08577767-E3C4-40DF-ADF4-7495887899A8}" type="parTrans" cxnId="{F7F76553-C7A8-4181-83C3-ECE003E62920}">
      <dgm:prSet/>
      <dgm:spPr/>
      <dgm:t>
        <a:bodyPr/>
        <a:lstStyle/>
        <a:p>
          <a:endParaRPr lang="ru-RU" sz="2400"/>
        </a:p>
      </dgm:t>
    </dgm:pt>
    <dgm:pt modelId="{45876A1A-1AD2-4F11-8C0D-CA0DA4A83350}" type="sibTrans" cxnId="{F7F76553-C7A8-4181-83C3-ECE003E62920}">
      <dgm:prSet/>
      <dgm:spPr/>
      <dgm:t>
        <a:bodyPr/>
        <a:lstStyle/>
        <a:p>
          <a:endParaRPr lang="ru-RU" sz="2400"/>
        </a:p>
      </dgm:t>
    </dgm:pt>
    <dgm:pt modelId="{B8DB2FB1-E40F-4E62-BC4D-98B1557537B3}">
      <dgm:prSet custT="1"/>
      <dgm:spPr>
        <a:ln w="38100">
          <a:solidFill>
            <a:srgbClr val="C00000"/>
          </a:solidFill>
        </a:ln>
      </dgm:spPr>
      <dgm:t>
        <a:bodyPr/>
        <a:lstStyle/>
        <a:p>
          <a:r>
            <a: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профессиональная направленность</a:t>
          </a:r>
        </a:p>
      </dgm:t>
    </dgm:pt>
    <dgm:pt modelId="{05439E20-5160-47CF-8FE1-F3246F72BD59}" type="parTrans" cxnId="{925DE531-EA02-47F4-BC46-2A724FCF7324}">
      <dgm:prSet/>
      <dgm:spPr/>
      <dgm:t>
        <a:bodyPr/>
        <a:lstStyle/>
        <a:p>
          <a:endParaRPr lang="ru-RU" sz="2400"/>
        </a:p>
      </dgm:t>
    </dgm:pt>
    <dgm:pt modelId="{70EECA9C-52BA-4CB8-BF38-27AAA58131A6}" type="sibTrans" cxnId="{925DE531-EA02-47F4-BC46-2A724FCF7324}">
      <dgm:prSet/>
      <dgm:spPr/>
      <dgm:t>
        <a:bodyPr/>
        <a:lstStyle/>
        <a:p>
          <a:endParaRPr lang="ru-RU" sz="2400"/>
        </a:p>
      </dgm:t>
    </dgm:pt>
    <dgm:pt modelId="{5F0DF4B5-B685-40F8-8C09-3E809A7E1114}" type="pres">
      <dgm:prSet presAssocID="{1FA9BE9B-5A4C-4901-85C4-10B4ED9360F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572EB5-9FA0-46FC-9FA1-A936B1628B12}" type="pres">
      <dgm:prSet presAssocID="{B8DB2FB1-E40F-4E62-BC4D-98B1557537B3}" presName="parentLin" presStyleCnt="0"/>
      <dgm:spPr/>
    </dgm:pt>
    <dgm:pt modelId="{2BE16484-148E-4EEB-9A49-2FCB5F1B8065}" type="pres">
      <dgm:prSet presAssocID="{B8DB2FB1-E40F-4E62-BC4D-98B1557537B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B0CEB69-B2CE-42E8-B7B9-487C3A782C98}" type="pres">
      <dgm:prSet presAssocID="{B8DB2FB1-E40F-4E62-BC4D-98B1557537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ADCD9-43F4-437F-8484-DD538E3F77A9}" type="pres">
      <dgm:prSet presAssocID="{B8DB2FB1-E40F-4E62-BC4D-98B1557537B3}" presName="negativeSpace" presStyleCnt="0"/>
      <dgm:spPr/>
    </dgm:pt>
    <dgm:pt modelId="{69A45E60-3499-4442-B9C2-87B144A94C9E}" type="pres">
      <dgm:prSet presAssocID="{B8DB2FB1-E40F-4E62-BC4D-98B1557537B3}" presName="childText" presStyleLbl="conFgAcc1" presStyleIdx="0" presStyleCnt="3">
        <dgm:presLayoutVars>
          <dgm:bulletEnabled val="1"/>
        </dgm:presLayoutVars>
      </dgm:prSet>
      <dgm:spPr/>
    </dgm:pt>
    <dgm:pt modelId="{857425A9-6DFC-4AEB-9AE2-B250095B325B}" type="pres">
      <dgm:prSet presAssocID="{70EECA9C-52BA-4CB8-BF38-27AAA58131A6}" presName="spaceBetweenRectangles" presStyleCnt="0"/>
      <dgm:spPr/>
    </dgm:pt>
    <dgm:pt modelId="{B9CFEC58-1044-4BA7-B1E8-8C7458F587F5}" type="pres">
      <dgm:prSet presAssocID="{EFBEEE58-66E8-43BE-AE27-3CCB0CA62ACE}" presName="parentLin" presStyleCnt="0"/>
      <dgm:spPr/>
    </dgm:pt>
    <dgm:pt modelId="{778B8154-E77A-4FF7-A638-F1AAE99D7144}" type="pres">
      <dgm:prSet presAssocID="{EFBEEE58-66E8-43BE-AE27-3CCB0CA62AC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27A75DA-EE85-448A-8739-9352B0711507}" type="pres">
      <dgm:prSet presAssocID="{EFBEEE58-66E8-43BE-AE27-3CCB0CA62AC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790AF-B4B2-4EB2-8970-A4442A1FCFD5}" type="pres">
      <dgm:prSet presAssocID="{EFBEEE58-66E8-43BE-AE27-3CCB0CA62ACE}" presName="negativeSpace" presStyleCnt="0"/>
      <dgm:spPr/>
    </dgm:pt>
    <dgm:pt modelId="{58D31C1A-B14D-4887-92B6-2B4F9490F698}" type="pres">
      <dgm:prSet presAssocID="{EFBEEE58-66E8-43BE-AE27-3CCB0CA62ACE}" presName="childText" presStyleLbl="conFgAcc1" presStyleIdx="1" presStyleCnt="3">
        <dgm:presLayoutVars>
          <dgm:bulletEnabled val="1"/>
        </dgm:presLayoutVars>
      </dgm:prSet>
      <dgm:spPr/>
    </dgm:pt>
    <dgm:pt modelId="{30DC8A2D-1427-4457-9D91-CF3AC520F028}" type="pres">
      <dgm:prSet presAssocID="{37C01F76-9FC0-4A2C-9ECF-46E3159AAE28}" presName="spaceBetweenRectangles" presStyleCnt="0"/>
      <dgm:spPr/>
    </dgm:pt>
    <dgm:pt modelId="{20389C67-56E5-4A33-AD8C-897C15480DE8}" type="pres">
      <dgm:prSet presAssocID="{305D0A69-3D6C-437B-835C-5BF4F40B1B96}" presName="parentLin" presStyleCnt="0"/>
      <dgm:spPr/>
    </dgm:pt>
    <dgm:pt modelId="{E431DC0A-B6BA-4D5F-82B3-9961BBC2D07D}" type="pres">
      <dgm:prSet presAssocID="{305D0A69-3D6C-437B-835C-5BF4F40B1B9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49087B1-F7E6-4542-B623-C58A5069C650}" type="pres">
      <dgm:prSet presAssocID="{305D0A69-3D6C-437B-835C-5BF4F40B1B9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64D398-FB05-4E04-B6BF-AD7209BC204E}" type="pres">
      <dgm:prSet presAssocID="{305D0A69-3D6C-437B-835C-5BF4F40B1B96}" presName="negativeSpace" presStyleCnt="0"/>
      <dgm:spPr/>
    </dgm:pt>
    <dgm:pt modelId="{C3CACD03-CE45-45D5-9090-09FA5100356D}" type="pres">
      <dgm:prSet presAssocID="{305D0A69-3D6C-437B-835C-5BF4F40B1B9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45876FE-9D67-42C8-8378-7F930D5B0982}" type="presOf" srcId="{305D0A69-3D6C-437B-835C-5BF4F40B1B96}" destId="{E49087B1-F7E6-4542-B623-C58A5069C650}" srcOrd="1" destOrd="0" presId="urn:microsoft.com/office/officeart/2005/8/layout/list1"/>
    <dgm:cxn modelId="{4BE92D9A-A0D2-467C-B425-6EFE4C088C47}" type="presOf" srcId="{EFBEEE58-66E8-43BE-AE27-3CCB0CA62ACE}" destId="{778B8154-E77A-4FF7-A638-F1AAE99D7144}" srcOrd="0" destOrd="0" presId="urn:microsoft.com/office/officeart/2005/8/layout/list1"/>
    <dgm:cxn modelId="{076F5F9B-5CF2-4A87-81B9-F193D7419CF6}" srcId="{1FA9BE9B-5A4C-4901-85C4-10B4ED9360F2}" destId="{EFBEEE58-66E8-43BE-AE27-3CCB0CA62ACE}" srcOrd="1" destOrd="0" parTransId="{A40AB6EB-19FF-49C7-9BBF-0FAC1F0C1BAD}" sibTransId="{37C01F76-9FC0-4A2C-9ECF-46E3159AAE28}"/>
    <dgm:cxn modelId="{F7F76553-C7A8-4181-83C3-ECE003E62920}" srcId="{1FA9BE9B-5A4C-4901-85C4-10B4ED9360F2}" destId="{305D0A69-3D6C-437B-835C-5BF4F40B1B96}" srcOrd="2" destOrd="0" parTransId="{08577767-E3C4-40DF-ADF4-7495887899A8}" sibTransId="{45876A1A-1AD2-4F11-8C0D-CA0DA4A83350}"/>
    <dgm:cxn modelId="{9705AB26-00B5-4525-A144-91A358B167F6}" type="presOf" srcId="{B8DB2FB1-E40F-4E62-BC4D-98B1557537B3}" destId="{2BE16484-148E-4EEB-9A49-2FCB5F1B8065}" srcOrd="0" destOrd="0" presId="urn:microsoft.com/office/officeart/2005/8/layout/list1"/>
    <dgm:cxn modelId="{7801C3C8-BE11-4093-8AAD-7F9BAD2FACF2}" type="presOf" srcId="{305D0A69-3D6C-437B-835C-5BF4F40B1B96}" destId="{E431DC0A-B6BA-4D5F-82B3-9961BBC2D07D}" srcOrd="0" destOrd="0" presId="urn:microsoft.com/office/officeart/2005/8/layout/list1"/>
    <dgm:cxn modelId="{AA9BDBCD-227F-4E3F-BE68-B9CCE6D3EA11}" type="presOf" srcId="{1FA9BE9B-5A4C-4901-85C4-10B4ED9360F2}" destId="{5F0DF4B5-B685-40F8-8C09-3E809A7E1114}" srcOrd="0" destOrd="0" presId="urn:microsoft.com/office/officeart/2005/8/layout/list1"/>
    <dgm:cxn modelId="{6DF5DBE8-868D-4988-A48F-6E896CDC0FD2}" type="presOf" srcId="{EFBEEE58-66E8-43BE-AE27-3CCB0CA62ACE}" destId="{527A75DA-EE85-448A-8739-9352B0711507}" srcOrd="1" destOrd="0" presId="urn:microsoft.com/office/officeart/2005/8/layout/list1"/>
    <dgm:cxn modelId="{D58A77DC-73C4-4382-A320-F8437C3594CC}" type="presOf" srcId="{B8DB2FB1-E40F-4E62-BC4D-98B1557537B3}" destId="{7B0CEB69-B2CE-42E8-B7B9-487C3A782C98}" srcOrd="1" destOrd="0" presId="urn:microsoft.com/office/officeart/2005/8/layout/list1"/>
    <dgm:cxn modelId="{925DE531-EA02-47F4-BC46-2A724FCF7324}" srcId="{1FA9BE9B-5A4C-4901-85C4-10B4ED9360F2}" destId="{B8DB2FB1-E40F-4E62-BC4D-98B1557537B3}" srcOrd="0" destOrd="0" parTransId="{05439E20-5160-47CF-8FE1-F3246F72BD59}" sibTransId="{70EECA9C-52BA-4CB8-BF38-27AAA58131A6}"/>
    <dgm:cxn modelId="{93686E7E-B421-46BE-808D-100BDB0BBB73}" type="presParOf" srcId="{5F0DF4B5-B685-40F8-8C09-3E809A7E1114}" destId="{30572EB5-9FA0-46FC-9FA1-A936B1628B12}" srcOrd="0" destOrd="0" presId="urn:microsoft.com/office/officeart/2005/8/layout/list1"/>
    <dgm:cxn modelId="{ED78BC81-AB84-4233-9003-509AC05E9A64}" type="presParOf" srcId="{30572EB5-9FA0-46FC-9FA1-A936B1628B12}" destId="{2BE16484-148E-4EEB-9A49-2FCB5F1B8065}" srcOrd="0" destOrd="0" presId="urn:microsoft.com/office/officeart/2005/8/layout/list1"/>
    <dgm:cxn modelId="{163DD2A8-F6A8-443D-938C-7E9C1AF128D5}" type="presParOf" srcId="{30572EB5-9FA0-46FC-9FA1-A936B1628B12}" destId="{7B0CEB69-B2CE-42E8-B7B9-487C3A782C98}" srcOrd="1" destOrd="0" presId="urn:microsoft.com/office/officeart/2005/8/layout/list1"/>
    <dgm:cxn modelId="{1903C1D3-B460-4381-8BD7-24F61B22DBCA}" type="presParOf" srcId="{5F0DF4B5-B685-40F8-8C09-3E809A7E1114}" destId="{749ADCD9-43F4-437F-8484-DD538E3F77A9}" srcOrd="1" destOrd="0" presId="urn:microsoft.com/office/officeart/2005/8/layout/list1"/>
    <dgm:cxn modelId="{D625A51A-112D-4AA4-8289-F52B029C43D8}" type="presParOf" srcId="{5F0DF4B5-B685-40F8-8C09-3E809A7E1114}" destId="{69A45E60-3499-4442-B9C2-87B144A94C9E}" srcOrd="2" destOrd="0" presId="urn:microsoft.com/office/officeart/2005/8/layout/list1"/>
    <dgm:cxn modelId="{33DE2508-6586-487C-9B78-A835BDA88C05}" type="presParOf" srcId="{5F0DF4B5-B685-40F8-8C09-3E809A7E1114}" destId="{857425A9-6DFC-4AEB-9AE2-B250095B325B}" srcOrd="3" destOrd="0" presId="urn:microsoft.com/office/officeart/2005/8/layout/list1"/>
    <dgm:cxn modelId="{763695AC-E1F5-4FA0-AC11-DAF25E71310C}" type="presParOf" srcId="{5F0DF4B5-B685-40F8-8C09-3E809A7E1114}" destId="{B9CFEC58-1044-4BA7-B1E8-8C7458F587F5}" srcOrd="4" destOrd="0" presId="urn:microsoft.com/office/officeart/2005/8/layout/list1"/>
    <dgm:cxn modelId="{8B57BD0D-8982-4174-91DE-421097951E86}" type="presParOf" srcId="{B9CFEC58-1044-4BA7-B1E8-8C7458F587F5}" destId="{778B8154-E77A-4FF7-A638-F1AAE99D7144}" srcOrd="0" destOrd="0" presId="urn:microsoft.com/office/officeart/2005/8/layout/list1"/>
    <dgm:cxn modelId="{948E2C60-EE27-432D-B437-9EFB34541B9E}" type="presParOf" srcId="{B9CFEC58-1044-4BA7-B1E8-8C7458F587F5}" destId="{527A75DA-EE85-448A-8739-9352B0711507}" srcOrd="1" destOrd="0" presId="urn:microsoft.com/office/officeart/2005/8/layout/list1"/>
    <dgm:cxn modelId="{F6CFE9D2-A4E7-4D8A-B155-666CA272F4B7}" type="presParOf" srcId="{5F0DF4B5-B685-40F8-8C09-3E809A7E1114}" destId="{CDA790AF-B4B2-4EB2-8970-A4442A1FCFD5}" srcOrd="5" destOrd="0" presId="urn:microsoft.com/office/officeart/2005/8/layout/list1"/>
    <dgm:cxn modelId="{9297C309-3B7F-4770-952C-2C4F7922F3F8}" type="presParOf" srcId="{5F0DF4B5-B685-40F8-8C09-3E809A7E1114}" destId="{58D31C1A-B14D-4887-92B6-2B4F9490F698}" srcOrd="6" destOrd="0" presId="urn:microsoft.com/office/officeart/2005/8/layout/list1"/>
    <dgm:cxn modelId="{4B4C6E0E-2F18-45C3-AE6B-33BDEB49DA68}" type="presParOf" srcId="{5F0DF4B5-B685-40F8-8C09-3E809A7E1114}" destId="{30DC8A2D-1427-4457-9D91-CF3AC520F028}" srcOrd="7" destOrd="0" presId="urn:microsoft.com/office/officeart/2005/8/layout/list1"/>
    <dgm:cxn modelId="{A07663F7-1DFF-4317-A4FB-144C0C1080CE}" type="presParOf" srcId="{5F0DF4B5-B685-40F8-8C09-3E809A7E1114}" destId="{20389C67-56E5-4A33-AD8C-897C15480DE8}" srcOrd="8" destOrd="0" presId="urn:microsoft.com/office/officeart/2005/8/layout/list1"/>
    <dgm:cxn modelId="{D4E130F1-3514-4B35-B2A7-DA64ADE85BA2}" type="presParOf" srcId="{20389C67-56E5-4A33-AD8C-897C15480DE8}" destId="{E431DC0A-B6BA-4D5F-82B3-9961BBC2D07D}" srcOrd="0" destOrd="0" presId="urn:microsoft.com/office/officeart/2005/8/layout/list1"/>
    <dgm:cxn modelId="{7C5C8935-E299-4AA2-BAD2-8D1A759EEC4E}" type="presParOf" srcId="{20389C67-56E5-4A33-AD8C-897C15480DE8}" destId="{E49087B1-F7E6-4542-B623-C58A5069C650}" srcOrd="1" destOrd="0" presId="urn:microsoft.com/office/officeart/2005/8/layout/list1"/>
    <dgm:cxn modelId="{5A523429-8F9F-4AC7-A794-95C013C0FCCA}" type="presParOf" srcId="{5F0DF4B5-B685-40F8-8C09-3E809A7E1114}" destId="{0964D398-FB05-4E04-B6BF-AD7209BC204E}" srcOrd="9" destOrd="0" presId="urn:microsoft.com/office/officeart/2005/8/layout/list1"/>
    <dgm:cxn modelId="{A7480356-D10F-4FAB-AB94-42F626721856}" type="presParOf" srcId="{5F0DF4B5-B685-40F8-8C09-3E809A7E1114}" destId="{C3CACD03-CE45-45D5-9090-09FA5100356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D6B93-5293-4FAF-ADB1-1F7D455F29FE}">
      <dsp:nvSpPr>
        <dsp:cNvPr id="0" name=""/>
        <dsp:cNvSpPr/>
      </dsp:nvSpPr>
      <dsp:spPr>
        <a:xfrm>
          <a:off x="0" y="724104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9BFE9A-77AB-455D-B4C7-D1C8EB36F4AE}">
      <dsp:nvSpPr>
        <dsp:cNvPr id="0" name=""/>
        <dsp:cNvSpPr/>
      </dsp:nvSpPr>
      <dsp:spPr>
        <a:xfrm>
          <a:off x="388263" y="28944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Европейская социальная хартия (пересмотренная) (принята в г. Страсбурге 03.05.1996)</a:t>
          </a:r>
        </a:p>
      </dsp:txBody>
      <dsp:txXfrm>
        <a:off x="428683" y="69364"/>
        <a:ext cx="7009046" cy="747159"/>
      </dsp:txXfrm>
    </dsp:sp>
    <dsp:sp modelId="{B5F24A3F-29EC-46A0-A50A-B249455800F7}">
      <dsp:nvSpPr>
        <dsp:cNvPr id="0" name=""/>
        <dsp:cNvSpPr/>
      </dsp:nvSpPr>
      <dsp:spPr>
        <a:xfrm>
          <a:off x="0" y="1694664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AB17CB-9BD8-48CC-8D06-A758EC8D848F}">
      <dsp:nvSpPr>
        <dsp:cNvPr id="0" name=""/>
        <dsp:cNvSpPr/>
      </dsp:nvSpPr>
      <dsp:spPr>
        <a:xfrm>
          <a:off x="388263" y="999504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/>
            <a:t>Распоряжение Правительства РФ от 17.11.2008 № 1662-р (ред. от 10.02.2017) «О Концепции долгосрочного социально-экономического развития Российской Федерации на период до 2020 года» </a:t>
          </a:r>
          <a:endParaRPr lang="ru-RU" sz="1600" kern="1200" dirty="0"/>
        </a:p>
      </dsp:txBody>
      <dsp:txXfrm>
        <a:off x="428683" y="1039924"/>
        <a:ext cx="7009046" cy="747159"/>
      </dsp:txXfrm>
    </dsp:sp>
    <dsp:sp modelId="{FC2E52AD-4052-4D1E-B9BA-F579581A3564}">
      <dsp:nvSpPr>
        <dsp:cNvPr id="0" name=""/>
        <dsp:cNvSpPr/>
      </dsp:nvSpPr>
      <dsp:spPr>
        <a:xfrm>
          <a:off x="0" y="2665224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719A7-CBEC-440D-A58F-F87B187EA4C7}">
      <dsp:nvSpPr>
        <dsp:cNvPr id="0" name=""/>
        <dsp:cNvSpPr/>
      </dsp:nvSpPr>
      <dsp:spPr>
        <a:xfrm>
          <a:off x="388263" y="1970064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/>
            <a:t>Федеральный закон от 24.07.1998 № 124-ФЗ (ред. от 04.06.2018) «Об основных гарантиях прав ребенка в Российской Федерации»</a:t>
          </a:r>
          <a:endParaRPr lang="ru-RU" sz="1600" kern="1200" dirty="0"/>
        </a:p>
      </dsp:txBody>
      <dsp:txXfrm>
        <a:off x="428683" y="2010484"/>
        <a:ext cx="7009046" cy="747159"/>
      </dsp:txXfrm>
    </dsp:sp>
    <dsp:sp modelId="{5D367CCF-D70C-45A3-891D-1A09C364C0A1}">
      <dsp:nvSpPr>
        <dsp:cNvPr id="0" name=""/>
        <dsp:cNvSpPr/>
      </dsp:nvSpPr>
      <dsp:spPr>
        <a:xfrm>
          <a:off x="0" y="3635783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BCD23B-F42E-4EEE-8AAA-DAC42A8E8499}">
      <dsp:nvSpPr>
        <dsp:cNvPr id="0" name=""/>
        <dsp:cNvSpPr/>
      </dsp:nvSpPr>
      <dsp:spPr>
        <a:xfrm>
          <a:off x="388263" y="2940624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/>
            <a:t>Федеральный закон от 24.06.1999 N 120-ФЗ (ред. от 27.06.2018) «Об основах системы профилактики безнадзорности и правонарушений несовершеннолетних»</a:t>
          </a:r>
          <a:endParaRPr lang="ru-RU" sz="1600" kern="1200" dirty="0"/>
        </a:p>
      </dsp:txBody>
      <dsp:txXfrm>
        <a:off x="428683" y="2981044"/>
        <a:ext cx="7009046" cy="747159"/>
      </dsp:txXfrm>
    </dsp:sp>
    <dsp:sp modelId="{57242D20-104C-4EBF-8DFC-5D110575673C}">
      <dsp:nvSpPr>
        <dsp:cNvPr id="0" name=""/>
        <dsp:cNvSpPr/>
      </dsp:nvSpPr>
      <dsp:spPr>
        <a:xfrm>
          <a:off x="0" y="4606343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F6F65-C577-4B4B-8F83-BC380858F779}">
      <dsp:nvSpPr>
        <dsp:cNvPr id="0" name=""/>
        <dsp:cNvSpPr/>
      </dsp:nvSpPr>
      <dsp:spPr>
        <a:xfrm>
          <a:off x="388263" y="3911183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/>
            <a:t>Федеральный закон от 21.12.1996 N 159-ФЗ (ред. от 07.03.2018) «О дополнительных гарантиях по социальной поддержке детей-сирот и детей, оставшихся без попечения родителей»</a:t>
          </a:r>
          <a:endParaRPr lang="ru-RU" sz="1600" kern="1200" dirty="0"/>
        </a:p>
      </dsp:txBody>
      <dsp:txXfrm>
        <a:off x="428683" y="3951603"/>
        <a:ext cx="7009046" cy="747159"/>
      </dsp:txXfrm>
    </dsp:sp>
    <dsp:sp modelId="{1E05F6A0-3AB7-4CF2-BF4F-18E99A06D04C}">
      <dsp:nvSpPr>
        <dsp:cNvPr id="0" name=""/>
        <dsp:cNvSpPr/>
      </dsp:nvSpPr>
      <dsp:spPr>
        <a:xfrm>
          <a:off x="0" y="5576903"/>
          <a:ext cx="777287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147191-8EED-4A39-98DB-18F5C50D5B41}">
      <dsp:nvSpPr>
        <dsp:cNvPr id="0" name=""/>
        <dsp:cNvSpPr/>
      </dsp:nvSpPr>
      <dsp:spPr>
        <a:xfrm>
          <a:off x="388263" y="4881743"/>
          <a:ext cx="7089886" cy="827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57" tIns="0" rIns="20565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/>
            <a:t>Федеральный закон от 29.12.2012 № ФЗ-273 «Об образовании в Российской Федерации»</a:t>
          </a:r>
          <a:endParaRPr lang="ru-RU" sz="1600" kern="1200" dirty="0"/>
        </a:p>
      </dsp:txBody>
      <dsp:txXfrm>
        <a:off x="428683" y="4922163"/>
        <a:ext cx="7009046" cy="747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759C0-5F76-48F6-8B7B-61D22C2AABA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55986-EC81-4004-A842-76F0985F5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13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E309C-0375-4877-A35E-7402A87B8C3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5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E309C-0375-4877-A35E-7402A87B8C3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3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Понятие «профессиональная ориентация школьников» на разных этапах развития системы общего образования отождествлялось с различными составляющими, а именно: профессиональной направленностью, профессиональной пригодностью, профессиональной успешностью и др. Соответственно смыслы, вкладывающиеся в рассматриваемое понятие, определяли отбор форм помощи учащемуся в рациональном выборе им профессий. Вместе с тем анализ имеющейся научной литературы позволяет констатировать наличие особенностей организации профессиональной ориентации школьников, характерных для разных десятилетий. </a:t>
            </a:r>
          </a:p>
          <a:p>
            <a:r>
              <a:rPr lang="ru-RU" sz="1200" dirty="0"/>
              <a:t>В 20-е годы </a:t>
            </a:r>
            <a:r>
              <a:rPr lang="en-US" sz="1200" dirty="0"/>
              <a:t>XX</a:t>
            </a:r>
            <a:r>
              <a:rPr lang="ru-RU" sz="1200" dirty="0"/>
              <a:t> века профессиональную пригодность выявляли на основе диагностики наиболее важных психических особенностей у представителей различных профессий, а затем под эти «особенности» подбирали соответствующих кандидатов и направляли в соответствующие учебные заведения. В начале 30-х годов ХХ века на первый план выходила задача оказания помощи не столько индивиду в его профессиональном самоопределении, сколько государству в оптимальном распределении трудовых ресурсов, т.е. имело место убеждение и содействие притоку молодежи на нужные государству профессии путем формирования общественно-политических мотивов выбора профессий. Соответственно и профессиональная консультация как совокупность процедур обследования (тестов) была ориентирована не только на подготовку заключения о профессиональной пригодности, но и на учет социального заказа, что в полной мере не оправдывало себя [3]. В частности, К. М. Гуревич в своих работах отмечал, что большинство тестов не в состоянии определить профессиональную пригодность, поскольку «реализация учебных знаний и умений происходит в условиях реальной деятельности, которые не были учтены при организации обучения» [1]. В настоящее время ряд исследователей (Н. С. </a:t>
            </a:r>
            <a:r>
              <a:rPr lang="ru-RU" sz="1200" dirty="0" err="1"/>
              <a:t>Пряжников</a:t>
            </a:r>
            <a:r>
              <a:rPr lang="ru-RU" sz="1200" dirty="0"/>
              <a:t>, Е. Ю. </a:t>
            </a:r>
            <a:r>
              <a:rPr lang="ru-RU" sz="1200" dirty="0" err="1"/>
              <a:t>Пряжникова</a:t>
            </a:r>
            <a:r>
              <a:rPr lang="ru-RU" sz="1200" dirty="0"/>
              <a:t>, Л. С. Румянцева и др.) приводят статистические данные, которые свидетельствуют о том, что через 5 – 10 лет в профессии, где есть строгие требования к базовому образованию (например, медицина, летное дело и т.д.) закрепляются 15 – 17 % выпускников, а в профессиях, где отсутствуют такие требования, закрепляются от 3 до 5 %. Остальные выпускники рано или поздно сталкиваются с профессиональной </a:t>
            </a:r>
            <a:r>
              <a:rPr lang="ru-RU" sz="1200" dirty="0" err="1"/>
              <a:t>реориентацией</a:t>
            </a:r>
            <a:r>
              <a:rPr lang="ru-RU" sz="1200" dirty="0"/>
              <a:t> [цит. по 3, с.13]. </a:t>
            </a:r>
          </a:p>
          <a:p>
            <a:r>
              <a:rPr lang="ru-RU" sz="1200" dirty="0"/>
              <a:t>Отметим, что в нашей стране подходы к выстраиванию целенаправленной системы </a:t>
            </a:r>
            <a:r>
              <a:rPr lang="ru-RU" sz="1200" dirty="0" err="1"/>
              <a:t>профориентационной</a:t>
            </a:r>
            <a:r>
              <a:rPr lang="ru-RU" sz="1200" dirty="0"/>
              <a:t> работы начали складываться во второй половине ХХ века. При этом преобладающей методологией в практике психологической помощи в выборе профессии до сих пор остается тестирование, которое основывается на статистических моделях типологических черт личности.</a:t>
            </a:r>
          </a:p>
          <a:p>
            <a:r>
              <a:rPr lang="ru-RU" dirty="0"/>
              <a:t>В условиях модернизации общего образования под профессиональной ориентацией понимается «комплекс специальных мер в профессиональном самоопределении и выбора оптимального вида занятости гражданина с учетом его потребностей, индивидуальных особенностей и возможностей, а также востребованности профессии (специальности) на рынке труда» [3; 5].</a:t>
            </a:r>
          </a:p>
          <a:p>
            <a:r>
              <a:rPr lang="ru-RU" dirty="0"/>
              <a:t>Федеральные государственные образовательные стандарты общего образования перед общеобразовательной организацией ставят задачу создания условий для достижения учащимися личностных, </a:t>
            </a:r>
            <a:r>
              <a:rPr lang="ru-RU" dirty="0" err="1"/>
              <a:t>метапредметных</a:t>
            </a:r>
            <a:r>
              <a:rPr lang="ru-RU" dirty="0"/>
              <a:t> и предметных результатов, среди которых существенное внимание уделяется личностному, профессиональному и жизненному самоопределению школьников [7].</a:t>
            </a:r>
          </a:p>
          <a:p>
            <a:r>
              <a:rPr lang="ru-RU" dirty="0"/>
              <a:t>В этой связи, рассматривая </a:t>
            </a:r>
            <a:r>
              <a:rPr lang="ru-RU" dirty="0" err="1"/>
              <a:t>профориентационную</a:t>
            </a:r>
            <a:r>
              <a:rPr lang="ru-RU" dirty="0"/>
              <a:t> работу как системное образование, общеобразовательная организация ежегодно в рамках реализации основных образовательных программ, реализуемых на различных уровнях образования, выстраивает определенный план действий, имеющий свою специфику на каждом уровне образования, и выраженный в использовании </a:t>
            </a:r>
            <a:r>
              <a:rPr lang="ru-RU" dirty="0" err="1"/>
              <a:t>природосообразных</a:t>
            </a:r>
            <a:r>
              <a:rPr lang="ru-RU" dirty="0"/>
              <a:t> форм, методов и средств профессиональной ориентации учащихся.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306F20-6385-463C-B015-8C285A92E54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53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0B9D09-0706-4C3D-8C02-46B94BDFDBE6}" type="slidenum">
              <a:rPr lang="ru-RU" sz="1200"/>
              <a:pPr algn="r"/>
              <a:t>13</a:t>
            </a:fld>
            <a:endParaRPr lang="ru-RU" sz="120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86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1EF4D0-7929-439B-9F5E-403630D471AC}" type="slidenum">
              <a:rPr lang="ru-RU" sz="1200"/>
              <a:pPr algn="r"/>
              <a:t>14</a:t>
            </a:fld>
            <a:endParaRPr lang="ru-RU" sz="120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36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Актуальность реализации дополнительной профессиональной про-граммы (повышения квалификации) «Профессиональная ориентация учащихся в условиях введения и реализации ФГОС общего образования» (далее – программа) обусловлена рядом обстоятельств объективного характера, а именно необходимостью освоения педагогическими и руководящими работниками образовательных организаций проектных методов; затруднениями, связанными с отбором педагогических технологий, обеспечивающих успешность профессиональной ориентации учащихся, а так-же определением содержания части, формируемой участниками образовательных отношений, с точки зрения необходимости и достаточности отражения региональных особенностей в основных общеобразовательных программах, реализуемых на уровнях начального общего, основного общего и среднего общего образования.</a:t>
            </a:r>
          </a:p>
          <a:p>
            <a:r>
              <a:rPr lang="ru-RU" dirty="0"/>
              <a:t>Программа ориентирована на руководителей, заместителей руководителей и педагогических работников общеобразовательных организаций, функциональные обязанности которых связаны с осуществлением педагогической деятельности по проектированию и реализации образовательного процесса на уровнях начального общего, основного общего, среднего общего образования.</a:t>
            </a:r>
          </a:p>
          <a:p>
            <a:r>
              <a:rPr lang="ru-RU" dirty="0"/>
              <a:t>Целью программы является формирование у руководящих и педагогических работников общеобразовательных организаций представлений о формах, методах и приемах педагогической деятельности по проектированию и реализации образовательного процесса на уровнях начального общего, основного общего, среднего общего образования, отражающего специфику Челябинской области как промышленного региона.</a:t>
            </a:r>
          </a:p>
          <a:p>
            <a:r>
              <a:rPr lang="ru-RU" dirty="0"/>
              <a:t>Задачи программы:</a:t>
            </a:r>
          </a:p>
          <a:p>
            <a:r>
              <a:rPr lang="ru-RU" dirty="0"/>
              <a:t>-	сформировать представление о психологических особенностях профессиональной ориентации учащихся в ходе освоения ими содержания учебных предметов, курсов, дисциплин (модулей);</a:t>
            </a:r>
          </a:p>
          <a:p>
            <a:r>
              <a:rPr lang="ru-RU" dirty="0"/>
              <a:t>-	освоить подходы к эффективному управлению ресурсами общеобразовательной организации, обеспечивающими организацию профессиональной ориентации учащихся в урочной и внеурочной деятельности;</a:t>
            </a:r>
          </a:p>
          <a:p>
            <a:r>
              <a:rPr lang="ru-RU" dirty="0"/>
              <a:t>-	актуализировать необходимость взаимодействия педагогических работников при организации профессиональной ориентации учащихся и их педагогическом сопровождении.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68CB4-FD3C-453F-9EA2-4C74E2B1A5F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73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6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8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58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463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78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996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97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7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415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97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7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19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93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71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1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2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85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23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74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73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mgpu.ru/science/pictures/children.jpg" TargetMode="External"/><Relationship Id="rId13" Type="http://schemas.openxmlformats.org/officeDocument/2006/relationships/image" Target="../media/image29.jpeg"/><Relationship Id="rId18" Type="http://schemas.openxmlformats.org/officeDocument/2006/relationships/image" Target="../media/image31.jpeg"/><Relationship Id="rId3" Type="http://schemas.openxmlformats.org/officeDocument/2006/relationships/hyperlink" Target="http://edithramirez.files.wordpress.com/2008/09/j0425487.jpg" TargetMode="External"/><Relationship Id="rId7" Type="http://schemas.openxmlformats.org/officeDocument/2006/relationships/image" Target="http://standart.edu.ru/Attachment.aspx?Id=441" TargetMode="External"/><Relationship Id="rId12" Type="http://schemas.openxmlformats.org/officeDocument/2006/relationships/image" Target="http://standart.edu.ru/Attachment.aspx?Id=437" TargetMode="External"/><Relationship Id="rId17" Type="http://schemas.openxmlformats.org/officeDocument/2006/relationships/hyperlink" Target="../../../&#1058;&#1088;&#1077;&#1093;&#1075;&#1086;&#1088;&#1085;&#1099;&#1081;%20&#1054;&#1076;&#1072;&#1088;&#1077;&#1085;&#1085;&#1099;&#1077;/104%20&#1086;&#1076;&#1072;&#1088;&#1077;&#1085;&#1085;&#1099;&#1077;/&#1060;&#1080;&#1083;&#1100;&#1084;.wmv" TargetMode="External"/><Relationship Id="rId2" Type="http://schemas.openxmlformats.org/officeDocument/2006/relationships/notesSlide" Target="../notesSlides/notesSlide4.xml"/><Relationship Id="rId16" Type="http://schemas.openxmlformats.org/officeDocument/2006/relationships/image" Target="http://www.strana-sovetov.com/images/stories/tip/kids/develop-computer-games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11" Type="http://schemas.openxmlformats.org/officeDocument/2006/relationships/image" Target="../media/image28.jpeg"/><Relationship Id="rId5" Type="http://schemas.openxmlformats.org/officeDocument/2006/relationships/image" Target="http://edithramirez.files.wordpress.com/2008/09/j0425487.jpg" TargetMode="External"/><Relationship Id="rId15" Type="http://schemas.openxmlformats.org/officeDocument/2006/relationships/image" Target="../media/image30.jpeg"/><Relationship Id="rId10" Type="http://schemas.openxmlformats.org/officeDocument/2006/relationships/image" Target="http://www.omgpu.ru/science/pictures/children.jpg" TargetMode="External"/><Relationship Id="rId19" Type="http://schemas.openxmlformats.org/officeDocument/2006/relationships/image" Target="http://img0.liveinternet.ru/images/attach/c/1/63/874/63874336_2885b473c7a7.jpg" TargetMode="External"/><Relationship Id="rId4" Type="http://schemas.openxmlformats.org/officeDocument/2006/relationships/image" Target="../media/image25.jpeg"/><Relationship Id="rId9" Type="http://schemas.openxmlformats.org/officeDocument/2006/relationships/image" Target="../media/image27.jpeg"/><Relationship Id="rId14" Type="http://schemas.openxmlformats.org/officeDocument/2006/relationships/image" Target="http://standart.edu.ru/Attachment.aspx?Id=435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0">
            <a:extLst>
              <a:ext uri="{FF2B5EF4-FFF2-40B4-BE49-F238E27FC236}">
                <a16:creationId xmlns="" xmlns:a16="http://schemas.microsoft.com/office/drawing/2014/main" id="{45873676-3D69-48B0-BA02-D759766A90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248E96D7-6599-4607-9958-FD9E100013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Изображение выглядит как стена, внутренний, бутылка, письменная принадлежность&#10;&#10;Описание создано автоматически">
            <a:extLst>
              <a:ext uri="{FF2B5EF4-FFF2-40B4-BE49-F238E27FC236}">
                <a16:creationId xmlns="" xmlns:a16="http://schemas.microsoft.com/office/drawing/2014/main" id="{7C052E50-436F-41F1-8F12-5C63EBFC1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1"/>
            <a:ext cx="9143980" cy="4187739"/>
          </a:xfrm>
          <a:prstGeom prst="rect">
            <a:avLst/>
          </a:prstGeom>
        </p:spPr>
      </p:pic>
      <p:cxnSp>
        <p:nvCxnSpPr>
          <p:cNvPr id="31" name="Straight Connector 24">
            <a:extLst>
              <a:ext uri="{FF2B5EF4-FFF2-40B4-BE49-F238E27FC236}">
                <a16:creationId xmlns="" xmlns:a16="http://schemas.microsoft.com/office/drawing/2014/main" id="{99478AA5-D1D0-4B5E-9FDE-6F55026DA30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0" y="4229100"/>
            <a:ext cx="9144000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6">
            <a:extLst>
              <a:ext uri="{FF2B5EF4-FFF2-40B4-BE49-F238E27FC236}">
                <a16:creationId xmlns="" xmlns:a16="http://schemas.microsoft.com/office/drawing/2014/main" id="{3CA8EEE2-DA9A-4635-9B41-33EB565145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62" y="4203530"/>
            <a:ext cx="9137838" cy="719304"/>
          </a:xfrm>
        </p:spPr>
        <p:txBody>
          <a:bodyPr>
            <a:normAutofit fontScale="90000"/>
          </a:bodyPr>
          <a:lstStyle/>
          <a:p>
            <a:r>
              <a:rPr lang="ru-RU" sz="2300" b="1" dirty="0">
                <a:cs typeface="Times New Roman" panose="02020603050405020304" pitchFamily="18" charset="0"/>
              </a:rPr>
              <a:t>ПРОСТРАНСТВО РЕАЛИЗАЦИИ ПРАВА РЕБЕНКА НА ПРОФЕССИОНАЛЬНУЮ ОРИЕНТАЦИЮ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38626"/>
            <a:ext cx="9144000" cy="191937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4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Ильина Анна Владимировна,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400" i="1" cap="none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канд. </a:t>
            </a:r>
            <a:r>
              <a:rPr lang="ru-RU" sz="1400" i="1" cap="none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пед</a:t>
            </a:r>
            <a:r>
              <a:rPr lang="ru-RU" sz="1400" i="1" cap="none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. наук, доцент, заведующий центром учебно-методического и научного сопровождения обучения детей с особыми образовательными потребностями ГБУ ДПО ЧИППКРО, член учебно-методического объединения в системе общего образования челябинской области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400" b="1" cap="none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МАКОВЕЦКАЯ ЮЛИЯ ГЕННАДЬЕВНА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400" i="1" cap="none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канд. ист. наук, доцент, заведующий лаборатории центра учебно-методического и научного сопровождения обучения детей с особыми образовательными потребностями ГБУ ДПО ЧИППКРО</a:t>
            </a:r>
            <a:endParaRPr lang="ru-RU" sz="1400" b="1" cap="none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38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13377" y="699478"/>
            <a:ext cx="4582730" cy="690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2400" cap="all" dirty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ПРИОРИТЕТЫ РЕГИОНАЛЬНОЙ СИСТЕМЫ ОБРАЗОВАНИЯ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34EC7843-2F9B-4A10-A1E6-C81721C8BA23}"/>
              </a:ext>
            </a:extLst>
          </p:cNvPr>
          <p:cNvGrpSpPr/>
          <p:nvPr/>
        </p:nvGrpSpPr>
        <p:grpSpPr>
          <a:xfrm>
            <a:off x="611560" y="1844825"/>
            <a:ext cx="8064895" cy="4313698"/>
            <a:chOff x="1518899" y="2565255"/>
            <a:chExt cx="6021000" cy="3048631"/>
          </a:xfrm>
        </p:grpSpPr>
        <p:pic>
          <p:nvPicPr>
            <p:cNvPr id="83" name="Рисунок 8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8829" y="2951702"/>
              <a:ext cx="1638343" cy="1974635"/>
            </a:xfrm>
            <a:prstGeom prst="rect">
              <a:avLst/>
            </a:prstGeom>
          </p:spPr>
        </p:pic>
        <p:sp>
          <p:nvSpPr>
            <p:cNvPr id="18" name="Oval 6"/>
            <p:cNvSpPr/>
            <p:nvPr/>
          </p:nvSpPr>
          <p:spPr>
            <a:xfrm>
              <a:off x="3824133" y="3098172"/>
              <a:ext cx="1466029" cy="1466028"/>
            </a:xfrm>
            <a:prstGeom prst="ellipse">
              <a:avLst/>
            </a:prstGeom>
            <a:noFill/>
            <a:ln w="28575">
              <a:solidFill>
                <a:srgbClr val="4968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+mj-lt"/>
              </a:endParaRP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343919" y="3585584"/>
              <a:ext cx="395390" cy="395389"/>
              <a:chOff x="2899469" y="3253604"/>
              <a:chExt cx="527186" cy="527185"/>
            </a:xfrm>
          </p:grpSpPr>
          <p:sp>
            <p:nvSpPr>
              <p:cNvPr id="59" name="Sev01"/>
              <p:cNvSpPr>
                <a:spLocks noChangeAspect="1"/>
              </p:cNvSpPr>
              <p:nvPr/>
            </p:nvSpPr>
            <p:spPr>
              <a:xfrm>
                <a:off x="2899469" y="3253604"/>
                <a:ext cx="527186" cy="527185"/>
              </a:xfrm>
              <a:prstGeom prst="ellipse">
                <a:avLst/>
              </a:prstGeom>
              <a:solidFill>
                <a:srgbClr val="DDB07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46" name="Рисунок 45"/>
              <p:cNvPicPr>
                <a:picLocks noChangeAspect="1"/>
              </p:cNvPicPr>
              <p:nvPr/>
            </p:nvPicPr>
            <p:blipFill>
              <a:blip r:embed="rId5" cstate="email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0610" y="3326378"/>
                <a:ext cx="184904" cy="370275"/>
              </a:xfrm>
              <a:prstGeom prst="rect">
                <a:avLst/>
              </a:prstGeom>
            </p:spPr>
          </p:pic>
        </p:grpSp>
        <p:grpSp>
          <p:nvGrpSpPr>
            <p:cNvPr id="10" name="Группа 9"/>
            <p:cNvGrpSpPr/>
            <p:nvPr/>
          </p:nvGrpSpPr>
          <p:grpSpPr>
            <a:xfrm>
              <a:off x="3680425" y="2865687"/>
              <a:ext cx="395390" cy="395389"/>
              <a:chOff x="3695759" y="2569170"/>
              <a:chExt cx="527186" cy="527185"/>
            </a:xfrm>
          </p:grpSpPr>
          <p:sp>
            <p:nvSpPr>
              <p:cNvPr id="23" name="Sev01"/>
              <p:cNvSpPr>
                <a:spLocks noChangeAspect="1"/>
              </p:cNvSpPr>
              <p:nvPr/>
            </p:nvSpPr>
            <p:spPr>
              <a:xfrm>
                <a:off x="3695759" y="2569170"/>
                <a:ext cx="527186" cy="527185"/>
              </a:xfrm>
              <a:prstGeom prst="ellipse">
                <a:avLst/>
              </a:prstGeom>
              <a:solidFill>
                <a:srgbClr val="EF7F1A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6" name="Рисунок 5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63875" y="2644378"/>
                <a:ext cx="374899" cy="374899"/>
              </a:xfrm>
              <a:prstGeom prst="rect">
                <a:avLst/>
              </a:prstGeom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3541412" y="4245253"/>
              <a:ext cx="395390" cy="395389"/>
              <a:chOff x="2839676" y="4214864"/>
              <a:chExt cx="527186" cy="527185"/>
            </a:xfrm>
          </p:grpSpPr>
          <p:sp>
            <p:nvSpPr>
              <p:cNvPr id="24" name="Sev01"/>
              <p:cNvSpPr>
                <a:spLocks noChangeAspect="1"/>
              </p:cNvSpPr>
              <p:nvPr/>
            </p:nvSpPr>
            <p:spPr>
              <a:xfrm>
                <a:off x="2839676" y="4214864"/>
                <a:ext cx="527186" cy="527185"/>
              </a:xfrm>
              <a:prstGeom prst="ellipse">
                <a:avLst/>
              </a:prstGeom>
              <a:solidFill>
                <a:srgbClr val="E31E2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7" name="Рисунок 6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24755" y="4328969"/>
                <a:ext cx="360000" cy="360000"/>
              </a:xfrm>
              <a:prstGeom prst="rect">
                <a:avLst/>
              </a:prstGeom>
            </p:spPr>
          </p:pic>
        </p:grpSp>
        <p:grpSp>
          <p:nvGrpSpPr>
            <p:cNvPr id="33" name="Группа 32"/>
            <p:cNvGrpSpPr/>
            <p:nvPr/>
          </p:nvGrpSpPr>
          <p:grpSpPr>
            <a:xfrm>
              <a:off x="1518899" y="4440565"/>
              <a:ext cx="2578701" cy="587292"/>
              <a:chOff x="501198" y="4760171"/>
              <a:chExt cx="3438268" cy="783056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546918" y="4760171"/>
                <a:ext cx="3392548" cy="783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Ранняя профориентация,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вовлечение детей и молодёжи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в трудовые, волонтёрские практики</a:t>
                </a: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501198" y="4841772"/>
                <a:ext cx="45719" cy="540000"/>
              </a:xfrm>
              <a:prstGeom prst="rect">
                <a:avLst/>
              </a:prstGeom>
              <a:solidFill>
                <a:srgbClr val="E31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>
              <a:off x="1518901" y="2565255"/>
              <a:ext cx="2339549" cy="761305"/>
              <a:chOff x="501199" y="2259757"/>
              <a:chExt cx="3119399" cy="1015073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552588" y="2259757"/>
                <a:ext cx="3068010" cy="10150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Создание современной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образовательной среды во всех типах организаций для всех категорий обучающихся</a:t>
                </a: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501199" y="2357983"/>
                <a:ext cx="45719" cy="720000"/>
              </a:xfrm>
              <a:prstGeom prst="rect">
                <a:avLst/>
              </a:prstGeom>
              <a:solidFill>
                <a:srgbClr val="EF7F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43" name="Группа 42"/>
            <p:cNvGrpSpPr/>
            <p:nvPr/>
          </p:nvGrpSpPr>
          <p:grpSpPr>
            <a:xfrm>
              <a:off x="1558671" y="5169696"/>
              <a:ext cx="5879534" cy="444190"/>
              <a:chOff x="554226" y="5662007"/>
              <a:chExt cx="7839379" cy="592253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554226" y="5662007"/>
                <a:ext cx="7839379" cy="5510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Развитие системы комплексной оценки качества образования: образовательных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результатов, условий, процессов,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управленческих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действий</a:t>
                </a: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 rot="5400000">
                <a:off x="4435792" y="4179401"/>
                <a:ext cx="45719" cy="4104000"/>
              </a:xfrm>
              <a:prstGeom prst="rect">
                <a:avLst/>
              </a:prstGeom>
              <a:solidFill>
                <a:srgbClr val="EF7F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1518899" y="3440066"/>
              <a:ext cx="1937996" cy="935318"/>
              <a:chOff x="501199" y="3426171"/>
              <a:chExt cx="2583994" cy="124709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561652" y="3426171"/>
                <a:ext cx="2523541" cy="1247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Расширение возраста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доступности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образовательных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возможностей для граждан</a:t>
                </a: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501199" y="3530379"/>
                <a:ext cx="45719" cy="720000"/>
              </a:xfrm>
              <a:prstGeom prst="rect">
                <a:avLst/>
              </a:prstGeom>
              <a:solidFill>
                <a:srgbClr val="DDB0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>
              <a:off x="5052490" y="4313260"/>
              <a:ext cx="2483167" cy="761305"/>
              <a:chOff x="5212652" y="4590427"/>
              <a:chExt cx="3310889" cy="1015073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5212652" y="4590427"/>
                <a:ext cx="3249622" cy="10150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Расширение </a:t>
                </a: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возможностей приобретения </a:t>
                </a: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профессиональных компетенций </a:t>
                </a: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в период обучения в школе</a:t>
                </a: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8477822" y="4703171"/>
                <a:ext cx="45719" cy="720000"/>
              </a:xfrm>
              <a:prstGeom prst="rect">
                <a:avLst/>
              </a:prstGeom>
              <a:solidFill>
                <a:srgbClr val="E31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4829175" y="2572348"/>
              <a:ext cx="2710724" cy="935317"/>
              <a:chOff x="4914900" y="2269212"/>
              <a:chExt cx="3614298" cy="1247090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4914900" y="2269212"/>
                <a:ext cx="3552861" cy="12470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Повышение социальной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ответственности педагогов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и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управленцев за результаты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профессиональной</a:t>
                </a:r>
                <a:r>
                  <a:rPr lang="en-US" sz="1600" dirty="0">
                    <a:latin typeface="+mj-lt"/>
                    <a:cs typeface="Arial" panose="020B0604020202020204" pitchFamily="34" charset="0"/>
                  </a:rPr>
                  <a:t> </a:t>
                </a: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деятельности</a:t>
                </a: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8483479" y="2375539"/>
                <a:ext cx="45719" cy="936000"/>
              </a:xfrm>
              <a:prstGeom prst="rect">
                <a:avLst/>
              </a:prstGeom>
              <a:solidFill>
                <a:srgbClr val="E31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22" name="Группа 21"/>
            <p:cNvGrpSpPr/>
            <p:nvPr/>
          </p:nvGrpSpPr>
          <p:grpSpPr>
            <a:xfrm>
              <a:off x="5628315" y="3566688"/>
              <a:ext cx="1907340" cy="587293"/>
              <a:chOff x="5980420" y="3594997"/>
              <a:chExt cx="2543120" cy="783056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5980420" y="3594997"/>
                <a:ext cx="2487341" cy="783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Развитие технического </a:t>
                </a:r>
                <a:endParaRPr lang="en-US" sz="1600" dirty="0">
                  <a:latin typeface="+mj-lt"/>
                  <a:cs typeface="Arial" panose="020B0604020202020204" pitchFamily="34" charset="0"/>
                </a:endParaRPr>
              </a:p>
              <a:p>
                <a:pPr algn="r"/>
                <a:r>
                  <a:rPr lang="ru-RU" sz="1600" dirty="0">
                    <a:latin typeface="+mj-lt"/>
                    <a:cs typeface="Arial" panose="020B0604020202020204" pitchFamily="34" charset="0"/>
                  </a:rPr>
                  <a:t>и технологического образования</a:t>
                </a: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8477821" y="3692967"/>
                <a:ext cx="45719" cy="540000"/>
              </a:xfrm>
              <a:prstGeom prst="rect">
                <a:avLst/>
              </a:prstGeom>
              <a:solidFill>
                <a:srgbClr val="DDB0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latin typeface="+mj-lt"/>
                </a:endParaRPr>
              </a:p>
            </p:txBody>
          </p:sp>
        </p:grpSp>
        <p:grpSp>
          <p:nvGrpSpPr>
            <p:cNvPr id="49" name="Группа 48"/>
            <p:cNvGrpSpPr/>
            <p:nvPr/>
          </p:nvGrpSpPr>
          <p:grpSpPr>
            <a:xfrm>
              <a:off x="4359451" y="4655074"/>
              <a:ext cx="395390" cy="395389"/>
              <a:chOff x="4288602" y="5046180"/>
              <a:chExt cx="527186" cy="527185"/>
            </a:xfrm>
          </p:grpSpPr>
          <p:sp>
            <p:nvSpPr>
              <p:cNvPr id="25" name="Sev01"/>
              <p:cNvSpPr>
                <a:spLocks noChangeAspect="1"/>
              </p:cNvSpPr>
              <p:nvPr/>
            </p:nvSpPr>
            <p:spPr>
              <a:xfrm>
                <a:off x="4288602" y="5046180"/>
                <a:ext cx="527186" cy="527185"/>
              </a:xfrm>
              <a:prstGeom prst="ellipse">
                <a:avLst/>
              </a:prstGeom>
              <a:solidFill>
                <a:srgbClr val="EF7F1A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5" name="Рисунок 4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70420" y="5139417"/>
                <a:ext cx="360000" cy="360000"/>
              </a:xfrm>
              <a:prstGeom prst="rect">
                <a:avLst/>
              </a:prstGeom>
            </p:spPr>
          </p:pic>
        </p:grpSp>
        <p:grpSp>
          <p:nvGrpSpPr>
            <p:cNvPr id="50" name="Группа 49"/>
            <p:cNvGrpSpPr/>
            <p:nvPr/>
          </p:nvGrpSpPr>
          <p:grpSpPr>
            <a:xfrm>
              <a:off x="5208591" y="4245531"/>
              <a:ext cx="395390" cy="395388"/>
              <a:chOff x="5420788" y="4500124"/>
              <a:chExt cx="527186" cy="527184"/>
            </a:xfrm>
          </p:grpSpPr>
          <p:sp>
            <p:nvSpPr>
              <p:cNvPr id="65" name="Sev01"/>
              <p:cNvSpPr>
                <a:spLocks noChangeAspect="1"/>
              </p:cNvSpPr>
              <p:nvPr/>
            </p:nvSpPr>
            <p:spPr>
              <a:xfrm flipH="1">
                <a:off x="5420788" y="4500124"/>
                <a:ext cx="527186" cy="527184"/>
              </a:xfrm>
              <a:prstGeom prst="ellipse">
                <a:avLst/>
              </a:prstGeom>
              <a:solidFill>
                <a:srgbClr val="E31E2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44" name="Рисунок 43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05248" y="4564859"/>
                <a:ext cx="360000" cy="360000"/>
              </a:xfrm>
              <a:prstGeom prst="rect">
                <a:avLst/>
              </a:prstGeom>
            </p:spPr>
          </p:pic>
        </p:grpSp>
        <p:grpSp>
          <p:nvGrpSpPr>
            <p:cNvPr id="51" name="Группа 50"/>
            <p:cNvGrpSpPr/>
            <p:nvPr/>
          </p:nvGrpSpPr>
          <p:grpSpPr>
            <a:xfrm>
              <a:off x="5403544" y="3600046"/>
              <a:ext cx="395390" cy="395388"/>
              <a:chOff x="5680726" y="3639477"/>
              <a:chExt cx="527186" cy="527184"/>
            </a:xfrm>
          </p:grpSpPr>
          <p:sp>
            <p:nvSpPr>
              <p:cNvPr id="64" name="Sev01"/>
              <p:cNvSpPr>
                <a:spLocks noChangeAspect="1"/>
              </p:cNvSpPr>
              <p:nvPr/>
            </p:nvSpPr>
            <p:spPr>
              <a:xfrm flipH="1">
                <a:off x="5680726" y="3639477"/>
                <a:ext cx="527186" cy="527184"/>
              </a:xfrm>
              <a:prstGeom prst="ellipse">
                <a:avLst/>
              </a:prstGeom>
              <a:solidFill>
                <a:srgbClr val="DDB07F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45" name="Рисунок 44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57477" y="3717757"/>
                <a:ext cx="360000" cy="360000"/>
              </a:xfrm>
              <a:prstGeom prst="rect">
                <a:avLst/>
              </a:prstGeom>
            </p:spPr>
          </p:pic>
        </p:grpSp>
        <p:grpSp>
          <p:nvGrpSpPr>
            <p:cNvPr id="48" name="Группа 47"/>
            <p:cNvGrpSpPr/>
            <p:nvPr/>
          </p:nvGrpSpPr>
          <p:grpSpPr>
            <a:xfrm>
              <a:off x="5056604" y="2877436"/>
              <a:ext cx="395390" cy="395388"/>
              <a:chOff x="5218139" y="2675997"/>
              <a:chExt cx="527186" cy="527184"/>
            </a:xfrm>
          </p:grpSpPr>
          <p:sp>
            <p:nvSpPr>
              <p:cNvPr id="79" name="Sev01"/>
              <p:cNvSpPr>
                <a:spLocks noChangeAspect="1"/>
              </p:cNvSpPr>
              <p:nvPr/>
            </p:nvSpPr>
            <p:spPr>
              <a:xfrm flipH="1">
                <a:off x="5218139" y="2675997"/>
                <a:ext cx="527186" cy="527184"/>
              </a:xfrm>
              <a:prstGeom prst="ellipse">
                <a:avLst/>
              </a:prstGeom>
              <a:solidFill>
                <a:srgbClr val="E31E2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47" name="Рисунок 46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5328734" y="2774277"/>
                <a:ext cx="324000" cy="324000"/>
              </a:xfrm>
              <a:prstGeom prst="rect">
                <a:avLst/>
              </a:prstGeom>
            </p:spPr>
          </p:pic>
        </p:grp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9428" y="3518287"/>
              <a:ext cx="1367147" cy="5761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871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2344055" y="124426"/>
            <a:ext cx="6295202" cy="321152"/>
          </a:xfrm>
          <a:prstGeom prst="rect">
            <a:avLst/>
          </a:pr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105" name="TextBox 104"/>
          <p:cNvSpPr txBox="1"/>
          <p:nvPr/>
        </p:nvSpPr>
        <p:spPr>
          <a:xfrm>
            <a:off x="2397073" y="163390"/>
            <a:ext cx="60939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i="1" spc="7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ЮЖНОУРАЛЬСКОЕ ОБРАЗОВАНИЕ:</a:t>
            </a:r>
            <a:r>
              <a:rPr lang="en-US" sz="1050" i="1" spc="7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ru-RU" sz="1050" i="1" spc="7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ИНВЕСТИЦИИ В ЧЕЛОВЕЧЕСКИЙ КАПИТАЛ</a:t>
            </a:r>
          </a:p>
        </p:txBody>
      </p:sp>
      <p:sp>
        <p:nvSpPr>
          <p:cNvPr id="77" name="Arc 140"/>
          <p:cNvSpPr/>
          <p:nvPr/>
        </p:nvSpPr>
        <p:spPr>
          <a:xfrm rot="16395638">
            <a:off x="-810632" y="3386574"/>
            <a:ext cx="3767410" cy="3767408"/>
          </a:xfrm>
          <a:prstGeom prst="arc">
            <a:avLst>
              <a:gd name="adj1" fmla="val 555886"/>
              <a:gd name="adj2" fmla="val 5175124"/>
            </a:avLst>
          </a:prstGeom>
          <a:ln w="28575">
            <a:solidFill>
              <a:srgbClr val="4968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449A3D51-109F-4BD2-A427-95F71799576F}"/>
              </a:ext>
            </a:extLst>
          </p:cNvPr>
          <p:cNvGrpSpPr/>
          <p:nvPr/>
        </p:nvGrpSpPr>
        <p:grpSpPr>
          <a:xfrm>
            <a:off x="243374" y="1196752"/>
            <a:ext cx="8900626" cy="5095558"/>
            <a:chOff x="243375" y="1518967"/>
            <a:chExt cx="8363415" cy="427789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3375" y="1518967"/>
              <a:ext cx="8363415" cy="495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spcBef>
                  <a:spcPct val="0"/>
                </a:spcBef>
              </a:pPr>
              <a:r>
                <a:rPr lang="ru-RU" sz="2000" cap="all" dirty="0">
                  <a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tile tx="6350" ty="-127000" sx="65000" sy="64000" flip="none" algn="tl"/>
                  </a:blip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ОБРАЗОВАТЕЛЬНАЯ ПЛОЩАДКА СОЦИАЛЬНО-ЭКОНОМИЧЕСКОГО РАЗВИТИЯ ЧЕЛЯБИНСКОЙ ОБЛАСТИ </a:t>
              </a: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3232398" y="4722276"/>
              <a:ext cx="4491595" cy="291995"/>
              <a:chOff x="1471132" y="5480830"/>
              <a:chExt cx="5988792" cy="38932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471132" y="5547694"/>
                <a:ext cx="1406380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solidFill>
                      <a:srgbClr val="66B21B"/>
                    </a:solidFill>
                    <a:latin typeface="+mj-lt"/>
                    <a:cs typeface="Arial" panose="020B0604020202020204" pitchFamily="34" charset="0"/>
                  </a:rPr>
                  <a:t>Т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ехнология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2553805" y="5480830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2861133" y="5547694"/>
                <a:ext cx="1822912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solidFill>
                      <a:srgbClr val="389EDB"/>
                    </a:solidFill>
                    <a:latin typeface="+mj-lt"/>
                    <a:cs typeface="Arial" panose="020B0604020202020204" pitchFamily="34" charset="0"/>
                  </a:rPr>
                  <a:t>Е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стествознание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627841" y="5547694"/>
                <a:ext cx="1495205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solidFill>
                      <a:srgbClr val="CF3638"/>
                    </a:solidFill>
                    <a:latin typeface="+mj-lt"/>
                    <a:cs typeface="Arial" panose="020B0604020202020204" pitchFamily="34" charset="0"/>
                  </a:rPr>
                  <a:t>М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атематика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6057292" y="5547694"/>
                <a:ext cx="1402632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solidFill>
                      <a:srgbClr val="F18006"/>
                    </a:solidFill>
                    <a:latin typeface="+mj-lt"/>
                    <a:cs typeface="Arial" panose="020B0604020202020204" pitchFamily="34" charset="0"/>
                  </a:rPr>
                  <a:t>П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едагогика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4305547" y="5480830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5756266" y="5480830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2739827" y="4172569"/>
              <a:ext cx="5118864" cy="537722"/>
              <a:chOff x="1893665" y="4616496"/>
              <a:chExt cx="6825152" cy="716963"/>
            </a:xfrm>
          </p:grpSpPr>
          <p:sp>
            <p:nvSpPr>
              <p:cNvPr id="14" name="Прямоугольник 13"/>
              <p:cNvSpPr/>
              <p:nvPr/>
            </p:nvSpPr>
            <p:spPr>
              <a:xfrm>
                <a:off x="6498568" y="4627268"/>
                <a:ext cx="2220249" cy="503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ru-RU" sz="1400" dirty="0">
                    <a:latin typeface="+mj-lt"/>
                  </a:rPr>
                  <a:t> </a:t>
                </a:r>
                <a:r>
                  <a:rPr lang="ru-RU" sz="1400" b="1" dirty="0">
                    <a:solidFill>
                      <a:srgbClr val="F18006"/>
                    </a:solidFill>
                    <a:latin typeface="+mj-lt"/>
                    <a:cs typeface="Arial" panose="020B0604020202020204" pitchFamily="34" charset="0"/>
                  </a:rPr>
                  <a:t>П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риоритеты образования</a:t>
                </a: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1893665" y="4626579"/>
                <a:ext cx="1670451" cy="503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ru-RU" sz="1400" b="1" dirty="0">
                    <a:solidFill>
                      <a:srgbClr val="66B21B"/>
                    </a:solidFill>
                    <a:latin typeface="+mj-lt"/>
                    <a:cs typeface="Arial" panose="020B0604020202020204" pitchFamily="34" charset="0"/>
                  </a:rPr>
                  <a:t>Т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ребования времени </a:t>
                </a:r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3506374" y="4627268"/>
                <a:ext cx="1727907" cy="706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ru-RU" sz="1400" b="1" dirty="0">
                    <a:solidFill>
                      <a:srgbClr val="389EDB"/>
                    </a:solidFill>
                    <a:latin typeface="+mj-lt"/>
                    <a:cs typeface="Arial" panose="020B0604020202020204" pitchFamily="34" charset="0"/>
                  </a:rPr>
                  <a:t>Е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динство целей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и задач 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17445" y="4708828"/>
                <a:ext cx="1401696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CF3638"/>
                    </a:solidFill>
                    <a:latin typeface="+mj-lt"/>
                    <a:cs typeface="Arial" panose="020B0604020202020204" pitchFamily="34" charset="0"/>
                  </a:rPr>
                  <a:t>М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отивация</a:t>
                </a: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235259" y="4616496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137693" y="4616496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6626428" y="4616496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>
              <a:off x="2134357" y="3462644"/>
              <a:ext cx="5873182" cy="771567"/>
              <a:chOff x="1090829" y="3544838"/>
              <a:chExt cx="7830909" cy="1028753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6346671" y="3573963"/>
                <a:ext cx="2575067" cy="999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F18006"/>
                    </a:solidFill>
                    <a:latin typeface="+mj-lt"/>
                    <a:cs typeface="Arial" panose="020B0604020202020204" pitchFamily="34" charset="0"/>
                  </a:rPr>
                  <a:t>П</a:t>
                </a:r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рофессиональные пробы </a:t>
                </a:r>
              </a:p>
              <a:p>
                <a:pPr algn="ctr"/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и Предпринимательство </a:t>
                </a: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090829" y="3573963"/>
                <a:ext cx="1581894" cy="5481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66B21B"/>
                    </a:solidFill>
                    <a:latin typeface="+mj-lt"/>
                    <a:cs typeface="Arial" panose="020B0604020202020204" pitchFamily="34" charset="0"/>
                  </a:rPr>
                  <a:t>Т</a:t>
                </a:r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ехническое творчество </a:t>
                </a: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374978" y="3544838"/>
                <a:ext cx="2752287" cy="7739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spc="-15" dirty="0">
                    <a:solidFill>
                      <a:srgbClr val="389EDB"/>
                    </a:solidFill>
                    <a:latin typeface="+mj-lt"/>
                    <a:cs typeface="Arial" panose="020B0604020202020204" pitchFamily="34" charset="0"/>
                  </a:rPr>
                  <a:t>Е</a:t>
                </a:r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стественнонаучная </a:t>
                </a:r>
              </a:p>
              <a:p>
                <a:pPr algn="ctr"/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и исследовательская деятельность </a:t>
                </a: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731933" y="3573963"/>
                <a:ext cx="1645918" cy="5481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CF3638"/>
                    </a:solidFill>
                    <a:latin typeface="+mj-lt"/>
                    <a:cs typeface="Arial" panose="020B0604020202020204" pitchFamily="34" charset="0"/>
                  </a:rPr>
                  <a:t>М</a:t>
                </a:r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едиа</a:t>
                </a:r>
              </a:p>
              <a:p>
                <a:pPr algn="ctr"/>
                <a:r>
                  <a:rPr lang="ru-RU" sz="1400" spc="-15" dirty="0">
                    <a:latin typeface="+mj-lt"/>
                    <a:cs typeface="Arial" panose="020B0604020202020204" pitchFamily="34" charset="0"/>
                  </a:rPr>
                  <a:t>пространство 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2448038" y="3589353"/>
                <a:ext cx="404951" cy="322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4636967" y="3589353"/>
                <a:ext cx="404951" cy="322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6068101" y="3589353"/>
                <a:ext cx="404951" cy="322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</p:grpSp>
        <p:grpSp>
          <p:nvGrpSpPr>
            <p:cNvPr id="61" name="Группа 60"/>
            <p:cNvGrpSpPr/>
            <p:nvPr/>
          </p:nvGrpSpPr>
          <p:grpSpPr>
            <a:xfrm>
              <a:off x="1559503" y="2905183"/>
              <a:ext cx="5872049" cy="580431"/>
              <a:chOff x="1336765" y="2636490"/>
              <a:chExt cx="7829398" cy="773909"/>
            </a:xfrm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3005877" y="2636490"/>
                <a:ext cx="2374359" cy="7739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389EDB"/>
                    </a:solidFill>
                    <a:latin typeface="+mj-lt"/>
                    <a:cs typeface="Arial" panose="020B0604020202020204" pitchFamily="34" charset="0"/>
                  </a:rPr>
                  <a:t>Е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диное образовательное пространство </a:t>
                </a:r>
              </a:p>
            </p:txBody>
          </p:sp>
          <p:grpSp>
            <p:nvGrpSpPr>
              <p:cNvPr id="35" name="Группа 34"/>
              <p:cNvGrpSpPr/>
              <p:nvPr/>
            </p:nvGrpSpPr>
            <p:grpSpPr>
              <a:xfrm>
                <a:off x="1336765" y="2636490"/>
                <a:ext cx="7829398" cy="548185"/>
                <a:chOff x="1336765" y="2636490"/>
                <a:chExt cx="7829398" cy="548185"/>
              </a:xfrm>
            </p:grpSpPr>
            <p:sp>
              <p:nvSpPr>
                <p:cNvPr id="19" name="Прямоугольник 18"/>
                <p:cNvSpPr/>
                <p:nvPr/>
              </p:nvSpPr>
              <p:spPr>
                <a:xfrm>
                  <a:off x="7118042" y="2744211"/>
                  <a:ext cx="2048121" cy="32246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1400" b="1" dirty="0">
                      <a:solidFill>
                        <a:srgbClr val="F18006"/>
                      </a:solidFill>
                      <a:latin typeface="+mj-lt"/>
                      <a:cs typeface="Arial" panose="020B0604020202020204" pitchFamily="34" charset="0"/>
                    </a:rPr>
                    <a:t>П</a:t>
                  </a:r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рофориентация</a:t>
                  </a:r>
                  <a:r>
                    <a:rPr lang="ru-RU" sz="1400" dirty="0">
                      <a:latin typeface="+mj-lt"/>
                    </a:rPr>
                    <a:t> </a:t>
                  </a:r>
                </a:p>
              </p:txBody>
            </p:sp>
            <p:sp>
              <p:nvSpPr>
                <p:cNvPr id="25" name="Прямоугольник 24"/>
                <p:cNvSpPr/>
                <p:nvPr/>
              </p:nvSpPr>
              <p:spPr>
                <a:xfrm>
                  <a:off x="1336765" y="2636490"/>
                  <a:ext cx="1747864" cy="5481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1400" b="1" dirty="0">
                      <a:solidFill>
                        <a:srgbClr val="66B21B"/>
                      </a:solidFill>
                      <a:latin typeface="+mj-lt"/>
                      <a:cs typeface="Arial" panose="020B0604020202020204" pitchFamily="34" charset="0"/>
                    </a:rPr>
                    <a:t>Т</a:t>
                  </a:r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рудовое воспитание</a:t>
                  </a:r>
                </a:p>
              </p:txBody>
            </p:sp>
            <p:sp>
              <p:nvSpPr>
                <p:cNvPr id="27" name="Прямоугольник 26"/>
                <p:cNvSpPr/>
                <p:nvPr/>
              </p:nvSpPr>
              <p:spPr>
                <a:xfrm>
                  <a:off x="5373822" y="2636490"/>
                  <a:ext cx="1878737" cy="5481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1400" b="1" dirty="0">
                      <a:solidFill>
                        <a:srgbClr val="CF3638"/>
                      </a:solidFill>
                      <a:latin typeface="+mj-lt"/>
                      <a:cs typeface="Arial" panose="020B0604020202020204" pitchFamily="34" charset="0"/>
                    </a:rPr>
                    <a:t>М</a:t>
                  </a:r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ногообразие выбора </a:t>
                  </a:r>
                </a:p>
              </p:txBody>
            </p:sp>
            <p:sp>
              <p:nvSpPr>
                <p:cNvPr id="51" name="Прямоугольник 50"/>
                <p:cNvSpPr/>
                <p:nvPr/>
              </p:nvSpPr>
              <p:spPr>
                <a:xfrm>
                  <a:off x="2697856" y="2651879"/>
                  <a:ext cx="404951" cy="3224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+</a:t>
                  </a:r>
                  <a:endParaRPr lang="ru-RU" sz="1400" dirty="0">
                    <a:latin typeface="+mj-lt"/>
                  </a:endParaRPr>
                </a:p>
              </p:txBody>
            </p:sp>
            <p:sp>
              <p:nvSpPr>
                <p:cNvPr id="52" name="Прямоугольник 51"/>
                <p:cNvSpPr/>
                <p:nvPr/>
              </p:nvSpPr>
              <p:spPr>
                <a:xfrm>
                  <a:off x="5224019" y="2651879"/>
                  <a:ext cx="404951" cy="3224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+</a:t>
                  </a:r>
                  <a:endParaRPr lang="ru-RU" sz="1400" dirty="0">
                    <a:latin typeface="+mj-lt"/>
                  </a:endParaRPr>
                </a:p>
              </p:txBody>
            </p:sp>
            <p:sp>
              <p:nvSpPr>
                <p:cNvPr id="53" name="Прямоугольник 52"/>
                <p:cNvSpPr/>
                <p:nvPr/>
              </p:nvSpPr>
              <p:spPr>
                <a:xfrm>
                  <a:off x="6911178" y="2651879"/>
                  <a:ext cx="404951" cy="3224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400" dirty="0">
                      <a:latin typeface="+mj-lt"/>
                      <a:cs typeface="Arial" panose="020B0604020202020204" pitchFamily="34" charset="0"/>
                    </a:rPr>
                    <a:t>+</a:t>
                  </a:r>
                  <a:endParaRPr lang="ru-RU" sz="1400" dirty="0">
                    <a:latin typeface="+mj-lt"/>
                  </a:endParaRPr>
                </a:p>
              </p:txBody>
            </p:sp>
          </p:grpSp>
        </p:grpSp>
        <p:grpSp>
          <p:nvGrpSpPr>
            <p:cNvPr id="28" name="Группа 27"/>
            <p:cNvGrpSpPr/>
            <p:nvPr/>
          </p:nvGrpSpPr>
          <p:grpSpPr>
            <a:xfrm>
              <a:off x="1492196" y="2347928"/>
              <a:ext cx="5235986" cy="580431"/>
              <a:chOff x="1912243" y="2092533"/>
              <a:chExt cx="6981315" cy="773908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7244856" y="2092533"/>
                <a:ext cx="1648702" cy="548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F18006"/>
                    </a:solidFill>
                    <a:latin typeface="+mj-lt"/>
                    <a:cs typeface="Arial" panose="020B0604020202020204" pitchFamily="34" charset="0"/>
                  </a:rPr>
                  <a:t>П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роектное управление </a:t>
                </a: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1912243" y="2200254"/>
                <a:ext cx="1964196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66B21B"/>
                    </a:solidFill>
                    <a:latin typeface="+mj-lt"/>
                    <a:cs typeface="Arial" panose="020B0604020202020204" pitchFamily="34" charset="0"/>
                  </a:rPr>
                  <a:t>Т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ехнологичность</a:t>
                </a: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3963559" y="2200254"/>
                <a:ext cx="929127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rgbClr val="389EDB"/>
                    </a:solidFill>
                    <a:latin typeface="+mj-lt"/>
                    <a:cs typeface="Arial" panose="020B0604020202020204" pitchFamily="34" charset="0"/>
                  </a:rPr>
                  <a:t>Е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СОКО</a:t>
                </a: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4937673" y="2092533"/>
                <a:ext cx="2630632" cy="7739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dirty="0" err="1">
                    <a:solidFill>
                      <a:srgbClr val="CF3638"/>
                    </a:solidFill>
                    <a:latin typeface="+mj-lt"/>
                    <a:cs typeface="Arial" panose="020B0604020202020204" pitchFamily="34" charset="0"/>
                  </a:rPr>
                  <a:t>М</a:t>
                </a:r>
                <a:r>
                  <a:rPr lang="ru-RU" sz="1400" dirty="0" err="1">
                    <a:latin typeface="+mj-lt"/>
                    <a:cs typeface="Arial" panose="020B0604020202020204" pitchFamily="34" charset="0"/>
                  </a:rPr>
                  <a:t>ежструктурное</a:t>
                </a:r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сетевое взаимодействие 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3595053" y="2107922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4819819" y="2107922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7124245" y="2107922"/>
                <a:ext cx="4049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dirty="0">
                    <a:latin typeface="+mj-lt"/>
                    <a:cs typeface="Arial" panose="020B0604020202020204" pitchFamily="34" charset="0"/>
                  </a:rPr>
                  <a:t>+</a:t>
                </a:r>
                <a:endParaRPr lang="ru-RU" sz="1400" dirty="0">
                  <a:latin typeface="+mj-lt"/>
                </a:endParaRPr>
              </a:p>
            </p:txBody>
          </p:sp>
        </p:grpSp>
        <p:grpSp>
          <p:nvGrpSpPr>
            <p:cNvPr id="71" name="Группа 70"/>
            <p:cNvGrpSpPr/>
            <p:nvPr/>
          </p:nvGrpSpPr>
          <p:grpSpPr>
            <a:xfrm>
              <a:off x="929606" y="5357596"/>
              <a:ext cx="7257205" cy="439261"/>
              <a:chOff x="-284526" y="6000460"/>
              <a:chExt cx="9676272" cy="585681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6965786" y="6000460"/>
                <a:ext cx="2425960" cy="585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400" dirty="0">
                    <a:solidFill>
                      <a:srgbClr val="CF3638"/>
                    </a:solidFill>
                    <a:latin typeface="+mj-lt"/>
                    <a:cs typeface="Arial" panose="020B0604020202020204" pitchFamily="34" charset="0"/>
                  </a:rPr>
                  <a:t>профессиональное самоопределение</a:t>
                </a: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-284526" y="6108181"/>
                <a:ext cx="833915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latin typeface="+mj-lt"/>
                  </a:rPr>
                  <a:t>ЧТО? </a:t>
                </a: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465595" y="6000460"/>
                <a:ext cx="2916946" cy="585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400" dirty="0" err="1">
                    <a:solidFill>
                      <a:srgbClr val="4968A1"/>
                    </a:solidFill>
                    <a:latin typeface="+mj-lt"/>
                    <a:cs typeface="Arial" panose="020B0604020202020204" pitchFamily="34" charset="0"/>
                  </a:rPr>
                  <a:t>профориентационная</a:t>
                </a:r>
                <a:r>
                  <a:rPr lang="ru-RU" sz="1400" dirty="0">
                    <a:solidFill>
                      <a:srgbClr val="4968A1"/>
                    </a:solidFill>
                    <a:latin typeface="+mj-lt"/>
                    <a:cs typeface="Arial" panose="020B0604020202020204" pitchFamily="34" charset="0"/>
                  </a:rPr>
                  <a:t> деятельность 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3042408" y="6118847"/>
                <a:ext cx="1129430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latin typeface="+mj-lt"/>
                  </a:rPr>
                  <a:t>ЗАЧЕМ? </a:t>
                </a: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3953005" y="6000460"/>
                <a:ext cx="2518125" cy="585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400" dirty="0">
                    <a:solidFill>
                      <a:srgbClr val="D06A0E"/>
                    </a:solidFill>
                    <a:latin typeface="+mj-lt"/>
                    <a:cs typeface="Arial" panose="020B0604020202020204" pitchFamily="34" charset="0"/>
                  </a:rPr>
                  <a:t>профессиональный патриотизм </a:t>
                </a: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6253801" y="6108181"/>
                <a:ext cx="837151" cy="32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latin typeface="+mj-lt"/>
                  </a:rPr>
                  <a:t>КАК? </a:t>
                </a:r>
              </a:p>
            </p:txBody>
          </p:sp>
        </p:grpSp>
        <p:cxnSp>
          <p:nvCxnSpPr>
            <p:cNvPr id="70" name="Прямая соединительная линия 69"/>
            <p:cNvCxnSpPr/>
            <p:nvPr/>
          </p:nvCxnSpPr>
          <p:spPr>
            <a:xfrm>
              <a:off x="2945606" y="5256270"/>
              <a:ext cx="4780829" cy="0"/>
            </a:xfrm>
            <a:prstGeom prst="line">
              <a:avLst/>
            </a:prstGeom>
            <a:ln w="28575">
              <a:solidFill>
                <a:srgbClr val="4968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4" name="Picture 2" descr="http://www.minobr74.ru/Upload/images/page-15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11189" y1="41176" x2="11189" y2="41176"/>
                          <a14:backgroundMark x1="6643" y1="98039" x2="6643" y2="98039"/>
                          <a14:backgroundMark x1="2797" y1="98039" x2="2797" y2="98039"/>
                          <a14:backgroundMark x1="11189" y1="98039" x2="11189" y2="98039"/>
                          <a14:backgroundMark x1="15385" y1="98693" x2="15385" y2="98693"/>
                          <a14:backgroundMark x1="18182" y1="97386" x2="18182" y2="97386"/>
                          <a14:backgroundMark x1="19930" y1="97386" x2="19930" y2="97386"/>
                          <a14:backgroundMark x1="24126" y1="98039" x2="24126" y2="98039"/>
                          <a14:backgroundMark x1="25874" y1="98039" x2="25874" y2="98039"/>
                          <a14:backgroundMark x1="28671" y1="97386" x2="28671" y2="973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74205" y="4131330"/>
              <a:ext cx="1381721" cy="739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Прямоугольник 74"/>
            <p:cNvSpPr/>
            <p:nvPr/>
          </p:nvSpPr>
          <p:spPr>
            <a:xfrm>
              <a:off x="1613044" y="4506880"/>
              <a:ext cx="303713" cy="2418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400" b="1" dirty="0">
                  <a:solidFill>
                    <a:srgbClr val="4968A1"/>
                  </a:solidFill>
                  <a:latin typeface="+mj-lt"/>
                  <a:cs typeface="Arial" panose="020B0604020202020204" pitchFamily="34" charset="0"/>
                </a:rPr>
                <a:t>+</a:t>
              </a:r>
              <a:endParaRPr lang="ru-RU" sz="1400" b="1" dirty="0">
                <a:solidFill>
                  <a:srgbClr val="4968A1"/>
                </a:solidFill>
                <a:latin typeface="+mj-lt"/>
              </a:endParaRPr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1474922" y="2592013"/>
              <a:ext cx="0" cy="845114"/>
            </a:xfrm>
            <a:prstGeom prst="line">
              <a:avLst/>
            </a:prstGeom>
            <a:ln w="28575">
              <a:solidFill>
                <a:srgbClr val="4968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Овал 81"/>
            <p:cNvSpPr/>
            <p:nvPr/>
          </p:nvSpPr>
          <p:spPr>
            <a:xfrm>
              <a:off x="1404814" y="2521262"/>
              <a:ext cx="135000" cy="135000"/>
            </a:xfrm>
            <a:prstGeom prst="ellipse">
              <a:avLst/>
            </a:prstGeom>
            <a:solidFill>
              <a:srgbClr val="F180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085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622" y="1035558"/>
            <a:ext cx="7475220" cy="943865"/>
          </a:xfrm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rgbClr val="002060"/>
                </a:solidFill>
              </a:rPr>
              <a:t>ПРОФЕССИОНАЛЬНАЯ ОРИЕНТАЦИЯ ШКОЛЬНИКОВ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10332536"/>
              </p:ext>
            </p:extLst>
          </p:nvPr>
        </p:nvGraphicFramePr>
        <p:xfrm>
          <a:off x="603504" y="2128425"/>
          <a:ext cx="7928936" cy="396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20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633" y="856375"/>
            <a:ext cx="6668904" cy="881057"/>
          </a:xfrm>
        </p:spPr>
        <p:txBody>
          <a:bodyPr>
            <a:normAutofit/>
          </a:bodyPr>
          <a:lstStyle/>
          <a:p>
            <a:r>
              <a:rPr lang="en-US" sz="27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Особенности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7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профессионального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7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самоопределения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7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школьников</a:t>
            </a:r>
            <a:endParaRPr lang="ru-RU" sz="27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83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777" y="2163309"/>
            <a:ext cx="6625234" cy="303417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Актуализируется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подростковый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юношеский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периоды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;</a:t>
            </a:r>
          </a:p>
          <a:p>
            <a:pPr algn="l"/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Тесно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связано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с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личностным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самоопределением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;</a:t>
            </a:r>
          </a:p>
          <a:p>
            <a:pPr algn="l"/>
            <a:r>
              <a:rPr lang="ru-RU" sz="2400" dirty="0">
                <a:latin typeface="+mj-lt"/>
                <a:cs typeface="Times New Roman" panose="02020603050405020304" pitchFamily="18" charset="0"/>
              </a:rPr>
              <a:t>Н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е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всегда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является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самостоятельным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осознанным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процессом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.</a:t>
            </a:r>
            <a:endParaRPr lang="ru-RU" sz="2400" dirty="0">
              <a:latin typeface="+mj-lt"/>
              <a:cs typeface="Times New Roman" panose="02020603050405020304" pitchFamily="18" charset="0"/>
            </a:endParaRPr>
          </a:p>
          <a:p>
            <a:pPr algn="l" eaLnBrk="1" hangingPunct="1">
              <a:lnSpc>
                <a:spcPct val="90000"/>
              </a:lnSpc>
              <a:buFont typeface="Georgia" pitchFamily="18" charset="0"/>
              <a:buNone/>
            </a:pPr>
            <a:endParaRPr lang="en-US" sz="2400" dirty="0">
              <a:latin typeface="+mj-lt"/>
            </a:endParaRPr>
          </a:p>
          <a:p>
            <a:pPr algn="l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400" dirty="0">
                <a:latin typeface="+mj-lt"/>
              </a:rPr>
              <a:t> 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/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58371" name="Rectangle 10"/>
          <p:cNvSpPr>
            <a:spLocks noChangeArrowheads="1"/>
          </p:cNvSpPr>
          <p:nvPr/>
        </p:nvSpPr>
        <p:spPr bwMode="auto">
          <a:xfrm>
            <a:off x="2167534" y="4146153"/>
            <a:ext cx="4050506" cy="113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B6E2BD65-6575-476B-874E-2B6E89F0D2A9}"/>
              </a:ext>
            </a:extLst>
          </p:cNvPr>
          <p:cNvGrpSpPr/>
          <p:nvPr/>
        </p:nvGrpSpPr>
        <p:grpSpPr>
          <a:xfrm>
            <a:off x="1945507" y="939584"/>
            <a:ext cx="6928268" cy="5750800"/>
            <a:chOff x="1750305" y="961856"/>
            <a:chExt cx="6928268" cy="5750800"/>
          </a:xfrm>
        </p:grpSpPr>
        <p:pic>
          <p:nvPicPr>
            <p:cNvPr id="58372" name="i-main-pic" descr="Картинка 54 из 5072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r:link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8919" y="5380013"/>
              <a:ext cx="1347836" cy="13299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8373" name="Picture 9" descr="http://standart.edu.ru/Attachment.aspx?Id=441"/>
            <p:cNvPicPr>
              <a:picLocks noChangeAspect="1" noChangeArrowheads="1"/>
            </p:cNvPicPr>
            <p:nvPr/>
          </p:nvPicPr>
          <p:blipFill>
            <a:blip r:embed="rId6" r:link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0305" y="5380013"/>
              <a:ext cx="1646635" cy="1295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8374" name="i-main-pic" descr="Картинка 3 из 96000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r:link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5700" y="5382728"/>
              <a:ext cx="1646635" cy="13299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" name="Группа 2">
              <a:extLst>
                <a:ext uri="{FF2B5EF4-FFF2-40B4-BE49-F238E27FC236}">
                  <a16:creationId xmlns="" xmlns:a16="http://schemas.microsoft.com/office/drawing/2014/main" id="{67D6D1A2-2225-478B-819B-15C401C98A87}"/>
                </a:ext>
              </a:extLst>
            </p:cNvPr>
            <p:cNvGrpSpPr/>
            <p:nvPr/>
          </p:nvGrpSpPr>
          <p:grpSpPr>
            <a:xfrm>
              <a:off x="6938762" y="961856"/>
              <a:ext cx="1739811" cy="5750799"/>
              <a:chOff x="6106727" y="1047985"/>
              <a:chExt cx="1739811" cy="5750799"/>
            </a:xfrm>
          </p:grpSpPr>
          <p:pic>
            <p:nvPicPr>
              <p:cNvPr id="58376" name="Picture 10" descr="http://standart.edu.ru/Attachment.aspx?Id=437"/>
              <p:cNvPicPr>
                <a:picLocks noChangeAspect="1" noChangeArrowheads="1"/>
              </p:cNvPicPr>
              <p:nvPr/>
            </p:nvPicPr>
            <p:blipFill>
              <a:blip r:embed="rId11" r:link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6727" y="1047985"/>
                <a:ext cx="1701403" cy="143708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8377" name="Picture 11" descr="http://standart.edu.ru/Attachment.aspx?Id=435"/>
              <p:cNvPicPr>
                <a:picLocks noChangeAspect="1" noChangeArrowheads="1"/>
              </p:cNvPicPr>
              <p:nvPr/>
            </p:nvPicPr>
            <p:blipFill>
              <a:blip r:embed="rId13" r:link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6727" y="2695917"/>
                <a:ext cx="1694259" cy="124182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8378" name="i-main-pic" descr="Картинка 19 из 20650"/>
              <p:cNvPicPr>
                <a:picLocks noChangeAspect="1" noChangeArrowheads="1"/>
              </p:cNvPicPr>
              <p:nvPr/>
            </p:nvPicPr>
            <p:blipFill>
              <a:blip r:embed="rId15" r:link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2279" y="4125840"/>
                <a:ext cx="1694259" cy="118824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8379" name="i-main-pic" descr="Картинка 67 из 50726">
                <a:hlinkClick r:id="rId17" action="ppaction://hlinkfile"/>
              </p:cNvPr>
              <p:cNvPicPr>
                <a:picLocks noChangeAspect="1" noChangeArrowheads="1"/>
              </p:cNvPicPr>
              <p:nvPr/>
            </p:nvPicPr>
            <p:blipFill>
              <a:blip r:embed="rId18" r:link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2279" y="5468856"/>
                <a:ext cx="1694259" cy="1329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28511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>
            <a:extLst>
              <a:ext uri="{FF2B5EF4-FFF2-40B4-BE49-F238E27FC236}">
                <a16:creationId xmlns="" xmlns:a16="http://schemas.microsoft.com/office/drawing/2014/main" id="{9A0F0AC6-A89F-416B-9FA4-48E664065E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137">
            <a:extLst>
              <a:ext uri="{FF2B5EF4-FFF2-40B4-BE49-F238E27FC236}">
                <a16:creationId xmlns="" xmlns:a16="http://schemas.microsoft.com/office/drawing/2014/main" id="{C31AA009-40AD-4098-8AE7-680CA35C6E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0" name="Rectangle 139">
            <a:extLst>
              <a:ext uri="{FF2B5EF4-FFF2-40B4-BE49-F238E27FC236}">
                <a16:creationId xmlns="" xmlns:a16="http://schemas.microsoft.com/office/drawing/2014/main" id="{88C8491E-818C-4AE7-BBAA-80BE32FD99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="" xmlns:a16="http://schemas.microsoft.com/office/drawing/2014/main" id="{37CCBFA6-32E5-4FFD-A52A-9EA1CBF9D49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="" xmlns:a16="http://schemas.microsoft.com/office/drawing/2014/main" id="{92B112DF-10D2-4870-B078-D50DE4E04A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="" xmlns:a16="http://schemas.microsoft.com/office/drawing/2014/main" id="{60AF2526-FDFF-42B9-B69A-A7B1EED9C4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FFFF">
                  <a:alpha val="20000"/>
                </a:srgbClr>
              </a:gs>
              <a:gs pos="100000">
                <a:srgbClr val="B8B8B8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8" name="Picture 147">
            <a:extLst>
              <a:ext uri="{FF2B5EF4-FFF2-40B4-BE49-F238E27FC236}">
                <a16:creationId xmlns="" xmlns:a16="http://schemas.microsoft.com/office/drawing/2014/main" id="{65834D5B-8265-4E33-86C0-531951E8F9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2466" name="Rectangle 7"/>
          <p:cNvSpPr>
            <a:spLocks noGrp="1" noChangeArrowheads="1"/>
          </p:cNvSpPr>
          <p:nvPr>
            <p:ph type="title"/>
          </p:nvPr>
        </p:nvSpPr>
        <p:spPr>
          <a:xfrm>
            <a:off x="179513" y="1343377"/>
            <a:ext cx="4151188" cy="39302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800" b="1" dirty="0" err="1"/>
              <a:t>Профессиональное</a:t>
            </a:r>
            <a:r>
              <a:rPr lang="en-US" sz="2800" b="1" dirty="0"/>
              <a:t> </a:t>
            </a:r>
            <a:r>
              <a:rPr lang="en-US" sz="2800" b="1" dirty="0" err="1"/>
              <a:t>самоопределение</a:t>
            </a:r>
            <a:r>
              <a:rPr lang="en-US" sz="2800" b="1" dirty="0"/>
              <a:t> - </a:t>
            </a:r>
            <a:r>
              <a:rPr lang="en-US" sz="2800" b="1" dirty="0" err="1"/>
              <a:t>процесс</a:t>
            </a:r>
            <a:endParaRPr lang="en-US" sz="2800" b="1" dirty="0"/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813299" y="1343377"/>
            <a:ext cx="3645370" cy="39302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110000"/>
              </a:lnSpc>
            </a:pPr>
            <a:r>
              <a:rPr lang="en-US" sz="1500">
                <a:solidFill>
                  <a:schemeClr val="tx1"/>
                </a:solidFill>
              </a:rPr>
              <a:t>Результатом профессионального самоопределения является </a:t>
            </a:r>
            <a:r>
              <a:rPr lang="en-US" sz="1500" b="1" i="1">
                <a:solidFill>
                  <a:schemeClr val="tx1"/>
                </a:solidFill>
              </a:rPr>
              <a:t>профессиональный выбор</a:t>
            </a:r>
            <a:r>
              <a:rPr lang="en-US" sz="1500">
                <a:solidFill>
                  <a:schemeClr val="tx1"/>
                </a:solidFill>
              </a:rPr>
              <a:t>;</a:t>
            </a:r>
          </a:p>
          <a:p>
            <a:pPr algn="l">
              <a:lnSpc>
                <a:spcPct val="110000"/>
              </a:lnSpc>
            </a:pPr>
            <a:r>
              <a:rPr lang="en-US" sz="1500">
                <a:solidFill>
                  <a:schemeClr val="tx1"/>
                </a:solidFill>
              </a:rPr>
              <a:t>Профессиональное самоопределение </a:t>
            </a:r>
            <a:r>
              <a:rPr lang="en-US" sz="1500" i="1">
                <a:solidFill>
                  <a:schemeClr val="tx1"/>
                </a:solidFill>
              </a:rPr>
              <a:t>осуществляется в течение всей профессиональной жизни</a:t>
            </a:r>
            <a:r>
              <a:rPr lang="en-US" sz="1500">
                <a:solidFill>
                  <a:schemeClr val="tx1"/>
                </a:solidFill>
              </a:rPr>
              <a:t>: личность постоянно рефлексирует, переосмысливает свое профессиональное бытие и самоутверждается в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1121429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3F012C5-2940-4F3E-BB5E-B8B2C9E829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9">
            <a:extLst>
              <a:ext uri="{FF2B5EF4-FFF2-40B4-BE49-F238E27FC236}">
                <a16:creationId xmlns="" xmlns:a16="http://schemas.microsoft.com/office/drawing/2014/main" id="{EB37C977-E7E3-44AC-AEC8-2E27641909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010407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844824"/>
            <a:ext cx="2758887" cy="3096344"/>
          </a:xfrm>
        </p:spPr>
        <p:txBody>
          <a:bodyPr anchor="b">
            <a:normAutofit fontScale="90000"/>
          </a:bodyPr>
          <a:lstStyle/>
          <a:p>
            <a:r>
              <a:rPr lang="ru-RU" sz="1900" b="1" dirty="0">
                <a:solidFill>
                  <a:schemeClr val="bg1"/>
                </a:solidFill>
              </a:rPr>
              <a:t>Дополнительная профессиональная программа повышения квалификации «Профессиональная ориентация учащихся в условиях введения и реализации ФГОС общего образования»</a:t>
            </a:r>
            <a:endParaRPr lang="ru-RU" sz="1900" dirty="0">
              <a:solidFill>
                <a:schemeClr val="bg1"/>
              </a:solidFill>
            </a:endParaRPr>
          </a:p>
        </p:txBody>
      </p:sp>
      <p:pic>
        <p:nvPicPr>
          <p:cNvPr id="19" name="Picture 11">
            <a:extLst>
              <a:ext uri="{FF2B5EF4-FFF2-40B4-BE49-F238E27FC236}">
                <a16:creationId xmlns="" xmlns:a16="http://schemas.microsoft.com/office/drawing/2014/main" id="{A70DF37D-86A3-45DB-B1C1-580462D4BB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2491484" cy="21967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9030" y="188640"/>
            <a:ext cx="5403450" cy="6669359"/>
          </a:xfrm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1600" dirty="0"/>
              <a:t>В рамках освоения программы Вы получаете </a:t>
            </a:r>
            <a:r>
              <a:rPr lang="ru-RU" sz="1600" b="1" dirty="0"/>
              <a:t>возможность:</a:t>
            </a:r>
          </a:p>
          <a:p>
            <a:pPr>
              <a:lnSpc>
                <a:spcPct val="110000"/>
              </a:lnSpc>
            </a:pPr>
            <a:r>
              <a:rPr lang="ru-RU" sz="1600" dirty="0"/>
              <a:t>актуализировать представления о важных для осуществления профессиональной ориентации психологических особенностях учащихся, </a:t>
            </a:r>
          </a:p>
          <a:p>
            <a:pPr>
              <a:lnSpc>
                <a:spcPct val="110000"/>
              </a:lnSpc>
            </a:pPr>
            <a:r>
              <a:rPr lang="ru-RU" sz="1600" dirty="0"/>
              <a:t>освоить подходы к эффективному управлению ресурсами образовательной организации, которые позволят Вам осуществлять профессиональную ориентацию учащихся в урочной и внеурочной деятельности. </a:t>
            </a:r>
          </a:p>
          <a:p>
            <a:pPr>
              <a:lnSpc>
                <a:spcPct val="110000"/>
              </a:lnSpc>
            </a:pPr>
            <a:endParaRPr lang="ru-RU" sz="1600" dirty="0"/>
          </a:p>
          <a:p>
            <a:pPr marL="0" indent="0">
              <a:lnSpc>
                <a:spcPct val="110000"/>
              </a:lnSpc>
              <a:buNone/>
            </a:pPr>
            <a:r>
              <a:rPr lang="ru-RU" sz="1600" b="1" dirty="0"/>
              <a:t>В 2018 году </a:t>
            </a:r>
            <a:r>
              <a:rPr lang="ru-RU" sz="1600" dirty="0"/>
              <a:t>программа будет реализовываться как для отдельных педагогических работников, так и для школьных команд в различных вариантах:</a:t>
            </a:r>
          </a:p>
          <a:p>
            <a:pPr lvl="0">
              <a:lnSpc>
                <a:spcPct val="110000"/>
              </a:lnSpc>
            </a:pPr>
            <a:r>
              <a:rPr lang="ru-RU" sz="1600" dirty="0"/>
              <a:t>36 часов в очно-заочной форме;</a:t>
            </a:r>
          </a:p>
          <a:p>
            <a:pPr lvl="0">
              <a:lnSpc>
                <a:spcPct val="110000"/>
              </a:lnSpc>
            </a:pPr>
            <a:r>
              <a:rPr lang="ru-RU" sz="1600" dirty="0"/>
              <a:t>24 часа в очной форме.</a:t>
            </a:r>
          </a:p>
          <a:p>
            <a:pPr>
              <a:lnSpc>
                <a:spcPct val="110000"/>
              </a:lnSpc>
            </a:pPr>
            <a:r>
              <a:rPr lang="ru-RU" sz="1600" dirty="0"/>
              <a:t>При реализации программы в очной и очно-заочной формах используются возможности видеоконференцсвязи, скайпа.</a:t>
            </a:r>
          </a:p>
        </p:txBody>
      </p:sp>
    </p:spTree>
    <p:extLst>
      <p:ext uri="{BB962C8B-B14F-4D97-AF65-F5344CB8AC3E}">
        <p14:creationId xmlns:p14="http://schemas.microsoft.com/office/powerpoint/2010/main" val="55769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2">
            <a:extLst>
              <a:ext uri="{FF2B5EF4-FFF2-40B4-BE49-F238E27FC236}">
                <a16:creationId xmlns="" xmlns:a16="http://schemas.microsoft.com/office/drawing/2014/main" id="{9A0F0AC6-A89F-416B-9FA4-48E664065E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218D7DD0-110F-43F3-A7E4-B51873CBF10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="" xmlns:a16="http://schemas.microsoft.com/office/drawing/2014/main" id="{922081EA-7107-46FA-A893-B15086A748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="" xmlns:a16="http://schemas.microsoft.com/office/drawing/2014/main" id="{DD8889DF-D030-4BCD-9797-4BBD1986C2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650" name="Заголовок 1">
            <a:extLst>
              <a:ext uri="{FF2B5EF4-FFF2-40B4-BE49-F238E27FC236}">
                <a16:creationId xmlns="" xmlns:a16="http://schemas.microsoft.com/office/drawing/2014/main" id="{BDF5ED41-5FEC-49C9-B034-3BBDCCB93E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4088" y="1340768"/>
            <a:ext cx="3528392" cy="331236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defRPr/>
            </a:pPr>
            <a:r>
              <a:rPr lang="en-US" sz="27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КОНТАКТЫ: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Центр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учебно-методического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научного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сопровождения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обучения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детей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особыми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образовательными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потребностями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ГБУ ДПО ЧИППКРО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1E2F5D7-F483-4CB5-8855-905DF3BDBF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331" y="643466"/>
            <a:ext cx="4678757" cy="59538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special-children@mail.ru</a:t>
            </a:r>
          </a:p>
          <a:p>
            <a:pPr>
              <a:lnSpc>
                <a:spcPct val="11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(351) 211-59-04</a:t>
            </a:r>
          </a:p>
          <a:p>
            <a:pPr>
              <a:lnSpc>
                <a:spcPct val="110000"/>
              </a:lnSpc>
              <a:defRPr/>
            </a:pPr>
            <a:r>
              <a:rPr lang="en-US" sz="1600" b="1" dirty="0" err="1">
                <a:solidFill>
                  <a:schemeClr val="tx1"/>
                </a:solidFill>
              </a:rPr>
              <a:t>Челябинск</a:t>
            </a:r>
            <a:r>
              <a:rPr lang="en-US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 err="1">
                <a:solidFill>
                  <a:schemeClr val="tx1"/>
                </a:solidFill>
              </a:rPr>
              <a:t>ул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b="1" dirty="0" err="1">
                <a:solidFill>
                  <a:schemeClr val="tx1"/>
                </a:solidFill>
              </a:rPr>
              <a:t>Худякова</a:t>
            </a:r>
            <a:r>
              <a:rPr lang="en-US" sz="1600" b="1" dirty="0">
                <a:solidFill>
                  <a:schemeClr val="tx1"/>
                </a:solidFill>
              </a:rPr>
              <a:t>, д. 20, </a:t>
            </a:r>
            <a:r>
              <a:rPr lang="en-US" sz="1600" b="1" dirty="0" err="1">
                <a:solidFill>
                  <a:schemeClr val="tx1"/>
                </a:solidFill>
              </a:rPr>
              <a:t>каб</a:t>
            </a:r>
            <a:r>
              <a:rPr lang="en-US" sz="1600" b="1" dirty="0">
                <a:solidFill>
                  <a:schemeClr val="tx1"/>
                </a:solidFill>
              </a:rPr>
              <a:t>. 101, 108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sz="1600" i="1" dirty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defRPr/>
            </a:pPr>
            <a:r>
              <a:rPr lang="en-US" sz="1600" i="1" dirty="0" err="1">
                <a:solidFill>
                  <a:schemeClr val="tx1"/>
                </a:solidFill>
              </a:rPr>
              <a:t>руководитель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Ильина Анна </a:t>
            </a:r>
            <a:r>
              <a:rPr lang="en-US" sz="1600" dirty="0" err="1">
                <a:solidFill>
                  <a:schemeClr val="tx1"/>
                </a:solidFill>
              </a:rPr>
              <a:t>Владимировна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к.п.н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algn="l">
              <a:lnSpc>
                <a:spcPct val="110000"/>
              </a:lnSpc>
              <a:defRPr/>
            </a:pPr>
            <a:r>
              <a:rPr lang="en-US" sz="1600" i="1" dirty="0" err="1">
                <a:solidFill>
                  <a:schemeClr val="tx1"/>
                </a:solidFill>
              </a:rPr>
              <a:t>заведующий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  <a:r>
              <a:rPr lang="en-US" sz="1600" i="1" dirty="0" err="1">
                <a:solidFill>
                  <a:schemeClr val="tx1"/>
                </a:solidFill>
              </a:rPr>
              <a:t>лабораторией</a:t>
            </a:r>
            <a:r>
              <a:rPr lang="en-US" sz="1600" i="1" dirty="0">
                <a:solidFill>
                  <a:schemeClr val="tx1"/>
                </a:solidFill>
              </a:rPr>
              <a:t>	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chemeClr val="tx1"/>
                </a:solidFill>
              </a:rPr>
              <a:t>Маковецкая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Юлия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Геннадьевна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к.ист.н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algn="l">
              <a:lnSpc>
                <a:spcPct val="110000"/>
              </a:lnSpc>
              <a:defRPr/>
            </a:pPr>
            <a:r>
              <a:rPr lang="en-US" sz="1600" i="1" dirty="0" err="1">
                <a:solidFill>
                  <a:schemeClr val="tx1"/>
                </a:solidFill>
              </a:rPr>
              <a:t>научные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  <a:r>
              <a:rPr lang="en-US" sz="1600" i="1" dirty="0" err="1">
                <a:solidFill>
                  <a:schemeClr val="tx1"/>
                </a:solidFill>
              </a:rPr>
              <a:t>сотрудники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chemeClr val="tx1"/>
                </a:solidFill>
              </a:rPr>
              <a:t>Маркина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Нина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Витальевна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к.пс.н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chemeClr val="tx1"/>
                </a:solidFill>
              </a:rPr>
              <a:t>Менщикова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Ирина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Александровна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к.пс.н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chemeClr val="tx1"/>
                </a:solidFill>
              </a:rPr>
              <a:t>Погорелов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Дмитрий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Николаевич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chemeClr val="tx1"/>
                </a:solidFill>
              </a:rPr>
              <a:t>Раимбаев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Бахыт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Батырханович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50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4E50CAEE-CAC0-4F18-9593-F09A3338C1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5199" y="2213361"/>
            <a:ext cx="4685791" cy="2204815"/>
          </a:xfrm>
        </p:spPr>
        <p:txBody>
          <a:bodyPr>
            <a:normAutofit/>
          </a:bodyPr>
          <a:lstStyle/>
          <a:p>
            <a:pPr algn="l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2" name="Подзаголовок 1">
            <a:extLst>
              <a:ext uri="{FF2B5EF4-FFF2-40B4-BE49-F238E27FC236}">
                <a16:creationId xmlns="" xmlns:a16="http://schemas.microsoft.com/office/drawing/2014/main" id="{EF64D260-58E0-44A1-BA61-550A8E9BDB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0" y="4418176"/>
            <a:ext cx="4685791" cy="1264209"/>
          </a:xfrm>
        </p:spPr>
        <p:txBody>
          <a:bodyPr>
            <a:normAutofit/>
          </a:bodyPr>
          <a:lstStyle/>
          <a:p>
            <a:pPr algn="l"/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DA77D5-12C4-446D-AC72-A514960A55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9767" y="290557"/>
            <a:ext cx="2994233" cy="39055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9E04E4F-6B32-4651-ACE0-DACABF1FC2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97" y="0"/>
            <a:ext cx="5071806" cy="28677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13D4F2B0-7771-46FC-9763-240E8F55F1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4805" y="5429242"/>
            <a:ext cx="1459195" cy="1428758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6164F387-6750-4AFF-8A10-65C64D31ECA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6744" y="4064996"/>
            <a:ext cx="2037502" cy="1658803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0411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Изображение выглядит как стена, внутренний, бутылка, письменная принадлежность&#10;&#10;Описание создано автоматически">
            <a:extLst>
              <a:ext uri="{FF2B5EF4-FFF2-40B4-BE49-F238E27FC236}">
                <a16:creationId xmlns="" xmlns:a16="http://schemas.microsoft.com/office/drawing/2014/main" id="{D9394A6B-A1B3-46E5-93CB-44A548DF74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1CB8282-44AF-40D0-A7E2-03734788DC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9" name="Rounded Rectangle 8">
            <a:extLst>
              <a:ext uri="{FF2B5EF4-FFF2-40B4-BE49-F238E27FC236}">
                <a16:creationId xmlns="" xmlns:a16="http://schemas.microsoft.com/office/drawing/2014/main" id="{D77CF7D5-36A3-4ED3-AE46-77E42D2AA7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778669" y="819150"/>
            <a:ext cx="7528204" cy="4972049"/>
          </a:xfrm>
          <a:prstGeom prst="roundRect">
            <a:avLst>
              <a:gd name="adj" fmla="val 4333"/>
            </a:avLst>
          </a:prstGeom>
          <a:solidFill>
            <a:schemeClr val="bg1">
              <a:alpha val="75000"/>
            </a:schemeClr>
          </a:solidFill>
          <a:ln w="82550">
            <a:solidFill>
              <a:srgbClr val="EAEAEA"/>
            </a:solidFill>
          </a:ln>
          <a:scene3d>
            <a:camera prst="orthographicFront"/>
            <a:lightRig rig="threePt" dir="t"/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Заголовок 22">
            <a:extLst>
              <a:ext uri="{FF2B5EF4-FFF2-40B4-BE49-F238E27FC236}">
                <a16:creationId xmlns="" xmlns:a16="http://schemas.microsoft.com/office/drawing/2014/main" id="{E376E453-3038-4CD6-94C8-E58B3688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11" y="950976"/>
            <a:ext cx="7124319" cy="1263718"/>
          </a:xfrm>
        </p:spPr>
        <p:txBody>
          <a:bodyPr>
            <a:normAutofit fontScale="90000"/>
          </a:bodyPr>
          <a:lstStyle/>
          <a:p>
            <a:r>
              <a:rPr lang="ru-RU" sz="1700">
                <a:solidFill>
                  <a:srgbClr val="FFFFFF"/>
                </a:solidFill>
              </a:rPr>
              <a:t>Постановление Главного государственного санитарного врача РФ от 18.05.2009 N 30 (ред. от 20.02.2018) "Об утверждении СП 2.2.9.2510-09" (вместе с "СП 2.2.9.2510-09. Гигиенические требования к условиям труда инвалидов. Санитарные правила") </a:t>
            </a:r>
            <a:br>
              <a:rPr lang="ru-RU" sz="1700">
                <a:solidFill>
                  <a:srgbClr val="FFFFFF"/>
                </a:solidFill>
              </a:rPr>
            </a:br>
            <a:endParaRPr lang="ru-RU" sz="1700">
              <a:solidFill>
                <a:srgbClr val="FFFFFF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7B1401E2-0AF7-41FE-B5C1-76E8F912E08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7761" y="2367093"/>
            <a:ext cx="7010019" cy="309073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ru-RU" sz="1700" dirty="0">
                <a:solidFill>
                  <a:srgbClr val="FFFFFF"/>
                </a:solidFill>
              </a:rPr>
              <a:t>Профессиональная ориентация - это обобщенное понятие одного из компонентов общечеловеческой культуры, проявляющегося в форме заботы общества о профессиональном становлении подрастающего поколения, поддержки и развития природных дарований, а также проведения комплекса специальных мер содействия человеку в профессиональном самоопределении и выборе оптимального вида занятости с учетом его потребностей и возможностей, социально-экономической ситуации на рынке труда</a:t>
            </a:r>
          </a:p>
        </p:txBody>
      </p:sp>
    </p:spTree>
    <p:extLst>
      <p:ext uri="{BB962C8B-B14F-4D97-AF65-F5344CB8AC3E}">
        <p14:creationId xmlns:p14="http://schemas.microsoft.com/office/powerpoint/2010/main" val="3643243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Объект 21">
            <a:extLst>
              <a:ext uri="{FF2B5EF4-FFF2-40B4-BE49-F238E27FC236}">
                <a16:creationId xmlns="" xmlns:a16="http://schemas.microsoft.com/office/drawing/2014/main" id="{77AF43AC-24FD-49CB-99CE-B9457C56129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30478577"/>
              </p:ext>
            </p:extLst>
          </p:nvPr>
        </p:nvGraphicFramePr>
        <p:xfrm>
          <a:off x="685800" y="908720"/>
          <a:ext cx="777287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1085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="" xmlns:a16="http://schemas.microsoft.com/office/drawing/2014/main" id="{4D4DD4CF-9732-4771-98FE-77886DC915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0917E639-5738-4605-929E-1222198314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31B6210F-0928-416B-A51C-0A6E202CF0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53" r="19703"/>
          <a:stretch/>
        </p:blipFill>
        <p:spPr>
          <a:xfrm>
            <a:off x="20" y="10"/>
            <a:ext cx="5609348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A2861A9C-C970-4FFE-B67C-222B6F5732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09370" y="-2"/>
            <a:ext cx="60985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D2FDF82E-EBD8-4EC5-AD10-CD9E70EE85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Заголовок 10">
            <a:extLst>
              <a:ext uri="{FF2B5EF4-FFF2-40B4-BE49-F238E27FC236}">
                <a16:creationId xmlns="" xmlns:a16="http://schemas.microsoft.com/office/drawing/2014/main" id="{FB81BAD0-0A99-4DF5-ACBD-DCAABEE7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692696"/>
            <a:ext cx="4674282" cy="122413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Европейская социальная хартия (пересмотренная) (принята в г. Страсбурге 03.05.1996)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3ACAA2C7-D141-4A01-B8D6-19B94E0333E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1992" y="1196752"/>
            <a:ext cx="3334504" cy="54006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400" dirty="0"/>
              <a:t>в целях обеспечения эффективного осуществления права на профессиональную ориентацию Стороны обязуются </a:t>
            </a:r>
            <a:r>
              <a:rPr lang="ru-RU" sz="1400" b="1" dirty="0"/>
              <a:t>предоставлять или поощрять</a:t>
            </a:r>
            <a:r>
              <a:rPr lang="ru-RU" sz="1400" dirty="0"/>
              <a:t>, по мере необходимости, </a:t>
            </a:r>
            <a:r>
              <a:rPr lang="ru-RU" sz="1400" b="1" dirty="0"/>
              <a:t>оказание услуг, которые помогают </a:t>
            </a:r>
            <a:r>
              <a:rPr lang="ru-RU" sz="1400" dirty="0"/>
              <a:t>всем лицам, в том числе инвалидам, </a:t>
            </a:r>
            <a:r>
              <a:rPr lang="ru-RU" sz="1400" b="1" dirty="0"/>
              <a:t>решать проблемы, связанные с выбором профессии или повышением профессионального уровня с учетом индивидуальных особенностей и возможностей занятости</a:t>
            </a:r>
            <a:r>
              <a:rPr lang="ru-RU" sz="1400" dirty="0"/>
              <a:t>;</a:t>
            </a:r>
          </a:p>
          <a:p>
            <a:pPr>
              <a:lnSpc>
                <a:spcPct val="110000"/>
              </a:lnSpc>
            </a:pPr>
            <a:r>
              <a:rPr lang="ru-RU" sz="1400" dirty="0"/>
              <a:t>помощь должна предоставляться бесплатно как молодежи, включая школьников, так и взрослым.</a:t>
            </a:r>
          </a:p>
          <a:p>
            <a:pPr>
              <a:lnSpc>
                <a:spcPct val="110000"/>
              </a:lnSpc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28310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0E6FD0-7470-4337-83BD-A27CB67BB8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1CB8282-44AF-40D0-A7E2-03734788DC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ounded Rectangle 8">
            <a:extLst>
              <a:ext uri="{FF2B5EF4-FFF2-40B4-BE49-F238E27FC236}">
                <a16:creationId xmlns="" xmlns:a16="http://schemas.microsoft.com/office/drawing/2014/main" id="{D77CF7D5-36A3-4ED3-AE46-77E42D2AA7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778669" y="819150"/>
            <a:ext cx="7528204" cy="4972049"/>
          </a:xfrm>
          <a:prstGeom prst="roundRect">
            <a:avLst>
              <a:gd name="adj" fmla="val 4333"/>
            </a:avLst>
          </a:prstGeom>
          <a:solidFill>
            <a:schemeClr val="bg1">
              <a:alpha val="75000"/>
            </a:schemeClr>
          </a:solidFill>
          <a:ln w="82550">
            <a:solidFill>
              <a:srgbClr val="EAEAEA"/>
            </a:solidFill>
          </a:ln>
          <a:scene3d>
            <a:camera prst="orthographicFront"/>
            <a:lightRig rig="threePt" dir="t"/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80CF98-0934-438A-8E4A-82C9F9380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11" y="950976"/>
            <a:ext cx="7124319" cy="126371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rgbClr val="FFFFFF"/>
                </a:solidFill>
              </a:rPr>
              <a:t>Распоряжение Правительства РФ от 17.11.2008 № 1662-р (ред. от 10.02.2017) «О Концепции долгосрочного социально-экономического развития Российской Федерации на период до 2020 года»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B6528F3-7034-45AA-A69F-79CB2616E70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7761" y="2367093"/>
            <a:ext cx="7010019" cy="3090732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FFFFFF"/>
                </a:solidFill>
              </a:rPr>
              <a:t>развитие системы профессиональной ориентации и психологической поддержки населения, в том числе профессиональной ориентации школьников, повышение их мотивации к трудовой деятельности по профессиям, специальностям, востребованным на рынке труда</a:t>
            </a: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71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E1495E7-7A92-469B-B45C-99194364F5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1CB8282-44AF-40D0-A7E2-03734788DC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ounded Rectangle 8">
            <a:extLst>
              <a:ext uri="{FF2B5EF4-FFF2-40B4-BE49-F238E27FC236}">
                <a16:creationId xmlns="" xmlns:a16="http://schemas.microsoft.com/office/drawing/2014/main" id="{D77CF7D5-36A3-4ED3-AE46-77E42D2AA7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778669" y="819150"/>
            <a:ext cx="7528204" cy="4972049"/>
          </a:xfrm>
          <a:prstGeom prst="roundRect">
            <a:avLst>
              <a:gd name="adj" fmla="val 4333"/>
            </a:avLst>
          </a:prstGeom>
          <a:solidFill>
            <a:schemeClr val="bg1">
              <a:alpha val="75000"/>
            </a:schemeClr>
          </a:solidFill>
          <a:ln w="82550">
            <a:solidFill>
              <a:srgbClr val="EAEAEA"/>
            </a:solidFill>
          </a:ln>
          <a:scene3d>
            <a:camera prst="orthographicFront"/>
            <a:lightRig rig="threePt" dir="t"/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7D18A-E418-47EA-B33D-EEEF2796E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11" y="950976"/>
            <a:ext cx="7124319" cy="1263718"/>
          </a:xfrm>
        </p:spPr>
        <p:txBody>
          <a:bodyPr>
            <a:normAutofit fontScale="90000"/>
          </a:bodyPr>
          <a:lstStyle/>
          <a:p>
            <a:r>
              <a:rPr lang="ru-RU" sz="2500">
                <a:solidFill>
                  <a:srgbClr val="FFFFFF"/>
                </a:solidFill>
              </a:rPr>
              <a:t>Федеральный закон от 24.07.1998 № 124-ФЗ (ред. от 04.06.2018) «Об основных гарантиях прав ребенка в Российской Федерации»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FA16E9-471D-4D15-AE48-8E64692F53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7761" y="2367093"/>
            <a:ext cx="7010019" cy="3090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>
                <a:solidFill>
                  <a:srgbClr val="FFFFFF"/>
                </a:solidFill>
              </a:rPr>
              <a:t>органы исполнительной власти субъектов Российской Федерации: </a:t>
            </a:r>
            <a:endParaRPr lang="ru-RU">
              <a:solidFill>
                <a:srgbClr val="FFFFFF"/>
              </a:solidFill>
            </a:endParaRPr>
          </a:p>
          <a:p>
            <a:r>
              <a:rPr lang="ru-RU">
                <a:solidFill>
                  <a:srgbClr val="FFFFFF"/>
                </a:solidFill>
              </a:rPr>
              <a:t>осуществляют мероприятия по обеспечению профессиональной ориентации, профессионального обучения детей, достигших возраста 14 лет.</a:t>
            </a:r>
          </a:p>
        </p:txBody>
      </p:sp>
    </p:spTree>
    <p:extLst>
      <p:ext uri="{BB962C8B-B14F-4D97-AF65-F5344CB8AC3E}">
        <p14:creationId xmlns:p14="http://schemas.microsoft.com/office/powerpoint/2010/main" val="4279856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="" xmlns:a16="http://schemas.microsoft.com/office/drawing/2014/main" id="{DC3B8C6B-63CA-4384-8059-2036BE5202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F5B52056-26AD-4841-8A16-C1D9E3C099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Изображение выглядит как человек, мужчина, небо, люди&#10;&#10;Описание создано автоматически">
            <a:extLst>
              <a:ext uri="{FF2B5EF4-FFF2-40B4-BE49-F238E27FC236}">
                <a16:creationId xmlns="" xmlns:a16="http://schemas.microsoft.com/office/drawing/2014/main" id="{F6C0F1F2-F3A3-4C70-B1B3-6CE6725CFF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301855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C71B03AA-C0EB-4104-84F8-E1AB8BFBEF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18570" y="-2"/>
            <a:ext cx="60985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09C2B723-6C2F-49DE-A429-50BDFD1ADB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67C255-8BFA-466B-BCFE-FBF8F5770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787" y="618517"/>
            <a:ext cx="5004665" cy="1596177"/>
          </a:xfrm>
        </p:spPr>
        <p:txBody>
          <a:bodyPr>
            <a:normAutofit/>
          </a:bodyPr>
          <a:lstStyle/>
          <a:p>
            <a:r>
              <a:rPr lang="ru-RU" sz="2500"/>
              <a:t>Федеральный закон от 29.12.2012 № ФЗ-273 «Об образовании в Российской Федерации»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2BCA690-1A43-40EB-9469-360BD9CEE78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786" y="2367092"/>
            <a:ext cx="5004665" cy="342410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1700" b="1" dirty="0"/>
              <a:t>Органы государственной власти, органы местного самоуправления, организации, осуществляющие образовательную деятельность:</a:t>
            </a:r>
            <a:endParaRPr lang="ru-RU" sz="1700" dirty="0"/>
          </a:p>
          <a:p>
            <a:pPr>
              <a:lnSpc>
                <a:spcPct val="110000"/>
              </a:lnSpc>
            </a:pPr>
            <a:r>
              <a:rPr lang="ru-RU" sz="1700" dirty="0"/>
              <a:t>оказывают психолого-педагогическую, медицинскую и социальную помощь, которая  включает в себя  помощь обучающимся в профориентации, получении профессии и социальной адаптации</a:t>
            </a:r>
          </a:p>
        </p:txBody>
      </p:sp>
    </p:spTree>
    <p:extLst>
      <p:ext uri="{BB962C8B-B14F-4D97-AF65-F5344CB8AC3E}">
        <p14:creationId xmlns:p14="http://schemas.microsoft.com/office/powerpoint/2010/main" val="410852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="" xmlns:a16="http://schemas.microsoft.com/office/drawing/2014/main" id="{45873676-3D69-48B0-BA02-D759766A90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248E96D7-6599-4607-9958-FD9E100013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Изображение выглядит как человек, мужчина, небо, люди&#10;&#10;Описание создано автоматически">
            <a:extLst>
              <a:ext uri="{FF2B5EF4-FFF2-40B4-BE49-F238E27FC236}">
                <a16:creationId xmlns="" xmlns:a16="http://schemas.microsoft.com/office/drawing/2014/main" id="{881F76EC-889B-4797-BE58-511FBBA176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0" y="-1"/>
            <a:ext cx="9143980" cy="418773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99478AA5-D1D0-4B5E-9FDE-6F55026DA30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0" y="4229100"/>
            <a:ext cx="9144000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CA8EEE2-DA9A-4635-9B41-33EB565145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67C255-8BFA-466B-BCFE-FBF8F5770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536" y="4437888"/>
            <a:ext cx="7424928" cy="1116711"/>
          </a:xfrm>
        </p:spPr>
        <p:txBody>
          <a:bodyPr>
            <a:normAutofit fontScale="90000"/>
          </a:bodyPr>
          <a:lstStyle/>
          <a:p>
            <a:r>
              <a:rPr lang="ru-RU" sz="2600" b="1" dirty="0"/>
              <a:t>КАДРОВОЕ ОБЕСПЕЧЕНИЕ РЕАЛИЗАЦИИ ПРАВА НА ПРОФЕССИОНАЛЬНУЮ ОРИЕНТАЦИЮ</a:t>
            </a:r>
          </a:p>
        </p:txBody>
      </p:sp>
      <p:sp>
        <p:nvSpPr>
          <p:cNvPr id="13" name="Подзаголовок 12">
            <a:extLst>
              <a:ext uri="{FF2B5EF4-FFF2-40B4-BE49-F238E27FC236}">
                <a16:creationId xmlns="" xmlns:a16="http://schemas.microsoft.com/office/drawing/2014/main" id="{19B1BEDB-3BC0-44FC-B7D4-9DBDB4708E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3259" y="5481448"/>
            <a:ext cx="6517482" cy="535939"/>
          </a:xfrm>
        </p:spPr>
        <p:txBody>
          <a:bodyPr>
            <a:normAutofit/>
          </a:bodyPr>
          <a:lstStyle/>
          <a:p>
            <a:endParaRPr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5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1">
            <a:extLst>
              <a:ext uri="{FF2B5EF4-FFF2-40B4-BE49-F238E27FC236}">
                <a16:creationId xmlns="" xmlns:a16="http://schemas.microsoft.com/office/drawing/2014/main" id="{2255CADE-DCE0-447F-B290-2AE78E5E55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>
            <a:extLst>
              <a:ext uri="{FF2B5EF4-FFF2-40B4-BE49-F238E27FC236}">
                <a16:creationId xmlns="" xmlns:a16="http://schemas.microsoft.com/office/drawing/2014/main" id="{240987D2-7FAC-4B65-A97B-0EAADE73BB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0627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Изображение выглядит как текст, карта&#10;&#10;Описание создано автоматически">
            <a:extLst>
              <a:ext uri="{FF2B5EF4-FFF2-40B4-BE49-F238E27FC236}">
                <a16:creationId xmlns="" xmlns:a16="http://schemas.microsoft.com/office/drawing/2014/main" id="{34F84A67-A332-4A94-B46A-C8A154C46A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5" y="10"/>
            <a:ext cx="5193150" cy="6857990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="" xmlns:a16="http://schemas.microsoft.com/office/drawing/2014/main" id="{4245587C-701C-48A1-9B6B-10C3DF81A8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199795" y="-2"/>
            <a:ext cx="60985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7">
            <a:extLst>
              <a:ext uri="{FF2B5EF4-FFF2-40B4-BE49-F238E27FC236}">
                <a16:creationId xmlns="" xmlns:a16="http://schemas.microsoft.com/office/drawing/2014/main" id="{2E5CF545-7AAF-4A13-8871-089E929E850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28410" y="1358901"/>
            <a:ext cx="3708086" cy="2730498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«ТЕМП +» – образовательное пространство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профессиональной ориентации</a:t>
            </a:r>
          </a:p>
        </p:txBody>
      </p:sp>
    </p:spTree>
    <p:extLst>
      <p:ext uri="{BB962C8B-B14F-4D97-AF65-F5344CB8AC3E}">
        <p14:creationId xmlns:p14="http://schemas.microsoft.com/office/powerpoint/2010/main" val="98492989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1302</Words>
  <Application>Microsoft Office PowerPoint</Application>
  <PresentationFormat>Экран (4:3)</PresentationFormat>
  <Paragraphs>152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Капля</vt:lpstr>
      <vt:lpstr>ПРОСТРАНСТВО РЕАЛИЗАЦИИ ПРАВА РЕБЕНКА НА ПРОФЕССИОНАЛЬНУЮ ОРИЕНТАЦИЮ</vt:lpstr>
      <vt:lpstr>Постановление Главного государственного санитарного врача РФ от 18.05.2009 N 30 (ред. от 20.02.2018) "Об утверждении СП 2.2.9.2510-09" (вместе с "СП 2.2.9.2510-09. Гигиенические требования к условиям труда инвалидов. Санитарные правила")  </vt:lpstr>
      <vt:lpstr>Презентация PowerPoint</vt:lpstr>
      <vt:lpstr>Европейская социальная хартия (пересмотренная) (принята в г. Страсбурге 03.05.1996)</vt:lpstr>
      <vt:lpstr>Распоряжение Правительства РФ от 17.11.2008 № 1662-р (ред. от 10.02.2017) «О Концепции долгосрочного социально-экономического развития Российской Федерации на период до 2020 года» </vt:lpstr>
      <vt:lpstr>Федеральный закон от 24.07.1998 № 124-ФЗ (ред. от 04.06.2018) «Об основных гарантиях прав ребенка в Российской Федерации»</vt:lpstr>
      <vt:lpstr>Федеральный закон от 29.12.2012 № ФЗ-273 «Об образовании в Российской Федерации»</vt:lpstr>
      <vt:lpstr>КАДРОВОЕ ОБЕСПЕЧЕНИЕ РЕАЛИЗАЦИИ ПРАВА НА ПРОФЕССИОНАЛЬНУЮ ОРИЕНТАЦИЮ</vt:lpstr>
      <vt:lpstr>Проект «ТЕМП +» – образовательное пространство профессиональной ориентации</vt:lpstr>
      <vt:lpstr>Презентация PowerPoint</vt:lpstr>
      <vt:lpstr>Презентация PowerPoint</vt:lpstr>
      <vt:lpstr>ПРОФЕССИОНАЛЬНАЯ ОРИЕНТАЦИЯ ШКОЛЬНИКОВ</vt:lpstr>
      <vt:lpstr>Особенности профессионального самоопределения школьников</vt:lpstr>
      <vt:lpstr>Профессиональное самоопределение - процесс</vt:lpstr>
      <vt:lpstr>Дополнительная профессиональная программа повышения квалификации «Профессиональная ориентация учащихся в условиях введения и реализации ФГОС общего образования»</vt:lpstr>
      <vt:lpstr>КОНТАКТЫ: Центр учебно-методического и научного сопровождения обучения детей с особыми образовательными потребностями ГБУ ДПО ЧИППКРО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ПРОСТРАНСТВО РЕАЛИЗАЦИИ ПРАВА РЕБЕНКА НА ПРОФЕССИОНАЛЬНУЮ ОРИЕНТАЦИЮ</dc:title>
  <dc:creator>АННА АННА</dc:creator>
  <cp:lastModifiedBy>Павел А.Сафронов</cp:lastModifiedBy>
  <cp:revision>2</cp:revision>
  <dcterms:created xsi:type="dcterms:W3CDTF">2018-11-07T16:35:00Z</dcterms:created>
  <dcterms:modified xsi:type="dcterms:W3CDTF">2018-11-12T11:07:54Z</dcterms:modified>
</cp:coreProperties>
</file>