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5" r:id="rId1"/>
  </p:sldMasterIdLst>
  <p:notesMasterIdLst>
    <p:notesMasterId r:id="rId12"/>
  </p:notesMasterIdLst>
  <p:sldIdLst>
    <p:sldId id="256" r:id="rId2"/>
    <p:sldId id="258" r:id="rId3"/>
    <p:sldId id="300" r:id="rId4"/>
    <p:sldId id="296" r:id="rId5"/>
    <p:sldId id="297" r:id="rId6"/>
    <p:sldId id="304" r:id="rId7"/>
    <p:sldId id="301" r:id="rId8"/>
    <p:sldId id="305" r:id="rId9"/>
    <p:sldId id="292" r:id="rId10"/>
    <p:sldId id="306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0000"/>
    <a:srgbClr val="0000FF"/>
    <a:srgbClr val="0066FF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0" autoAdjust="0"/>
    <p:restoredTop sz="95018" autoAdjust="0"/>
  </p:normalViewPr>
  <p:slideViewPr>
    <p:cSldViewPr snapToGrid="0">
      <p:cViewPr varScale="1">
        <p:scale>
          <a:sx n="110" d="100"/>
          <a:sy n="110" d="100"/>
        </p:scale>
        <p:origin x="-54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23F4AE2-F746-4820-A1BE-66DF81F52281}" type="datetimeFigureOut">
              <a:rPr lang="ru-RU" altLang="ru-RU"/>
              <a:pPr>
                <a:defRPr/>
              </a:pPr>
              <a:t>12.11.2018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2FA15FE9-2CBB-4F3A-9CEB-B31C110DD0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944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F95EB58-7945-4620-8E0A-B44429899A37}" type="slidenum">
              <a:rPr lang="ru-RU" altLang="ru-RU"/>
              <a:pPr>
                <a:spcBef>
                  <a:spcPct val="0"/>
                </a:spcBef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40A9F19-6AAA-4263-8E8A-442A2A96EC74}" type="slidenum">
              <a:rPr lang="ru-RU" altLang="ru-RU">
                <a:latin typeface="Calibri" pitchFamily="34" charset="0"/>
              </a:rPr>
              <a:pPr/>
              <a:t>2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808559-7A94-436B-AD6D-DBBDB0FAF89A}" type="slidenum">
              <a:rPr lang="ru-RU" altLang="ru-RU"/>
              <a:pPr>
                <a:spcBef>
                  <a:spcPct val="0"/>
                </a:spcBef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543050" y="1344613"/>
            <a:ext cx="85725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49D61A-56B7-4642-9BA8-52FD9407AAB7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BC46B-05F9-405D-A576-54A0E560D8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5375872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B760E-ABCB-426E-9EAF-4742CA94373B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35FBA-6D1F-444E-A12F-59BA83265ED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917412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914BC-04A2-4AC2-B006-3D3CA146D4D1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5F8F4-B1D5-4F09-942E-23249145F58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244165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28C78-6D4B-46AF-B089-800FBB8B91E4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10AE7-97B8-4B16-92B4-64F91061FBB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8180778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3238" y="0"/>
            <a:ext cx="9144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3048000" y="0"/>
            <a:ext cx="1016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3211513" y="2746375"/>
            <a:ext cx="84137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9A5E2E-9217-4C21-A6FF-782767739A66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42C4B-9C53-47C0-A8F7-AD1784FD7CA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167197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60DB-3F01-414C-9801-03DC750807BA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3A953-40BB-48CD-BCA5-3EC06FEBFA1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478050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D17809-BA88-4A4D-9A9D-117252317CD2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E6DBC-5232-4F93-94E1-82452FA4A47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58175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CF8DB-3917-4986-AD4F-979634CCCA9A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20A38-14FA-4F3A-B900-A8A9AA05BA2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6184022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2550" y="0"/>
            <a:ext cx="1083945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352550" y="0"/>
            <a:ext cx="984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AB4A2B-031C-4452-A89A-B8D605193713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643B4-4B30-40F6-9BD5-61953256DB2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014710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3A3631-E31F-4EF2-9D75-E23E624F34FB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CB15D-A319-4F1F-9611-74065CCF891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648586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528638" y="954088"/>
            <a:ext cx="9144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6672263" y="936625"/>
            <a:ext cx="865187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3D1598-AA98-48B8-824E-605BC7AD15AA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A5EF3-5AD6-4213-BF2A-D03339BA0DF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162606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438" y="-815975"/>
            <a:ext cx="2184401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225425" y="20638"/>
            <a:ext cx="226853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963" y="0"/>
            <a:ext cx="1084103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525" y="274638"/>
            <a:ext cx="9996488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914525" y="1447800"/>
            <a:ext cx="99964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B7908E51-1B44-408A-8DD5-CDD8D3B6089E}" type="datetimeFigureOut">
              <a:rPr lang="en-US" altLang="ru-RU"/>
              <a:pPr>
                <a:defRPr/>
              </a:pPr>
              <a:t>11/12/2018</a:t>
            </a:fld>
            <a:endParaRPr lang="en-US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5563" y="6305550"/>
            <a:ext cx="6096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</a:defRPr>
            </a:lvl1pPr>
          </a:lstStyle>
          <a:p>
            <a:fld id="{6CD5723C-2C82-4065-887D-3368A691F54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2550" y="0"/>
            <a:ext cx="984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0" r:id="rId2"/>
    <p:sldLayoutId id="2147484096" r:id="rId3"/>
    <p:sldLayoutId id="2147484091" r:id="rId4"/>
    <p:sldLayoutId id="2147484097" r:id="rId5"/>
    <p:sldLayoutId id="2147484092" r:id="rId6"/>
    <p:sldLayoutId id="2147484098" r:id="rId7"/>
    <p:sldLayoutId id="2147484099" r:id="rId8"/>
    <p:sldLayoutId id="2147484100" r:id="rId9"/>
    <p:sldLayoutId id="2147484093" r:id="rId10"/>
    <p:sldLayoutId id="2147484094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890713" y="1938338"/>
            <a:ext cx="8591550" cy="40306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преемственности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	проектировании 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образовательных организациях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Скрипова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Н. Е. зав. кафедрой начального образования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ЧИППКРО,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учитель РФ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Г. В зав. кафедрой развития дошкольного образования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ЧИППКРО, 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доцент,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работник общего образования РФ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619250" y="0"/>
            <a:ext cx="88931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учреждение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дополнительного профессионального образования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«Челябинский институт переподготовки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и повышения квалификации работников образования»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Кафедра развития дошкольного образования</a:t>
            </a:r>
            <a:endParaRPr lang="ru-RU" altLang="ru-RU" sz="2000" dirty="0" smtClean="0">
              <a:latin typeface="Trebuchet MS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429500" y="4122738"/>
            <a:ext cx="6407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itchFamily="34" charset="0"/>
              <a:buChar char="◦"/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rebuchet MS" pitchFamily="34" charset="0"/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rebuchet MS" pitchFamily="34" charset="0"/>
              </a:rPr>
              <a:t> 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3976688" y="6246813"/>
            <a:ext cx="4176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itchFamily="34" charset="0"/>
              <a:buChar char="◦"/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Челябинск, 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890713" y="1938338"/>
            <a:ext cx="8591550" cy="40306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преемственности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	проектировании 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образовательных организациях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Скрипова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Н. Е. зав. кафедрой начального образования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ЧИППКРО,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учитель РФ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Г. В зав. кафедрой развития дошкольного образования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ЧИППКРО, 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доцент, 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работник общего образования РФ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619250" y="0"/>
            <a:ext cx="88931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учреждение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дополнительного профессионального образования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«Челябинский институт переподготовки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и повышения квалификации работников образования»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Кафедра развития дошкольного образования</a:t>
            </a:r>
            <a:endParaRPr lang="ru-RU" altLang="ru-RU" sz="2000" dirty="0" smtClean="0">
              <a:latin typeface="Trebuchet MS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7429500" y="4122738"/>
            <a:ext cx="6407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itchFamily="34" charset="0"/>
              <a:buChar char="◦"/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rebuchet MS" pitchFamily="34" charset="0"/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rebuchet MS" pitchFamily="34" charset="0"/>
              </a:rPr>
              <a:t> 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976688" y="6246813"/>
            <a:ext cx="4176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itchFamily="34" charset="0"/>
              <a:buChar char="◦"/>
              <a:defRPr sz="2800"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Челябинск, 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000" b="1" cap="all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Ранняя профориентация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«Целенаправленная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связанная с формированием у подрастающего поколения профессиональных интересов и склонностей в соответствии с личностными способностями, потребностью общества и пригодностью к той или иной профессии»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Батышев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altLang="ru-RU" sz="3500" dirty="0" smtClean="0">
              <a:latin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altLang="ru-RU" sz="35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9050" y="379413"/>
            <a:ext cx="10196513" cy="5937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ориентация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Объект 2"/>
          <p:cNvSpPr>
            <a:spLocks noGrp="1"/>
          </p:cNvSpPr>
          <p:nvPr>
            <p:ph sz="half" idx="1"/>
          </p:nvPr>
        </p:nvSpPr>
        <p:spPr>
          <a:xfrm>
            <a:off x="1589088" y="1130300"/>
            <a:ext cx="4797425" cy="5440363"/>
          </a:xfrm>
        </p:spPr>
        <p:txBody>
          <a:bodyPr/>
          <a:lstStyle/>
          <a:p>
            <a:r>
              <a:rPr lang="ru-RU" altLang="ru-RU" smtClean="0"/>
              <a:t> 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профессиональная ориентация как процесс</a:t>
            </a:r>
          </a:p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 профессиональная ориентация как система</a:t>
            </a:r>
          </a:p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 профессиональная ориентация как результат</a:t>
            </a:r>
          </a:p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 профессиональная ориентация как совокупность культурных смыслов (ценностей)</a:t>
            </a:r>
          </a:p>
          <a:p>
            <a:endParaRPr lang="ru-RU" altLang="ru-RU" smtClean="0"/>
          </a:p>
        </p:txBody>
      </p:sp>
      <p:sp>
        <p:nvSpPr>
          <p:cNvPr id="13316" name="Объект 3"/>
          <p:cNvSpPr>
            <a:spLocks noGrp="1"/>
          </p:cNvSpPr>
          <p:nvPr>
            <p:ph sz="half" idx="2"/>
          </p:nvPr>
        </p:nvSpPr>
        <p:spPr>
          <a:xfrm>
            <a:off x="7232650" y="1130300"/>
            <a:ext cx="4678363" cy="5057775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ориентация на направленность активности  детей при установлении характера их отношений к чему-либо (профессиям). </a:t>
            </a:r>
          </a:p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ориентация – умение разобраться, осведомлённость в чём-нибудь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b="1" smtClean="0">
                <a:effectLst/>
                <a:latin typeface="Times New Roman" pitchFamily="18" charset="0"/>
                <a:cs typeface="Times New Roman" pitchFamily="18" charset="0"/>
              </a:rPr>
              <a:t>ФГОС ДО о ранней профориентации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1914525" y="1751013"/>
            <a:ext cx="9996488" cy="4497387"/>
          </a:xfrm>
        </p:spPr>
        <p:txBody>
          <a:bodyPr/>
          <a:lstStyle/>
          <a:p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Принципы дошкольного образования</a:t>
            </a:r>
          </a:p>
          <a:p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Задачи </a:t>
            </a:r>
          </a:p>
          <a:p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Целевые ориентиры</a:t>
            </a:r>
          </a:p>
        </p:txBody>
      </p:sp>
      <p:pic>
        <p:nvPicPr>
          <p:cNvPr id="4" name="Picture 3" descr="D:\ДОУ 85\проет деятельность\лего 2014\фото\DSC_35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375" y="4348163"/>
            <a:ext cx="2608263" cy="1776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4" descr="I:\фото темп\DSC_09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525" y="4348163"/>
            <a:ext cx="2320925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2800" b="1" smtClean="0">
                <a:effectLst/>
                <a:latin typeface="Times New Roman" pitchFamily="18" charset="0"/>
                <a:cs typeface="Times New Roman" pitchFamily="18" charset="0"/>
              </a:rPr>
              <a:t>Формы предъявления сформированных представлений о труде и интереса к различным профессиям взрослых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1914525" y="1447800"/>
            <a:ext cx="9996488" cy="5091113"/>
          </a:xfrm>
        </p:spPr>
        <p:txBody>
          <a:bodyPr/>
          <a:lstStyle/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Современные сюжетно-ролевые игры</a:t>
            </a:r>
          </a:p>
          <a:p>
            <a:pPr algn="just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Продуктивные виды деятельности (культурные практики)</a:t>
            </a:r>
          </a:p>
          <a:p>
            <a:pPr algn="just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 algn="just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Педагогические мероприятия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3350" y="4814888"/>
            <a:ext cx="2955925" cy="1754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5" name="Picture 3" descr="I:\фото темп\DSC_09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300" y="4814888"/>
            <a:ext cx="3011488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1911014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5507"/>
                <a:gridCol w="5955507"/>
              </a:tblGrid>
              <a:tr h="955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 В основе Стандарта лежит системно-</a:t>
                      </a:r>
                      <a:r>
                        <a:rPr kumimoji="0"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деятельностный</a:t>
                      </a:r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подход, который предполагает: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воспитание и развитие качеств личности, отвечающих требованиям .., инновационной экономики,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переход к стратегии социального проектирования … личностного и познавательного развития обучающихся;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783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 Стандарт ориентирован на становление личностных характеристик выпускника («портрет выпускника начальной школы»):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любящий свой народ, свой край и свою Родину;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уважающий и принимающий ценности семьи и общества;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любознательный, активно и заинтересованно познающий мир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78306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 Стандарт устанавливает требования к результатам обучающихся, освоивших основную образовательную программу начального общего образования: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личностным, включающим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готовность и способность обучающихся к саморазвитию,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сформированность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мотивации … к познанию, ценностно-смысловые установки обучающихся,  … социальные компетенции, личностные качества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17717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 Предметные результаты освоения основной образовательной программы начального общего образования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12.3. Обществознание и естествознание (Окружающий мир):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12.6. Технология: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получение первоначальных представлений о созидательном и нравственном значении труда в жизни человека и общества; о мире профессий и важности правильного выбора профессии;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 приобретение навыков самообслуживания; овладение технологическими приемами ручной обработки материалов; усвоение правил техники безопасности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5768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19.6. Программа духовно-нравственного развития, воспитания обучающихся  при получении начального общего образования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создание системы воспитательных мероприятий, позволяющих обучающемуся осваивать и на практике использовать полученные знания;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у обучающегося активной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деятельностной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позиции.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22831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Профессиональная ориентация сквозь призму многообразия ценностей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ценностно-смысловые ориентиры и установки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ценностные ориентиры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ценностное отношение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ценности человеческой жизни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525" y="357188"/>
            <a:ext cx="9996488" cy="1143000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Движущие силы </a:t>
            </a: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ценностной ориентации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на профессии …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620713" y="1323975"/>
            <a:ext cx="11290300" cy="5534025"/>
          </a:xfrm>
        </p:spPr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Адаптация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- фоновый процесс, в разрезе которого формируются условия для взаимодействия детей с миром ценностей профессий</a:t>
            </a:r>
          </a:p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Адаптационные механизмы способствуют снятию эмоциональной напряженности  детей и обеспечивают их целесообразное поведение в условиях складывающегося </a:t>
            </a: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пространства трудовой активности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525" y="274638"/>
            <a:ext cx="9996488" cy="1143000"/>
          </a:xfrm>
        </p:spPr>
        <p:txBody>
          <a:bodyPr/>
          <a:lstStyle/>
          <a:p>
            <a:pPr algn="ctr">
              <a:defRPr/>
            </a:pP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ориентация как результат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525" y="1524000"/>
            <a:ext cx="4876800" cy="4664075"/>
          </a:xfrm>
        </p:spPr>
        <p:txBody>
          <a:bodyPr/>
          <a:lstStyle/>
          <a:p>
            <a:pPr marL="82550" indent="0"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ДОУ</a:t>
            </a:r>
          </a:p>
          <a:p>
            <a:pPr marL="82550" indent="0">
              <a:buFont typeface="Wingdings 2" pitchFamily="18" charset="2"/>
              <a:buNone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труду взрослых, 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труда, 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различным профессиям взрослых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99288" y="1417638"/>
            <a:ext cx="4911725" cy="4770437"/>
          </a:xfrm>
        </p:spPr>
        <p:txBody>
          <a:bodyPr/>
          <a:lstStyle/>
          <a:p>
            <a:pPr marL="82550" indent="0">
              <a:buFont typeface="Wingdings 2" pitchFamily="18" charset="2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начального общего образования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труду как основному виду человеческой деятельности;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учебным поручениям и обязанностям;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включенность в пространство трудовой активности;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элементарные представления о мире профессий.</a:t>
            </a:r>
          </a:p>
          <a:p>
            <a:pPr marL="82550" indent="0">
              <a:buFont typeface="Wingdings 2" pitchFamily="18" charset="2"/>
              <a:buNone/>
              <a:defRPr/>
            </a:pPr>
            <a:r>
              <a:rPr lang="ru-RU" dirty="0"/>
              <a:t> 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525" y="274638"/>
            <a:ext cx="9996488" cy="1890712"/>
          </a:xfrm>
        </p:spPr>
        <p:txBody>
          <a:bodyPr>
            <a:normAutofit fontScale="90000"/>
          </a:bodyPr>
          <a:lstStyle/>
          <a:p>
            <a:pPr marL="365760" indent="-283464" algn="ct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altLang="ru-RU" sz="3000" b="1" dirty="0" smtClean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3000" b="1" dirty="0" smtClean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r>
              <a:rPr lang="ru-RU" altLang="ru-RU" sz="3000" b="1" dirty="0" smtClean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3000" b="1" dirty="0" smtClean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r>
              <a:rPr lang="ru-RU" altLang="ru-RU" sz="31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+mn-cs"/>
              </a:rPr>
              <a:t>Основы реализации принципа преемственности при проектировании </a:t>
            </a:r>
            <a:r>
              <a:rPr lang="ru-RU" altLang="ru-RU" sz="31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+mn-cs"/>
              </a:rPr>
              <a:t>профориентационной</a:t>
            </a:r>
            <a:r>
              <a:rPr lang="ru-RU" altLang="ru-RU" sz="31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+mn-cs"/>
              </a:rPr>
              <a:t> работы с детьми дошкольного и младшего школьного возраста</a:t>
            </a:r>
            <a:r>
              <a:rPr lang="ru-RU" altLang="ru-RU" sz="3000" b="1" dirty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altLang="ru-RU" sz="3000" b="1" dirty="0">
                <a:solidFill>
                  <a:srgbClr val="964305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1914525" y="2389188"/>
            <a:ext cx="9996488" cy="3859212"/>
          </a:xfrm>
        </p:spPr>
        <p:txBody>
          <a:bodyPr/>
          <a:lstStyle/>
          <a:p>
            <a:pPr algn="just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учет преемственных требований ФГОС ДО и ФГОС НО</a:t>
            </a:r>
          </a:p>
          <a:p>
            <a:pPr algn="just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деятельностный и компетентностный подходы</a:t>
            </a:r>
          </a:p>
          <a:p>
            <a:pPr algn="just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выстраивание преемственного содержания профориентационной работы с детьми дошкольного и младшего школьного возраста</a:t>
            </a:r>
          </a:p>
          <a:p>
            <a:pPr algn="just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отбор преемственных технологий реализации содержания ознакомления детей с миром профессий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3027</TotalTime>
  <Words>514</Words>
  <Application>Microsoft Office PowerPoint</Application>
  <PresentationFormat>Произвольный</PresentationFormat>
  <Paragraphs>87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Gill Sans MT</vt:lpstr>
      <vt:lpstr>Wingdings 2</vt:lpstr>
      <vt:lpstr>Verdana</vt:lpstr>
      <vt:lpstr>Calibri</vt:lpstr>
      <vt:lpstr>Times New Roman</vt:lpstr>
      <vt:lpstr>Trebuchet MS</vt:lpstr>
      <vt:lpstr>Corbel</vt:lpstr>
      <vt:lpstr>Солнцестояние</vt:lpstr>
      <vt:lpstr>   Реализация принципа преемственности при  проектировании  профориентационной работы в  образовательных организациях   Скрипова Н. Е. зав. кафедрой начального образования  ГБУ ДПО ЧИППКРО, к.п.н., доцент Заслуженный учитель РФ Яковлева Г. В зав. кафедрой развития дошкольного образования  ГБУ ДПО ЧИППКРО, к.п.н., доцент,  Почетный работник общего образования РФ  </vt:lpstr>
      <vt:lpstr>Ранняя профориентация</vt:lpstr>
      <vt:lpstr>Профессиональная ориентация</vt:lpstr>
      <vt:lpstr>ФГОС ДО о ранней профориентации</vt:lpstr>
      <vt:lpstr>Формы предъявления сформированных представлений о труде и интереса к различным профессиям взрослых</vt:lpstr>
      <vt:lpstr>Презентация PowerPoint</vt:lpstr>
      <vt:lpstr>Движущие силы развития ценностной ориентации  детей на профессии … </vt:lpstr>
      <vt:lpstr>Профессиональная ориентация как результат</vt:lpstr>
      <vt:lpstr>  Основы реализации принципа преемственности при проектировании профориентационной работы с детьми дошкольного и младшего школьного возраста </vt:lpstr>
      <vt:lpstr>   Реализация принципа преемственности при  проектировании  профориентационной работы в  образовательных организациях   Скрипова Н. Е. зав. кафедрой начального образования  ГБУ ДПО ЧИППКРО, к.п.н., доцент Заслуженный учитель РФ Яковлева Г. В зав. кафедрой развития дошкольного образования  ГБУ ДПО ЧИППКРО, к.п.н., доцент,  Почетный работник общего образования РФ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ИГРОВОЙ ДЕЯТЕЛЬНОСТИ  С ДЕТЬМИ  СТАРШЕГО ДОШКОЛЬНОГО ВОЗРАСТА</dc:title>
  <dc:creator>user</dc:creator>
  <cp:lastModifiedBy>Павел А.Сафронов</cp:lastModifiedBy>
  <cp:revision>169</cp:revision>
  <cp:lastPrinted>2016-07-15T12:08:24Z</cp:lastPrinted>
  <dcterms:created xsi:type="dcterms:W3CDTF">2016-01-24T13:38:48Z</dcterms:created>
  <dcterms:modified xsi:type="dcterms:W3CDTF">2018-11-12T11:10:04Z</dcterms:modified>
</cp:coreProperties>
</file>