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4" r:id="rId2"/>
    <p:sldId id="257" r:id="rId3"/>
    <p:sldId id="344" r:id="rId4"/>
    <p:sldId id="330" r:id="rId5"/>
    <p:sldId id="332" r:id="rId6"/>
    <p:sldId id="333" r:id="rId7"/>
    <p:sldId id="334" r:id="rId8"/>
    <p:sldId id="324" r:id="rId9"/>
    <p:sldId id="326" r:id="rId10"/>
    <p:sldId id="345" r:id="rId11"/>
    <p:sldId id="346" r:id="rId12"/>
    <p:sldId id="347" r:id="rId13"/>
    <p:sldId id="339" r:id="rId14"/>
    <p:sldId id="348" r:id="rId15"/>
    <p:sldId id="349" r:id="rId16"/>
    <p:sldId id="337" r:id="rId17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56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3A5BA9-CD66-4D73-8AE5-424DC1262484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DC54FD-C282-42DB-A296-A18EB79AA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844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DA05C1-6F70-4FC8-99C6-90FD0D3973C9}" type="slidenum">
              <a:rPr lang="ru-RU" alt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8850" y="774700"/>
            <a:ext cx="4846638" cy="36369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4761" y="4722471"/>
            <a:ext cx="5355868" cy="44141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olidFill>
                <a:srgbClr val="499B9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D7CFE-874B-4DB0-B476-C0427B147899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5DB9-4AA4-4E8C-8E5A-DB52D6801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5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673EE-7261-4AFE-9A8A-27E279A4CF8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8E60-A487-4C6E-9F1B-248006B6A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7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948FC-68C2-4ECD-AEA6-3ED269DAB99E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0E3B1-CED0-44E6-83D6-433757A44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36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/>
          <p:cNvSpPr>
            <a:spLocks noChangeArrowheads="1"/>
          </p:cNvSpPr>
          <p:nvPr/>
        </p:nvSpPr>
        <p:spPr bwMode="auto">
          <a:xfrm>
            <a:off x="0" y="531813"/>
            <a:ext cx="9144000" cy="57848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" name="bk object 17"/>
          <p:cNvSpPr>
            <a:spLocks/>
          </p:cNvSpPr>
          <p:nvPr/>
        </p:nvSpPr>
        <p:spPr bwMode="auto">
          <a:xfrm>
            <a:off x="0" y="0"/>
            <a:ext cx="9144000" cy="863600"/>
          </a:xfrm>
          <a:custGeom>
            <a:avLst/>
            <a:gdLst>
              <a:gd name="T0" fmla="*/ 0 w 9906000"/>
              <a:gd name="T1" fmla="*/ 864108 h 864235"/>
              <a:gd name="T2" fmla="*/ 9906000 w 9906000"/>
              <a:gd name="T3" fmla="*/ 864108 h 864235"/>
              <a:gd name="T4" fmla="*/ 9906000 w 9906000"/>
              <a:gd name="T5" fmla="*/ 0 h 864235"/>
              <a:gd name="T6" fmla="*/ 0 w 9906000"/>
              <a:gd name="T7" fmla="*/ 0 h 864235"/>
              <a:gd name="T8" fmla="*/ 0 w 9906000"/>
              <a:gd name="T9" fmla="*/ 864108 h 864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6000" h="864235">
                <a:moveTo>
                  <a:pt x="0" y="864108"/>
                </a:moveTo>
                <a:lnTo>
                  <a:pt x="9906000" y="864108"/>
                </a:lnTo>
                <a:lnTo>
                  <a:pt x="9906000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006A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bk object 18"/>
          <p:cNvSpPr>
            <a:spLocks/>
          </p:cNvSpPr>
          <p:nvPr/>
        </p:nvSpPr>
        <p:spPr bwMode="auto">
          <a:xfrm>
            <a:off x="0" y="6013450"/>
            <a:ext cx="9144000" cy="844550"/>
          </a:xfrm>
          <a:custGeom>
            <a:avLst/>
            <a:gdLst>
              <a:gd name="T0" fmla="*/ 9906000 w 9906000"/>
              <a:gd name="T1" fmla="*/ 845056 h 845184"/>
              <a:gd name="T2" fmla="*/ 9906000 w 9906000"/>
              <a:gd name="T3" fmla="*/ 0 h 845184"/>
              <a:gd name="T4" fmla="*/ 0 w 9906000"/>
              <a:gd name="T5" fmla="*/ 0 h 845184"/>
              <a:gd name="T6" fmla="*/ 0 w 9906000"/>
              <a:gd name="T7" fmla="*/ 845056 h 845184"/>
              <a:gd name="T8" fmla="*/ 9906000 w 9906000"/>
              <a:gd name="T9" fmla="*/ 845056 h 845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6000" h="845184">
                <a:moveTo>
                  <a:pt x="9906000" y="845056"/>
                </a:moveTo>
                <a:lnTo>
                  <a:pt x="9906000" y="0"/>
                </a:lnTo>
                <a:lnTo>
                  <a:pt x="0" y="0"/>
                </a:lnTo>
                <a:lnTo>
                  <a:pt x="0" y="845056"/>
                </a:lnTo>
                <a:lnTo>
                  <a:pt x="9906000" y="845056"/>
                </a:lnTo>
                <a:close/>
              </a:path>
            </a:pathLst>
          </a:custGeom>
          <a:solidFill>
            <a:srgbClr val="006A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5" name="bk object 19"/>
          <p:cNvSpPr>
            <a:spLocks/>
          </p:cNvSpPr>
          <p:nvPr/>
        </p:nvSpPr>
        <p:spPr bwMode="auto">
          <a:xfrm>
            <a:off x="7886700" y="6096000"/>
            <a:ext cx="831850" cy="414338"/>
          </a:xfrm>
          <a:custGeom>
            <a:avLst/>
            <a:gdLst>
              <a:gd name="T0" fmla="*/ 676655 w 902334"/>
              <a:gd name="T1" fmla="*/ 0 h 414654"/>
              <a:gd name="T2" fmla="*/ 225551 w 902334"/>
              <a:gd name="T3" fmla="*/ 0 h 414654"/>
              <a:gd name="T4" fmla="*/ 225551 w 902334"/>
              <a:gd name="T5" fmla="*/ 12954 h 414654"/>
              <a:gd name="T6" fmla="*/ 676655 w 902334"/>
              <a:gd name="T7" fmla="*/ 12954 h 414654"/>
              <a:gd name="T8" fmla="*/ 676655 w 902334"/>
              <a:gd name="T9" fmla="*/ 0 h 414654"/>
              <a:gd name="T10" fmla="*/ 676655 w 902334"/>
              <a:gd name="T11" fmla="*/ 25907 h 414654"/>
              <a:gd name="T12" fmla="*/ 225551 w 902334"/>
              <a:gd name="T13" fmla="*/ 25907 h 414654"/>
              <a:gd name="T14" fmla="*/ 225551 w 902334"/>
              <a:gd name="T15" fmla="*/ 51816 h 414654"/>
              <a:gd name="T16" fmla="*/ 676655 w 902334"/>
              <a:gd name="T17" fmla="*/ 51816 h 414654"/>
              <a:gd name="T18" fmla="*/ 676655 w 902334"/>
              <a:gd name="T19" fmla="*/ 25907 h 414654"/>
              <a:gd name="T20" fmla="*/ 902207 w 902334"/>
              <a:gd name="T21" fmla="*/ 207264 h 414654"/>
              <a:gd name="T22" fmla="*/ 0 w 902334"/>
              <a:gd name="T23" fmla="*/ 207264 h 414654"/>
              <a:gd name="T24" fmla="*/ 451103 w 902334"/>
              <a:gd name="T25" fmla="*/ 414528 h 414654"/>
              <a:gd name="T26" fmla="*/ 902207 w 902334"/>
              <a:gd name="T27" fmla="*/ 207264 h 414654"/>
              <a:gd name="T28" fmla="*/ 676655 w 902334"/>
              <a:gd name="T29" fmla="*/ 64770 h 414654"/>
              <a:gd name="T30" fmla="*/ 225551 w 902334"/>
              <a:gd name="T31" fmla="*/ 64770 h 414654"/>
              <a:gd name="T32" fmla="*/ 225551 w 902334"/>
              <a:gd name="T33" fmla="*/ 207264 h 414654"/>
              <a:gd name="T34" fmla="*/ 676655 w 902334"/>
              <a:gd name="T35" fmla="*/ 207264 h 414654"/>
              <a:gd name="T36" fmla="*/ 676655 w 902334"/>
              <a:gd name="T37" fmla="*/ 64770 h 414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2334" h="414654">
                <a:moveTo>
                  <a:pt x="676655" y="0"/>
                </a:moveTo>
                <a:lnTo>
                  <a:pt x="225551" y="0"/>
                </a:lnTo>
                <a:lnTo>
                  <a:pt x="225551" y="12954"/>
                </a:lnTo>
                <a:lnTo>
                  <a:pt x="676655" y="12954"/>
                </a:lnTo>
                <a:lnTo>
                  <a:pt x="676655" y="0"/>
                </a:lnTo>
                <a:close/>
              </a:path>
              <a:path w="902334" h="414654">
                <a:moveTo>
                  <a:pt x="676655" y="25907"/>
                </a:moveTo>
                <a:lnTo>
                  <a:pt x="225551" y="25907"/>
                </a:lnTo>
                <a:lnTo>
                  <a:pt x="225551" y="51816"/>
                </a:lnTo>
                <a:lnTo>
                  <a:pt x="676655" y="51816"/>
                </a:lnTo>
                <a:lnTo>
                  <a:pt x="676655" y="25907"/>
                </a:lnTo>
                <a:close/>
              </a:path>
              <a:path w="902334" h="414654">
                <a:moveTo>
                  <a:pt x="902207" y="207264"/>
                </a:moveTo>
                <a:lnTo>
                  <a:pt x="0" y="207264"/>
                </a:lnTo>
                <a:lnTo>
                  <a:pt x="451103" y="414528"/>
                </a:lnTo>
                <a:lnTo>
                  <a:pt x="902207" y="207264"/>
                </a:lnTo>
                <a:close/>
              </a:path>
              <a:path w="902334" h="414654">
                <a:moveTo>
                  <a:pt x="676655" y="64770"/>
                </a:moveTo>
                <a:lnTo>
                  <a:pt x="225551" y="64770"/>
                </a:lnTo>
                <a:lnTo>
                  <a:pt x="225551" y="207264"/>
                </a:lnTo>
                <a:lnTo>
                  <a:pt x="676655" y="207264"/>
                </a:lnTo>
                <a:lnTo>
                  <a:pt x="676655" y="647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6" name="bk object 20"/>
          <p:cNvSpPr>
            <a:spLocks noChangeArrowheads="1"/>
          </p:cNvSpPr>
          <p:nvPr/>
        </p:nvSpPr>
        <p:spPr bwMode="auto">
          <a:xfrm>
            <a:off x="3132138" y="1962150"/>
            <a:ext cx="2792412" cy="302418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011969-6A99-4B58-8C48-8FDEB91EEAC4}" type="datetimeFigureOut">
              <a:rPr lang="en-US"/>
              <a:pPr>
                <a:defRPr/>
              </a:pPr>
              <a:t>11/12/2018</a:t>
            </a:fld>
            <a:endParaRPr lang="en-US"/>
          </a:p>
        </p:txBody>
      </p:sp>
      <p:sp>
        <p:nvSpPr>
          <p:cNvPr id="9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marL="25400">
              <a:lnSpc>
                <a:spcPts val="1920"/>
              </a:lnSpc>
              <a:defRPr sz="1800" b="0" i="0" spc="-5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9178A42-59AF-474D-B7E1-E1894E02758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28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A40CF-7955-4A55-BA64-085B504D18EE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383F-2080-486F-A9D4-406B14855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45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9B99-CF0D-4CD1-9491-2A5C456AFEA1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BB5EE-5FAE-45A4-ABCF-F64B43206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368C1-A6CD-4D8B-B20D-B3B4ACA8F78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B0C0-468D-4844-9C61-3BB0E9A49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444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645D5-405E-4700-A319-3995C4757134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0E5C9-B880-4F28-93FB-4EB6C20D4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8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F476-E14C-462B-A14A-50EA32E2F2A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8E9F-C2AF-4030-BB5F-1A1F1F6D6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8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14C30-7C20-41F0-BBBB-DABB8604157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2FB68-65A0-4F6E-8375-037E1D2D4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9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7CD70-3B79-4618-B04E-33CE7F0D83A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7E72A-777C-4CDC-BDCF-71EC71527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2E300-5176-4815-8091-84163A5D56A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6538F-8A3A-41B2-B5B8-C128711A5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67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D19B8B-8B4D-4EB3-8B8B-54CA861FDF9A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BA1423-8AE6-438A-B19E-C20375320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8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54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image" Target="../media/image56.png"/><Relationship Id="rId9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bject 2"/>
          <p:cNvSpPr>
            <a:spLocks noChangeArrowheads="1"/>
          </p:cNvSpPr>
          <p:nvPr/>
        </p:nvSpPr>
        <p:spPr bwMode="auto">
          <a:xfrm>
            <a:off x="0" y="588963"/>
            <a:ext cx="9144000" cy="462082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76" name="object 5"/>
          <p:cNvSpPr>
            <a:spLocks/>
          </p:cNvSpPr>
          <p:nvPr/>
        </p:nvSpPr>
        <p:spPr bwMode="auto">
          <a:xfrm>
            <a:off x="0" y="6008688"/>
            <a:ext cx="9144000" cy="849312"/>
          </a:xfrm>
          <a:custGeom>
            <a:avLst/>
            <a:gdLst>
              <a:gd name="T0" fmla="*/ 9906000 w 9906000"/>
              <a:gd name="T1" fmla="*/ 849628 h 849629"/>
              <a:gd name="T2" fmla="*/ 9906000 w 9906000"/>
              <a:gd name="T3" fmla="*/ 0 h 849629"/>
              <a:gd name="T4" fmla="*/ 0 w 9906000"/>
              <a:gd name="T5" fmla="*/ 0 h 849629"/>
              <a:gd name="T6" fmla="*/ 0 w 9906000"/>
              <a:gd name="T7" fmla="*/ 849628 h 849629"/>
              <a:gd name="T8" fmla="*/ 9906000 w 9906000"/>
              <a:gd name="T9" fmla="*/ 849628 h 849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6000" h="849629">
                <a:moveTo>
                  <a:pt x="9906000" y="849628"/>
                </a:moveTo>
                <a:lnTo>
                  <a:pt x="9906000" y="0"/>
                </a:lnTo>
                <a:lnTo>
                  <a:pt x="0" y="0"/>
                </a:lnTo>
                <a:lnTo>
                  <a:pt x="0" y="849628"/>
                </a:lnTo>
                <a:lnTo>
                  <a:pt x="9906000" y="849628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pic>
        <p:nvPicPr>
          <p:cNvPr id="3077" name="Picture 2" descr="http://www.ts28.ru/images/spectehnika-he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9784"/>
            <a:ext cx="9144000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5800" y="1484784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i="1" dirty="0"/>
              <a:t>Формирование основ инженерной культуры в современной школе средствами программы ранней профессиональной подготовки </a:t>
            </a:r>
            <a:r>
              <a:rPr lang="ru-RU" sz="2800" b="1" i="1" dirty="0" err="1"/>
              <a:t>JuniorSkills</a:t>
            </a:r>
            <a:endParaRPr lang="ru-RU" sz="2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672482" y="3861048"/>
            <a:ext cx="5473700" cy="1295400"/>
          </a:xfrm>
          <a:prstGeom prst="rect">
            <a:avLst/>
          </a:prstGeom>
        </p:spPr>
        <p:txBody>
          <a:bodyPr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>
                <a:latin typeface="Arial" pitchFamily="34" charset="0"/>
                <a:cs typeface="Arial" pitchFamily="34" charset="0"/>
              </a:rPr>
              <a:t>Горбачёва И. В.,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заместитель </a:t>
            </a:r>
            <a:r>
              <a:rPr lang="ru-RU" dirty="0">
                <a:latin typeface="Arial" pitchFamily="34" charset="0"/>
                <a:cs typeface="Arial" pitchFamily="34" charset="0"/>
              </a:rPr>
              <a:t>директора по НМР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МБОУ «Лицей № 120 г. Челябинска»,</a:t>
            </a:r>
            <a:br>
              <a:rPr lang="ru-RU" altLang="ru-RU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Почетный работник общего образования РФ</a:t>
            </a:r>
            <a:endParaRPr lang="ru-RU" altLang="ru-RU" dirty="0"/>
          </a:p>
        </p:txBody>
      </p:sp>
      <p:sp>
        <p:nvSpPr>
          <p:cNvPr id="9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196752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39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40" name="Овал 12"/>
          <p:cNvSpPr>
            <a:spLocks noChangeArrowheads="1"/>
          </p:cNvSpPr>
          <p:nvPr/>
        </p:nvSpPr>
        <p:spPr bwMode="auto">
          <a:xfrm>
            <a:off x="8374063" y="6132513"/>
            <a:ext cx="498475" cy="471487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CD551FE0-3C17-4CDF-BD70-7C99EA599971}" type="slidenum">
              <a:rPr lang="ru-RU" altLang="ru-RU" sz="1100">
                <a:solidFill>
                  <a:schemeClr val="bg1"/>
                </a:solidFill>
              </a:rPr>
              <a:pPr algn="ctr"/>
              <a:t>10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3994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89588"/>
            <a:ext cx="1520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591175"/>
            <a:ext cx="21605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91175"/>
            <a:ext cx="23050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БлокТекста1"/>
          <p:cNvSpPr txBox="1">
            <a:spLocks noChangeArrowheads="1"/>
          </p:cNvSpPr>
          <p:nvPr/>
        </p:nvSpPr>
        <p:spPr bwMode="auto">
          <a:xfrm>
            <a:off x="107504" y="332656"/>
            <a:ext cx="88569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</a:rPr>
              <a:t>Нормативно - правовые условия</a:t>
            </a:r>
            <a:endParaRPr lang="ru-RU" altLang="ru-RU" sz="3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95313" y="1844675"/>
            <a:ext cx="854868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00038" indent="-300038" defTabSz="393700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393700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393700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393700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393700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ru-RU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sz="2200" dirty="0" smtClean="0">
              <a:solidFill>
                <a:srgbClr val="499B91"/>
              </a:solidFill>
              <a:latin typeface="Tahoma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296863" y="1628800"/>
            <a:ext cx="8550275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00038" indent="-300038" defTabSz="393700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393700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393700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393700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393700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разработаны </a:t>
            </a:r>
            <a:r>
              <a:rPr lang="ru-RU" sz="2400" dirty="0"/>
              <a:t>«Положение о школьном чемпионате «</a:t>
            </a:r>
            <a:r>
              <a:rPr lang="en-US" sz="2400" dirty="0" err="1"/>
              <a:t>WorldSkills</a:t>
            </a:r>
            <a:r>
              <a:rPr lang="ru-RU" sz="2400" dirty="0"/>
              <a:t>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«</a:t>
            </a:r>
            <a:r>
              <a:rPr lang="ru-RU" sz="2400" dirty="0"/>
              <a:t>Положение о «Технопарке «Старт+»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программа </a:t>
            </a:r>
            <a:r>
              <a:rPr lang="ru-RU" sz="2400" dirty="0"/>
              <a:t>для обучения на станках с ЧПУ «Компьютерное моделирование и индустриальные технологии» (совместно с педагогами </a:t>
            </a:r>
            <a:r>
              <a:rPr lang="ru-RU" sz="2400" dirty="0" err="1"/>
              <a:t>ЮУрГУ</a:t>
            </a:r>
            <a:r>
              <a:rPr lang="ru-RU" sz="2400" dirty="0"/>
              <a:t>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программа </a:t>
            </a:r>
            <a:r>
              <a:rPr lang="ru-RU" sz="2400" dirty="0"/>
              <a:t>профессиональных проб «Карьерная </a:t>
            </a:r>
            <a:r>
              <a:rPr lang="ru-RU" sz="2400" dirty="0" err="1"/>
              <a:t>ПРОФнавигация</a:t>
            </a:r>
            <a:r>
              <a:rPr lang="ru-RU" sz="2400" dirty="0"/>
              <a:t>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заключены </a:t>
            </a:r>
            <a:r>
              <a:rPr lang="ru-RU" sz="2400" dirty="0"/>
              <a:t>договоры о сотрудничестве с ГБПОУ «ЧМТТ», областным центром профориентации Челябинской области «Формула успеха» </a:t>
            </a:r>
          </a:p>
        </p:txBody>
      </p:sp>
    </p:spTree>
    <p:extLst>
      <p:ext uri="{BB962C8B-B14F-4D97-AF65-F5344CB8AC3E}">
        <p14:creationId xmlns:p14="http://schemas.microsoft.com/office/powerpoint/2010/main" val="5930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39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40" name="Овал 12"/>
          <p:cNvSpPr>
            <a:spLocks noChangeArrowheads="1"/>
          </p:cNvSpPr>
          <p:nvPr/>
        </p:nvSpPr>
        <p:spPr bwMode="auto">
          <a:xfrm>
            <a:off x="8374063" y="6132513"/>
            <a:ext cx="498475" cy="471487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CD551FE0-3C17-4CDF-BD70-7C99EA599971}" type="slidenum">
              <a:rPr lang="ru-RU" altLang="ru-RU" sz="1100">
                <a:solidFill>
                  <a:schemeClr val="bg1"/>
                </a:solidFill>
              </a:rPr>
              <a:pPr algn="ctr"/>
              <a:t>11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3994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89588"/>
            <a:ext cx="1520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591175"/>
            <a:ext cx="21605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91175"/>
            <a:ext cx="23050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БлокТекста1"/>
          <p:cNvSpPr txBox="1">
            <a:spLocks noChangeArrowheads="1"/>
          </p:cNvSpPr>
          <p:nvPr/>
        </p:nvSpPr>
        <p:spPr bwMode="auto">
          <a:xfrm>
            <a:off x="107504" y="332656"/>
            <a:ext cx="88569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</a:rPr>
              <a:t>Кадровые условия</a:t>
            </a:r>
            <a:endParaRPr lang="ru-RU" altLang="ru-RU" sz="3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95313" y="1844675"/>
            <a:ext cx="854868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00038" indent="-300038" defTabSz="393700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393700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393700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393700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393700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ru-RU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sz="2200" dirty="0" smtClean="0">
              <a:solidFill>
                <a:srgbClr val="499B91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491" y="1492934"/>
            <a:ext cx="74685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Главные региональные эксперты – 3 человека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Наставники – 7 человек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zamnmr\Desktop\20181109_09253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3180" y="2135456"/>
            <a:ext cx="2501660" cy="288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amnmr\Desktop\Я выбираю. Мигович С\я выбераю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491" y="2492896"/>
            <a:ext cx="2346385" cy="3155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zamnmr\Desktop\IMG_109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23762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39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40" name="Овал 12"/>
          <p:cNvSpPr>
            <a:spLocks noChangeArrowheads="1"/>
          </p:cNvSpPr>
          <p:nvPr/>
        </p:nvSpPr>
        <p:spPr bwMode="auto">
          <a:xfrm>
            <a:off x="8374063" y="6132513"/>
            <a:ext cx="498475" cy="471487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CD551FE0-3C17-4CDF-BD70-7C99EA599971}" type="slidenum">
              <a:rPr lang="ru-RU" altLang="ru-RU" sz="1100">
                <a:solidFill>
                  <a:schemeClr val="bg1"/>
                </a:solidFill>
              </a:rPr>
              <a:pPr algn="ctr"/>
              <a:t>12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3994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89588"/>
            <a:ext cx="1520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591175"/>
            <a:ext cx="21605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91175"/>
            <a:ext cx="23050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БлокТекста1"/>
          <p:cNvSpPr txBox="1">
            <a:spLocks noChangeArrowheads="1"/>
          </p:cNvSpPr>
          <p:nvPr/>
        </p:nvSpPr>
        <p:spPr bwMode="auto">
          <a:xfrm>
            <a:off x="107504" y="332656"/>
            <a:ext cx="88569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</a:rPr>
              <a:t>Мотивационные условия</a:t>
            </a:r>
            <a:endParaRPr lang="ru-RU" altLang="ru-RU" sz="32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050" name="Picture 2" descr="C:\Users\zamnmr\Desktop\IMG_98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5900"/>
            <a:ext cx="3638817" cy="4103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amnmr\Desktop\44206thumb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838" y="967876"/>
            <a:ext cx="529863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zamnmr\Desktop\IMG_1093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6563" y="2924355"/>
            <a:ext cx="4176464" cy="2566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3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1"/>
          <p:cNvSpPr>
            <a:spLocks noChangeArrowheads="1"/>
          </p:cNvSpPr>
          <p:nvPr/>
        </p:nvSpPr>
        <p:spPr bwMode="auto">
          <a:xfrm>
            <a:off x="-31750" y="-171400"/>
            <a:ext cx="9144000" cy="1277888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39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9940" name="Овал 12"/>
          <p:cNvSpPr>
            <a:spLocks noChangeArrowheads="1"/>
          </p:cNvSpPr>
          <p:nvPr/>
        </p:nvSpPr>
        <p:spPr bwMode="auto">
          <a:xfrm>
            <a:off x="8374063" y="6132513"/>
            <a:ext cx="498475" cy="471487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CD551FE0-3C17-4CDF-BD70-7C99EA599971}" type="slidenum">
              <a:rPr lang="ru-RU" altLang="ru-RU" sz="1100">
                <a:solidFill>
                  <a:schemeClr val="bg1"/>
                </a:solidFill>
              </a:rPr>
              <a:pPr algn="ctr"/>
              <a:t>13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3994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89588"/>
            <a:ext cx="1520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591175"/>
            <a:ext cx="21605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91175"/>
            <a:ext cx="23050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БлокТекста1"/>
          <p:cNvSpPr txBox="1">
            <a:spLocks noChangeArrowheads="1"/>
          </p:cNvSpPr>
          <p:nvPr/>
        </p:nvSpPr>
        <p:spPr bwMode="auto">
          <a:xfrm>
            <a:off x="190500" y="244475"/>
            <a:ext cx="867727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chemeClr val="bg1"/>
                </a:solidFill>
                <a:latin typeface="Arial" charset="0"/>
              </a:rPr>
              <a:t>Предполагаемые компетенции учащихся лицея  для  подготовки к  чемпионатам</a:t>
            </a:r>
            <a:r>
              <a:rPr lang="en-US" altLang="ru-RU" sz="2800" b="1" dirty="0">
                <a:solidFill>
                  <a:schemeClr val="bg1"/>
                </a:solidFill>
                <a:latin typeface="Arial" charset="0"/>
              </a:rPr>
              <a:t>  </a:t>
            </a:r>
            <a:r>
              <a:rPr lang="en-US" altLang="ru-RU" sz="2800" b="1" dirty="0" err="1">
                <a:solidFill>
                  <a:schemeClr val="bg1"/>
                </a:solidFill>
                <a:latin typeface="Arial" charset="0"/>
              </a:rPr>
              <a:t>Juniorskills</a:t>
            </a:r>
            <a:r>
              <a:rPr lang="ru-RU" altLang="ru-RU" sz="2800" b="1" dirty="0">
                <a:solidFill>
                  <a:schemeClr val="bg1"/>
                </a:solidFill>
                <a:latin typeface="Arial" charset="0"/>
              </a:rPr>
              <a:t>  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95313" y="1844675"/>
            <a:ext cx="854868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00038" indent="-300038" defTabSz="393700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393700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393700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393700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393700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marL="0" indent="0"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defRPr/>
            </a:pPr>
            <a:endParaRPr lang="ru-RU" dirty="0" smtClean="0">
              <a:solidFill>
                <a:srgbClr val="499B91"/>
              </a:solidFill>
              <a:latin typeface="Tahoma" pitchFamily="34" charset="0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ru-RU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sz="2200" dirty="0" smtClean="0">
              <a:solidFill>
                <a:srgbClr val="499B91"/>
              </a:solidFill>
              <a:latin typeface="Tahoma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190500" y="1137376"/>
            <a:ext cx="8550275" cy="574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00038" indent="-300038" defTabSz="393700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393700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393700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393700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393700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3937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C00000"/>
                </a:solidFill>
                <a:cs typeface="+mn-cs"/>
              </a:rPr>
              <a:t>Фрезерные работы на станках с ЧПУ</a:t>
            </a:r>
            <a:endParaRPr lang="ru-RU" sz="2400" dirty="0" smtClean="0">
              <a:solidFill>
                <a:srgbClr val="C00000"/>
              </a:solidFill>
              <a:cs typeface="+mn-cs"/>
            </a:endParaRPr>
          </a:p>
          <a:p>
            <a:pPr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C00000"/>
                </a:solidFill>
                <a:cs typeface="+mn-cs"/>
              </a:rPr>
              <a:t>Токарные работы на станках с ЧПУ</a:t>
            </a:r>
            <a:endParaRPr lang="ru-RU" sz="2400" dirty="0" smtClean="0">
              <a:solidFill>
                <a:srgbClr val="C00000"/>
              </a:solidFill>
              <a:cs typeface="+mn-cs"/>
            </a:endParaRPr>
          </a:p>
          <a:p>
            <a:pPr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b="1" dirty="0" smtClean="0">
                <a:cs typeface="+mn-cs"/>
              </a:rPr>
              <a:t>Инженерный дизайн CAD</a:t>
            </a:r>
            <a:endParaRPr lang="ru-RU" sz="2400" dirty="0" smtClean="0">
              <a:cs typeface="+mn-cs"/>
            </a:endParaRPr>
          </a:p>
          <a:p>
            <a:pPr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b="1" dirty="0" err="1" smtClean="0">
                <a:cs typeface="+mn-cs"/>
              </a:rPr>
              <a:t>Прототипирование</a:t>
            </a:r>
            <a:endParaRPr lang="ru-RU" sz="2400" dirty="0" smtClean="0">
              <a:cs typeface="+mn-cs"/>
            </a:endParaRPr>
          </a:p>
          <a:p>
            <a:pPr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C00000"/>
                </a:solidFill>
                <a:cs typeface="+mn-cs"/>
              </a:rPr>
              <a:t>Лазерные технологии</a:t>
            </a:r>
            <a:endParaRPr lang="ru-RU" sz="2400" dirty="0" smtClean="0">
              <a:solidFill>
                <a:srgbClr val="C00000"/>
              </a:solidFill>
              <a:latin typeface="Tahoma" pitchFamily="34" charset="0"/>
            </a:endParaRPr>
          </a:p>
          <a:p>
            <a:pPr marL="285750" indent="-285750" eaLnBrk="0" fontAlgn="auto" hangingPunct="0">
              <a:lnSpc>
                <a:spcPct val="150000"/>
              </a:lnSpc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Технология  моды </a:t>
            </a:r>
          </a:p>
          <a:p>
            <a:pPr marL="285750" indent="-285750" eaLnBrk="0" fontAlgn="auto" hangingPunct="0">
              <a:lnSpc>
                <a:spcPct val="150000"/>
              </a:lnSpc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</a:rPr>
              <a:t>Поварское дело</a:t>
            </a:r>
          </a:p>
          <a:p>
            <a:pPr marL="285750" indent="-285750" eaLnBrk="0" fontAlgn="auto" hangingPunct="0">
              <a:lnSpc>
                <a:spcPct val="150000"/>
              </a:lnSpc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rgbClr val="499B91"/>
              </a:solidFill>
              <a:latin typeface="Tahoma" pitchFamily="34" charset="0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ru-RU" sz="2000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dirty="0" smtClean="0">
              <a:cs typeface="+mn-cs"/>
            </a:endParaRPr>
          </a:p>
          <a:p>
            <a:pPr eaLnBrk="0" fontAlgn="auto" hangingPunct="0">
              <a:spcBef>
                <a:spcPts val="525"/>
              </a:spcBef>
              <a:spcAft>
                <a:spcPts val="0"/>
              </a:spcAft>
              <a:buClr>
                <a:srgbClr val="008B7C"/>
              </a:buClr>
              <a:buFont typeface="Wingdings" pitchFamily="2" charset="2"/>
              <a:buChar char="q"/>
              <a:defRPr/>
            </a:pPr>
            <a:endParaRPr lang="en-US" sz="2200" dirty="0" smtClean="0">
              <a:solidFill>
                <a:srgbClr val="499B91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0080" y="3113685"/>
            <a:ext cx="476245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Web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дизайн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Лабораторный химический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анализ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Электромонтажные работы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7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zamnmr\Desktop\ФИП (2)\фото для инкубатора\IMG_0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437" y="135280"/>
            <a:ext cx="5696663" cy="3797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3" name="Picture 5" descr="C:\Users\zamnmr\Downloads\IMG_20180206_1246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604733"/>
            <a:ext cx="3672408" cy="32532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C:\Users\zamnmr\Desktop\ФИП (2)\фото для инкубатора\IMG_99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698" y="724413"/>
            <a:ext cx="3840426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95356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zamnmr\Desktop\Я выбираю. Мигович С\20181012_09274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3853" y="83756"/>
            <a:ext cx="4400540" cy="3035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9" name="Овал 12"/>
          <p:cNvSpPr>
            <a:spLocks noChangeArrowheads="1"/>
          </p:cNvSpPr>
          <p:nvPr/>
        </p:nvSpPr>
        <p:spPr bwMode="auto">
          <a:xfrm>
            <a:off x="8374063" y="6132513"/>
            <a:ext cx="498475" cy="471487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CD551FE0-3C17-4CDF-BD70-7C99EA599971}" type="slidenum">
              <a:rPr lang="ru-RU" altLang="ru-RU" sz="1100">
                <a:solidFill>
                  <a:schemeClr val="bg1"/>
                </a:solidFill>
              </a:rPr>
              <a:pPr algn="ctr"/>
              <a:t>15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89588"/>
            <a:ext cx="1520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591175"/>
            <a:ext cx="21605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91175"/>
            <a:ext cx="23050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zamnmr\Desktop\Я выбираю. Мигович С\я выберая Толмачева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969" y="260648"/>
            <a:ext cx="3934569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C:\Users\zamnmr\Desktop\Фото\лаборатория по обработке текстильных материалов(2)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4314" y="2853834"/>
            <a:ext cx="3600400" cy="2726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96320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5"/>
          <p:cNvSpPr>
            <a:spLocks noChangeArrowheads="1"/>
          </p:cNvSpPr>
          <p:nvPr/>
        </p:nvSpPr>
        <p:spPr bwMode="auto">
          <a:xfrm>
            <a:off x="0" y="0"/>
            <a:ext cx="9144000" cy="6856413"/>
          </a:xfrm>
          <a:prstGeom prst="rect">
            <a:avLst/>
          </a:prstGeom>
          <a:solidFill>
            <a:srgbClr val="F2F2F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5844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50350" cy="1481138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5845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5846" name="Овал 12"/>
          <p:cNvSpPr>
            <a:spLocks noChangeArrowheads="1"/>
          </p:cNvSpPr>
          <p:nvPr/>
        </p:nvSpPr>
        <p:spPr bwMode="auto">
          <a:xfrm>
            <a:off x="8669338" y="6299200"/>
            <a:ext cx="474662" cy="417513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24704515-B138-4F71-ADFF-C0BF938F7686}" type="slidenum">
              <a:rPr lang="ru-RU" altLang="ru-RU" sz="1100">
                <a:solidFill>
                  <a:schemeClr val="bg1"/>
                </a:solidFill>
              </a:rPr>
              <a:pPr algn="ctr"/>
              <a:t>16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pic>
        <p:nvPicPr>
          <p:cNvPr id="35847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399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AutoShape 9" descr="Картинки по запросу казань фото"/>
          <p:cNvSpPr>
            <a:spLocks noChangeAspect="1" noChangeArrowheads="1"/>
          </p:cNvSpPr>
          <p:nvPr/>
        </p:nvSpPr>
        <p:spPr bwMode="auto">
          <a:xfrm>
            <a:off x="4441825" y="3289300"/>
            <a:ext cx="2603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5849" name="AutoShape 10" descr="Картинки по запросу казань фото"/>
          <p:cNvSpPr>
            <a:spLocks noChangeAspect="1" noChangeArrowheads="1"/>
          </p:cNvSpPr>
          <p:nvPr/>
        </p:nvSpPr>
        <p:spPr bwMode="auto">
          <a:xfrm>
            <a:off x="133350" y="41275"/>
            <a:ext cx="260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5850" name="AutoShape 11" descr="Картинки по запросу казань фото"/>
          <p:cNvSpPr>
            <a:spLocks noChangeAspect="1" noChangeArrowheads="1"/>
          </p:cNvSpPr>
          <p:nvPr/>
        </p:nvSpPr>
        <p:spPr bwMode="auto">
          <a:xfrm>
            <a:off x="133350" y="41275"/>
            <a:ext cx="260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585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6154191"/>
            <a:ext cx="8175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Picture 18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3" y="6154191"/>
            <a:ext cx="11525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87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165304"/>
            <a:ext cx="12461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БлокТекста1"/>
          <p:cNvSpPr txBox="1">
            <a:spLocks noChangeArrowheads="1"/>
          </p:cNvSpPr>
          <p:nvPr/>
        </p:nvSpPr>
        <p:spPr bwMode="auto">
          <a:xfrm>
            <a:off x="2357339" y="70090"/>
            <a:ext cx="6311999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</a:rPr>
              <a:t>Результативность участия учащихся лицея в чемпионатах </a:t>
            </a:r>
            <a:r>
              <a:rPr lang="en-US" altLang="ru-RU" sz="2800" b="1" dirty="0" err="1" smtClean="0">
                <a:solidFill>
                  <a:schemeClr val="bg1"/>
                </a:solidFill>
                <a:latin typeface="Arial" charset="0"/>
              </a:rPr>
              <a:t>Juniorskills</a:t>
            </a: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</a:rPr>
              <a:t>  и </a:t>
            </a:r>
            <a:r>
              <a:rPr lang="en-US" altLang="ru-RU" sz="2800" b="1" dirty="0" err="1" smtClean="0">
                <a:solidFill>
                  <a:schemeClr val="bg1"/>
                </a:solidFill>
                <a:latin typeface="Arial" charset="0"/>
              </a:rPr>
              <a:t>Worldskills</a:t>
            </a: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</a:rPr>
              <a:t> </a:t>
            </a:r>
            <a:endParaRPr lang="ru-RU" altLang="ru-RU" sz="28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8" name="Picture 3" descr="C:\Users\zamnmr\Desktop\Фото\награждение 2017 скиллс\IMG_98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151" y="3567112"/>
            <a:ext cx="3714674" cy="2476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zamnmr\Desktop\IMG_987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9081" y="1481139"/>
            <a:ext cx="3119159" cy="27325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zamnmr\Desktop\IMG_98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15090"/>
            <a:ext cx="3867238" cy="2578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5843" name="Picture 20" descr="G:\hi-tech 2016\IMG_9380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594" y="1481139"/>
            <a:ext cx="5257069" cy="2158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3893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052736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7288"/>
            <a:ext cx="9144000" cy="454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Заголовок 2"/>
          <p:cNvSpPr>
            <a:spLocks noGrp="1"/>
          </p:cNvSpPr>
          <p:nvPr>
            <p:ph type="title"/>
          </p:nvPr>
        </p:nvSpPr>
        <p:spPr>
          <a:xfrm>
            <a:off x="197768" y="198326"/>
            <a:ext cx="8748464" cy="46694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Инженерная культура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694" y="980728"/>
            <a:ext cx="8964612" cy="583264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altLang="ru-RU" u="sng" dirty="0">
                <a:latin typeface="Times New Roman" pitchFamily="18" charset="0"/>
                <a:cs typeface="Times New Roman" pitchFamily="18" charset="0"/>
              </a:rPr>
              <a:t>Инженерная культура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– это совокупность специальных алгоритмов мышления, умений,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компетенций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i="1" dirty="0"/>
              <a:t>Т</a:t>
            </a:r>
            <a:r>
              <a:rPr lang="ru-RU" i="1" dirty="0" smtClean="0"/>
              <a:t>ехнологического  мышления</a:t>
            </a:r>
            <a:r>
              <a:rPr lang="en-US" i="1" dirty="0" smtClean="0"/>
              <a:t>,</a:t>
            </a:r>
            <a:r>
              <a:rPr lang="ru-RU" i="1" dirty="0" smtClean="0"/>
              <a:t> включающего</a:t>
            </a: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/>
              <a:t>практический компонент</a:t>
            </a:r>
            <a:r>
              <a:rPr lang="ru-RU" dirty="0"/>
              <a:t>,</a:t>
            </a:r>
            <a:endParaRPr lang="ru-RU" dirty="0" smtClean="0"/>
          </a:p>
          <a:p>
            <a:r>
              <a:rPr lang="ru-RU" i="1" dirty="0" smtClean="0"/>
              <a:t>образный компонент</a:t>
            </a:r>
            <a:r>
              <a:rPr lang="ru-RU" i="1" dirty="0"/>
              <a:t>,</a:t>
            </a:r>
            <a:endParaRPr lang="en-US" i="1" dirty="0" smtClean="0"/>
          </a:p>
          <a:p>
            <a:r>
              <a:rPr lang="ru-RU" i="1" dirty="0" smtClean="0"/>
              <a:t>понятийный компонент</a:t>
            </a:r>
            <a:r>
              <a:rPr lang="en-US" i="1" dirty="0" smtClean="0"/>
              <a:t>.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G:\5_09\IMG_88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20613"/>
            <a:ext cx="2933345" cy="171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5_09\IMG_88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054187"/>
            <a:ext cx="2632898" cy="1695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SN85073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208" y="4839523"/>
            <a:ext cx="2611488" cy="188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E:\Топиарий как элемент декора интерьера\IMG_065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839523"/>
            <a:ext cx="2592288" cy="194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pic>
        <p:nvPicPr>
          <p:cNvPr id="7" name="Picture 2" descr="http://www.ts28.ru/images/spectehnika-h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17232"/>
            <a:ext cx="9144000" cy="134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7288"/>
            <a:ext cx="9144000" cy="454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863600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Инженерная культура человека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863600"/>
            <a:ext cx="8964612" cy="4973538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3000" dirty="0" smtClean="0"/>
              <a:t>  </a:t>
            </a:r>
            <a:r>
              <a:rPr lang="ru-RU" sz="2800" dirty="0"/>
              <a:t>С</a:t>
            </a:r>
            <a:r>
              <a:rPr lang="ru-RU" sz="2800" dirty="0" smtClean="0"/>
              <a:t>оставляющими </a:t>
            </a:r>
            <a:r>
              <a:rPr lang="ru-RU" sz="2800" dirty="0"/>
              <a:t>инженерной культуры являются специальные </a:t>
            </a:r>
            <a:r>
              <a:rPr lang="ru-RU" sz="2800" dirty="0" smtClean="0"/>
              <a:t>компетенции</a:t>
            </a:r>
            <a:r>
              <a:rPr lang="ru-RU" sz="3000" dirty="0" smtClean="0"/>
              <a:t>:</a:t>
            </a:r>
            <a:r>
              <a:rPr lang="ru-RU" sz="3000" dirty="0"/>
              <a:t>	</a:t>
            </a:r>
          </a:p>
          <a:p>
            <a:r>
              <a:rPr lang="ru-RU" sz="2800" dirty="0" smtClean="0"/>
              <a:t>организационно-управленческие</a:t>
            </a:r>
            <a:r>
              <a:rPr lang="ru-RU" sz="2800" dirty="0"/>
              <a:t>,</a:t>
            </a:r>
          </a:p>
          <a:p>
            <a:r>
              <a:rPr lang="ru-RU" sz="2800" dirty="0"/>
              <a:t>э</a:t>
            </a:r>
            <a:r>
              <a:rPr lang="ru-RU" sz="2800" dirty="0" smtClean="0"/>
              <a:t>кономические</a:t>
            </a:r>
            <a:r>
              <a:rPr lang="ru-RU" sz="2800" dirty="0"/>
              <a:t>,</a:t>
            </a:r>
          </a:p>
          <a:p>
            <a:r>
              <a:rPr lang="ru-RU" sz="2800" dirty="0" smtClean="0"/>
              <a:t>производственные </a:t>
            </a:r>
            <a:r>
              <a:rPr lang="ru-RU" sz="2800" dirty="0"/>
              <a:t>(технико-технические</a:t>
            </a:r>
            <a:r>
              <a:rPr lang="ru-RU" sz="2800" dirty="0" smtClean="0"/>
              <a:t>),</a:t>
            </a:r>
            <a:endParaRPr lang="ru-RU" sz="2800" dirty="0"/>
          </a:p>
          <a:p>
            <a:r>
              <a:rPr lang="ru-RU" sz="2800" dirty="0" smtClean="0"/>
              <a:t>инженерно-графические</a:t>
            </a:r>
            <a:r>
              <a:rPr lang="ru-RU" sz="2800" dirty="0"/>
              <a:t>,</a:t>
            </a:r>
          </a:p>
          <a:p>
            <a:r>
              <a:rPr lang="ru-RU" sz="2800" dirty="0" smtClean="0"/>
              <a:t>аналитико </a:t>
            </a:r>
            <a:r>
              <a:rPr lang="ru-RU" sz="2800" dirty="0"/>
              <a:t>– </a:t>
            </a:r>
            <a:r>
              <a:rPr lang="ru-RU" sz="2800" dirty="0" smtClean="0"/>
              <a:t>исследовательские,</a:t>
            </a:r>
            <a:endParaRPr lang="ru-RU" sz="2800" dirty="0"/>
          </a:p>
          <a:p>
            <a:r>
              <a:rPr lang="ru-RU" sz="2800" dirty="0" smtClean="0"/>
              <a:t>информационно-компьютерные</a:t>
            </a:r>
            <a:r>
              <a:rPr lang="ru-RU" sz="2800" dirty="0"/>
              <a:t>,</a:t>
            </a:r>
          </a:p>
          <a:p>
            <a:r>
              <a:rPr lang="ru-RU" sz="2800" dirty="0" smtClean="0"/>
              <a:t>социально-культурные</a:t>
            </a:r>
            <a:r>
              <a:rPr lang="ru-RU" sz="2800" dirty="0"/>
              <a:t>, </a:t>
            </a:r>
            <a:r>
              <a:rPr lang="ru-RU" sz="2800" dirty="0" smtClean="0"/>
              <a:t>этические,</a:t>
            </a:r>
            <a:endParaRPr lang="ru-RU" sz="2800" dirty="0"/>
          </a:p>
          <a:p>
            <a:r>
              <a:rPr lang="ru-RU" sz="2800" dirty="0" smtClean="0"/>
              <a:t>творческие</a:t>
            </a:r>
            <a:r>
              <a:rPr lang="ru-RU" sz="2800" dirty="0"/>
              <a:t>,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роектировочные</a:t>
            </a:r>
            <a:r>
              <a:rPr lang="ru-RU" sz="2800" dirty="0"/>
              <a:t>,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онструкторские</a:t>
            </a:r>
            <a:r>
              <a:rPr lang="ru-RU" sz="2800" dirty="0"/>
              <a:t>,</a:t>
            </a:r>
          </a:p>
          <a:p>
            <a:r>
              <a:rPr lang="ru-RU" sz="2800" dirty="0" smtClean="0"/>
              <a:t>моделирующие</a:t>
            </a:r>
            <a:endParaRPr lang="ru-RU" sz="2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8" name="Picture 2" descr="C:\фото\canon\IMG_2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537278"/>
            <a:ext cx="2520524" cy="3781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8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1"/>
          <p:cNvSpPr>
            <a:spLocks noChangeArrowheads="1"/>
          </p:cNvSpPr>
          <p:nvPr/>
        </p:nvSpPr>
        <p:spPr bwMode="auto">
          <a:xfrm>
            <a:off x="-20378" y="5306695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28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899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51" name="Овал 50"/>
          <p:cNvSpPr/>
          <p:nvPr/>
        </p:nvSpPr>
        <p:spPr>
          <a:xfrm>
            <a:off x="6692194" y="4509120"/>
            <a:ext cx="2423315" cy="1368151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692193" y="3340148"/>
            <a:ext cx="2423315" cy="1384995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609312" y="1844824"/>
            <a:ext cx="2506197" cy="1715295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179" y="4065879"/>
            <a:ext cx="4700351" cy="2763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544" y="1283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666477" y="3526843"/>
            <a:ext cx="25346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/>
              <a:t>Проведение стажировок, мастер-классов на базе региональной лаборатории по технологии, технопарка «Старт+».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886453"/>
            <a:ext cx="1979712" cy="108041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0" y="1733204"/>
            <a:ext cx="1979712" cy="119144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143227" y="1844824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Профильное и профессиональное обучение по 6 направлениям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1748" y="1007575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Вертикаль </a:t>
            </a:r>
            <a:r>
              <a:rPr lang="ru-RU" sz="1400" dirty="0"/>
              <a:t>технологического образования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6609312" y="863600"/>
            <a:ext cx="2534688" cy="145827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49398" y="1005507"/>
            <a:ext cx="21688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Сетевое взаимодействие с ВУЗами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ССУЗами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города для осуществления профессиональных проб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09312" y="2288579"/>
            <a:ext cx="25521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Организация общешкольных </a:t>
            </a:r>
            <a:r>
              <a:rPr lang="ru-RU" sz="1400" dirty="0" smtClean="0"/>
              <a:t>мероприятий </a:t>
            </a:r>
            <a:r>
              <a:rPr lang="ru-RU" sz="1400" dirty="0"/>
              <a:t>технико – технологической  и </a:t>
            </a:r>
            <a:r>
              <a:rPr lang="ru-RU" sz="1400" dirty="0" err="1"/>
              <a:t>профориентационной</a:t>
            </a:r>
            <a:r>
              <a:rPr lang="ru-RU" sz="1400" dirty="0"/>
              <a:t> направленности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62343" y="4876997"/>
            <a:ext cx="214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/>
              <a:t>Участие в межвузовских конкурсах, </a:t>
            </a:r>
            <a:r>
              <a:rPr lang="ru-RU" sz="1400" dirty="0" smtClean="0"/>
              <a:t>олимпиадах.</a:t>
            </a:r>
            <a:endParaRPr lang="ru-RU" sz="1400" dirty="0"/>
          </a:p>
        </p:txBody>
      </p:sp>
      <p:sp>
        <p:nvSpPr>
          <p:cNvPr id="52" name="Овал 51"/>
          <p:cNvSpPr/>
          <p:nvPr/>
        </p:nvSpPr>
        <p:spPr>
          <a:xfrm>
            <a:off x="6692194" y="5447388"/>
            <a:ext cx="2423315" cy="1258375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У</a:t>
            </a:r>
            <a:r>
              <a:rPr lang="ru-RU" sz="1400" dirty="0" smtClean="0"/>
              <a:t>частие в </a:t>
            </a:r>
            <a:r>
              <a:rPr lang="ru-RU" sz="1400" dirty="0"/>
              <a:t>движении «Молодые профессионалы» («</a:t>
            </a:r>
            <a:r>
              <a:rPr lang="en-US" sz="1400" dirty="0" err="1"/>
              <a:t>WorldSkills</a:t>
            </a:r>
            <a:r>
              <a:rPr lang="en-US" sz="1400" dirty="0"/>
              <a:t> Russia</a:t>
            </a:r>
            <a:r>
              <a:rPr lang="ru-RU" sz="1400" dirty="0"/>
              <a:t>»)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Заголовок 2"/>
          <p:cNvSpPr>
            <a:spLocks noGrp="1"/>
          </p:cNvSpPr>
          <p:nvPr>
            <p:ph type="title"/>
          </p:nvPr>
        </p:nvSpPr>
        <p:spPr>
          <a:xfrm>
            <a:off x="755576" y="128369"/>
            <a:ext cx="7344816" cy="758083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sz="3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истема</a:t>
            </a:r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формирования основ инженерной культуры учащихся</a:t>
            </a:r>
            <a:endParaRPr lang="ru-RU" altLang="ru-RU" sz="36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9590" y="5085184"/>
            <a:ext cx="1977589" cy="157157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1446" y="5400298"/>
            <a:ext cx="200879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Проектная деятельность </a:t>
            </a:r>
            <a:r>
              <a:rPr lang="ru-RU" sz="1400" dirty="0"/>
              <a:t>учащихся. Проведение проектных сессий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2059" y="3718463"/>
            <a:ext cx="1984701" cy="168175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7467" y="2702472"/>
            <a:ext cx="2041208" cy="144660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171748" y="2845428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Э</a:t>
            </a:r>
            <a:r>
              <a:rPr lang="ru-RU" sz="1400" dirty="0" smtClean="0"/>
              <a:t>лективные курсы </a:t>
            </a:r>
            <a:r>
              <a:rPr lang="ru-RU" sz="1400" dirty="0"/>
              <a:t>технико – технологической </a:t>
            </a:r>
            <a:r>
              <a:rPr lang="ru-RU" sz="1400" dirty="0" smtClean="0"/>
              <a:t> и </a:t>
            </a:r>
            <a:r>
              <a:rPr lang="ru-RU" sz="1400" dirty="0" err="1" smtClean="0"/>
              <a:t>профориентационной</a:t>
            </a:r>
            <a:r>
              <a:rPr lang="ru-RU" sz="1400" dirty="0" smtClean="0"/>
              <a:t> направленности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81" y="4127009"/>
            <a:ext cx="19688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З</a:t>
            </a:r>
            <a:r>
              <a:rPr lang="ru-RU" sz="1400" dirty="0" smtClean="0"/>
              <a:t>анятия </a:t>
            </a:r>
            <a:r>
              <a:rPr lang="ru-RU" sz="1400" dirty="0"/>
              <a:t>внеурочной </a:t>
            </a:r>
            <a:r>
              <a:rPr lang="ru-RU" sz="1400" dirty="0" smtClean="0"/>
              <a:t>деятельности </a:t>
            </a:r>
            <a:r>
              <a:rPr lang="ru-RU" sz="1400" dirty="0"/>
              <a:t>и </a:t>
            </a:r>
            <a:r>
              <a:rPr lang="ru-RU" sz="1400" dirty="0" smtClean="0"/>
              <a:t>кружки </a:t>
            </a:r>
            <a:r>
              <a:rPr lang="ru-RU" sz="1400" dirty="0"/>
              <a:t>дополнительного образования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675" y="1485899"/>
            <a:ext cx="4550637" cy="249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4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9784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2"/>
          <p:cNvSpPr>
            <a:spLocks noChangeArrowheads="1"/>
          </p:cNvSpPr>
          <p:nvPr/>
        </p:nvSpPr>
        <p:spPr bwMode="auto">
          <a:xfrm>
            <a:off x="0" y="588963"/>
            <a:ext cx="9144000" cy="462082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1274" name="Picture 10" descr="G:\hi-tech 2016\IMG_9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049313"/>
            <a:ext cx="4446587" cy="2963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11" descr="G:\hi-tech 2016\IMG_90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-27384"/>
            <a:ext cx="4468813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513" y="33959"/>
            <a:ext cx="1614487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БлокТекста1"/>
          <p:cNvSpPr txBox="1">
            <a:spLocks noChangeArrowheads="1"/>
          </p:cNvSpPr>
          <p:nvPr/>
        </p:nvSpPr>
        <p:spPr bwMode="auto">
          <a:xfrm>
            <a:off x="-14559" y="5190187"/>
            <a:ext cx="9144000" cy="149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kumimoji="1" lang="ru-RU" altLang="ru-RU" sz="3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Программа ранней профориентации</a:t>
            </a:r>
          </a:p>
          <a:p>
            <a:pPr algn="ctr">
              <a:lnSpc>
                <a:spcPct val="90000"/>
              </a:lnSpc>
            </a:pPr>
            <a:r>
              <a:rPr kumimoji="1" lang="ru-RU" altLang="ru-RU" sz="3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основ профессиональной подготовки школьников 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71788"/>
            <a:ext cx="1614487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23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5"/>
          <p:cNvSpPr>
            <a:spLocks noChangeArrowheads="1"/>
          </p:cNvSpPr>
          <p:nvPr/>
        </p:nvSpPr>
        <p:spPr bwMode="auto">
          <a:xfrm>
            <a:off x="0" y="0"/>
            <a:ext cx="9144000" cy="6856413"/>
          </a:xfrm>
          <a:prstGeom prst="rect">
            <a:avLst/>
          </a:prstGeom>
          <a:solidFill>
            <a:srgbClr val="F2F2F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marL="342900" indent="-3429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650875" indent="-250825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endParaRPr lang="ru-RU" altLang="ru-RU" sz="1600"/>
          </a:p>
        </p:txBody>
      </p:sp>
      <p:pic>
        <p:nvPicPr>
          <p:cNvPr id="37897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653" y="6021288"/>
            <a:ext cx="1789648" cy="7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7892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7893" name="Овал 12"/>
          <p:cNvSpPr>
            <a:spLocks noChangeArrowheads="1"/>
          </p:cNvSpPr>
          <p:nvPr/>
        </p:nvSpPr>
        <p:spPr bwMode="auto">
          <a:xfrm>
            <a:off x="8532813" y="6237288"/>
            <a:ext cx="473075" cy="417512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9556D2B5-9C62-40AE-ADA6-5756A3A980FB}" type="slidenum">
              <a:rPr lang="ru-RU" altLang="ru-RU" sz="1100">
                <a:solidFill>
                  <a:schemeClr val="bg1"/>
                </a:solidFill>
              </a:rPr>
              <a:pPr algn="ctr"/>
              <a:t>6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sp>
        <p:nvSpPr>
          <p:cNvPr id="37894" name="БлокТекста1"/>
          <p:cNvSpPr txBox="1">
            <a:spLocks noChangeArrowheads="1"/>
          </p:cNvSpPr>
          <p:nvPr/>
        </p:nvSpPr>
        <p:spPr bwMode="auto">
          <a:xfrm>
            <a:off x="2195513" y="476250"/>
            <a:ext cx="65532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3200" b="1" dirty="0">
                <a:solidFill>
                  <a:schemeClr val="bg1"/>
                </a:solidFill>
                <a:latin typeface="Arial" charset="0"/>
              </a:rPr>
              <a:t>Целевой эффект программы</a:t>
            </a:r>
          </a:p>
        </p:txBody>
      </p:sp>
      <p:pic>
        <p:nvPicPr>
          <p:cNvPr id="37895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103188"/>
            <a:ext cx="2112962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Rectangle 4"/>
          <p:cNvSpPr txBox="1">
            <a:spLocks noChangeArrowheads="1"/>
          </p:cNvSpPr>
          <p:nvPr/>
        </p:nvSpPr>
        <p:spPr bwMode="auto">
          <a:xfrm>
            <a:off x="71438" y="1776413"/>
            <a:ext cx="8604250" cy="399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650875" indent="-250825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>
              <a:spcBef>
                <a:spcPts val="525"/>
              </a:spcBef>
              <a:buClr>
                <a:srgbClr val="008B7C"/>
              </a:buClr>
              <a:buFont typeface="Wingdings" pitchFamily="2" charset="2"/>
              <a:buChar char="q"/>
            </a:pPr>
            <a:r>
              <a:rPr lang="ru-RU" altLang="ru-RU" sz="1900" b="1" i="1" dirty="0">
                <a:solidFill>
                  <a:srgbClr val="499B91"/>
                </a:solidFill>
                <a:latin typeface="Tahoma" pitchFamily="34" charset="0"/>
              </a:rPr>
              <a:t>Включение в систему образования важного недостающего элемента – ранней профессиональной подготовки школьников и воспитания культуры профессионализма и труда. Программа </a:t>
            </a:r>
            <a:r>
              <a:rPr lang="ru-RU" altLang="ru-RU" sz="1900" b="1" i="1" dirty="0" err="1">
                <a:solidFill>
                  <a:srgbClr val="499B91"/>
                </a:solidFill>
                <a:latin typeface="Arial" charset="0"/>
              </a:rPr>
              <a:t>JuniorSkills</a:t>
            </a:r>
            <a:r>
              <a:rPr lang="en-US" altLang="ru-RU" sz="1900" b="1" i="1" dirty="0">
                <a:solidFill>
                  <a:srgbClr val="499B91"/>
                </a:solidFill>
                <a:latin typeface="Arial" charset="0"/>
              </a:rPr>
              <a:t> </a:t>
            </a:r>
            <a:r>
              <a:rPr lang="ru-RU" altLang="ru-RU" sz="1900" b="1" i="1" dirty="0">
                <a:solidFill>
                  <a:srgbClr val="499B91"/>
                </a:solidFill>
                <a:latin typeface="Arial" charset="0"/>
              </a:rPr>
              <a:t>– ресурс для модернизации предметной области «Технология» и дополнительного образования детей. </a:t>
            </a:r>
          </a:p>
          <a:p>
            <a:pPr lvl="1">
              <a:spcBef>
                <a:spcPts val="525"/>
              </a:spcBef>
              <a:buClr>
                <a:srgbClr val="008B7C"/>
              </a:buClr>
              <a:buFont typeface="Wingdings" pitchFamily="2" charset="2"/>
              <a:buChar char="q"/>
            </a:pPr>
            <a:r>
              <a:rPr lang="ru-RU" altLang="ru-RU" sz="1900" dirty="0" smtClean="0">
                <a:solidFill>
                  <a:srgbClr val="499B91"/>
                </a:solidFill>
                <a:latin typeface="Tahoma" pitchFamily="34" charset="0"/>
              </a:rPr>
              <a:t>Ученикам </a:t>
            </a:r>
            <a:r>
              <a:rPr lang="ru-RU" altLang="ru-RU" sz="1900" dirty="0">
                <a:solidFill>
                  <a:srgbClr val="499B91"/>
                </a:solidFill>
                <a:latin typeface="Tahoma" pitchFamily="34" charset="0"/>
              </a:rPr>
              <a:t>предоставляется практическая возможность попробовать себя в разных профессиях и сферах, в том числе </a:t>
            </a:r>
            <a:r>
              <a:rPr lang="ru-RU" altLang="ru-RU" sz="1900" dirty="0" smtClean="0">
                <a:solidFill>
                  <a:srgbClr val="499B91"/>
                </a:solidFill>
                <a:latin typeface="Tahoma" pitchFamily="34" charset="0"/>
              </a:rPr>
              <a:t> </a:t>
            </a:r>
            <a:r>
              <a:rPr lang="ru-RU" altLang="ru-RU" sz="1900" dirty="0">
                <a:solidFill>
                  <a:srgbClr val="499B91"/>
                </a:solidFill>
                <a:latin typeface="Tahoma" pitchFamily="34" charset="0"/>
              </a:rPr>
              <a:t>профессиях </a:t>
            </a:r>
            <a:r>
              <a:rPr lang="ru-RU" altLang="ru-RU" sz="1900" dirty="0" smtClean="0">
                <a:solidFill>
                  <a:srgbClr val="499B91"/>
                </a:solidFill>
                <a:latin typeface="Tahoma" pitchFamily="34" charset="0"/>
              </a:rPr>
              <a:t>будущего</a:t>
            </a:r>
          </a:p>
          <a:p>
            <a:pPr lvl="1">
              <a:spcBef>
                <a:spcPts val="525"/>
              </a:spcBef>
              <a:buClr>
                <a:srgbClr val="008B7C"/>
              </a:buClr>
              <a:buFont typeface="Wingdings" pitchFamily="2" charset="2"/>
              <a:buChar char="q"/>
            </a:pPr>
            <a:r>
              <a:rPr lang="ru-RU" altLang="ru-RU" sz="1900" dirty="0" smtClean="0">
                <a:solidFill>
                  <a:srgbClr val="499B91"/>
                </a:solidFill>
                <a:latin typeface="Tahoma" pitchFamily="34" charset="0"/>
              </a:rPr>
              <a:t>Интеграция </a:t>
            </a:r>
            <a:r>
              <a:rPr lang="ru-RU" altLang="ru-RU" sz="1900" dirty="0">
                <a:solidFill>
                  <a:srgbClr val="499B91"/>
                </a:solidFill>
                <a:latin typeface="Tahoma" pitchFamily="34" charset="0"/>
              </a:rPr>
              <a:t>образования, науки, промышленности, профессиональных и </a:t>
            </a:r>
            <a:r>
              <a:rPr lang="ru-RU" altLang="ru-RU" sz="1900" dirty="0" err="1">
                <a:solidFill>
                  <a:srgbClr val="499B91"/>
                </a:solidFill>
                <a:latin typeface="Tahoma" pitchFamily="34" charset="0"/>
              </a:rPr>
              <a:t>мейкерских</a:t>
            </a:r>
            <a:r>
              <a:rPr lang="ru-RU" altLang="ru-RU" sz="1900" dirty="0">
                <a:solidFill>
                  <a:srgbClr val="499B91"/>
                </a:solidFill>
                <a:latin typeface="Tahoma" pitchFamily="34" charset="0"/>
              </a:rPr>
              <a:t> сообществ для работы по обучению школьников основам профессиональных компетенций.</a:t>
            </a:r>
          </a:p>
          <a:p>
            <a:pPr lvl="1">
              <a:spcBef>
                <a:spcPts val="525"/>
              </a:spcBef>
              <a:buClr>
                <a:srgbClr val="008B7C"/>
              </a:buClr>
              <a:buFont typeface="Wingdings" pitchFamily="2" charset="2"/>
              <a:buChar char="q"/>
            </a:pPr>
            <a:r>
              <a:rPr lang="ru-RU" altLang="ru-RU" sz="1900" dirty="0" smtClean="0">
                <a:solidFill>
                  <a:srgbClr val="499B91"/>
                </a:solidFill>
                <a:latin typeface="Tahoma" pitchFamily="34" charset="0"/>
              </a:rPr>
              <a:t>Обучение </a:t>
            </a:r>
            <a:r>
              <a:rPr lang="ru-RU" altLang="ru-RU" sz="1900" dirty="0">
                <a:solidFill>
                  <a:srgbClr val="499B91"/>
                </a:solidFill>
                <a:latin typeface="Tahoma" pitchFamily="34" charset="0"/>
              </a:rPr>
              <a:t>у профессионалов на профессиональном оборудовании</a:t>
            </a:r>
          </a:p>
        </p:txBody>
      </p:sp>
      <p:pic>
        <p:nvPicPr>
          <p:cNvPr id="37898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7" y="6021288"/>
            <a:ext cx="1158789" cy="7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7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9755" y="6021288"/>
            <a:ext cx="1660021" cy="7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8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5"/>
          <p:cNvSpPr>
            <a:spLocks noChangeArrowheads="1"/>
          </p:cNvSpPr>
          <p:nvPr/>
        </p:nvSpPr>
        <p:spPr bwMode="auto">
          <a:xfrm>
            <a:off x="-10019" y="36913"/>
            <a:ext cx="9144000" cy="6856412"/>
          </a:xfrm>
          <a:prstGeom prst="rect">
            <a:avLst/>
          </a:prstGeom>
          <a:solidFill>
            <a:srgbClr val="F2F2F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/>
              <a:t>За время благотворительной деятельности Олег Дерипаска направил свыше 8,5 млрд рублей на реализацию более чем 400 благотворительных программ в 40 регионах России. </a:t>
            </a:r>
          </a:p>
        </p:txBody>
      </p:sp>
      <p:sp>
        <p:nvSpPr>
          <p:cNvPr id="32771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2772" name="Прямоугольник1"/>
          <p:cNvSpPr>
            <a:spLocks noChangeArrowheads="1"/>
          </p:cNvSpPr>
          <p:nvPr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32774" name="Овал 12"/>
          <p:cNvSpPr>
            <a:spLocks noChangeArrowheads="1"/>
          </p:cNvSpPr>
          <p:nvPr/>
        </p:nvSpPr>
        <p:spPr bwMode="auto">
          <a:xfrm>
            <a:off x="8532813" y="6440488"/>
            <a:ext cx="473075" cy="417512"/>
          </a:xfrm>
          <a:prstGeom prst="ellipse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fld id="{1FCBF844-A00A-4519-9BDA-DBFD4ABBCFE8}" type="slidenum">
              <a:rPr lang="ru-RU" altLang="ru-RU" sz="1100">
                <a:solidFill>
                  <a:schemeClr val="bg1"/>
                </a:solidFill>
              </a:rPr>
              <a:pPr algn="ctr"/>
              <a:t>7</a:t>
            </a:fld>
            <a:endParaRPr lang="ru-RU" altLang="ru-RU" sz="1100">
              <a:solidFill>
                <a:schemeClr val="bg1"/>
              </a:solidFill>
            </a:endParaRPr>
          </a:p>
        </p:txBody>
      </p:sp>
      <p:sp>
        <p:nvSpPr>
          <p:cNvPr id="32775" name="БлокТекста1"/>
          <p:cNvSpPr txBox="1">
            <a:spLocks noChangeArrowheads="1"/>
          </p:cNvSpPr>
          <p:nvPr/>
        </p:nvSpPr>
        <p:spPr bwMode="auto">
          <a:xfrm>
            <a:off x="2497172" y="103188"/>
            <a:ext cx="661133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</a:rPr>
              <a:t>Создание условий для развития движения </a:t>
            </a:r>
            <a:r>
              <a:rPr lang="en-US" altLang="ru-RU" sz="3200" b="1" dirty="0" err="1" smtClean="0">
                <a:solidFill>
                  <a:schemeClr val="bg1"/>
                </a:solidFill>
                <a:latin typeface="Arial" charset="0"/>
              </a:rPr>
              <a:t>JuniorSkills</a:t>
            </a:r>
            <a:r>
              <a:rPr lang="ru-RU" altLang="ru-RU" sz="3200" b="1" dirty="0" smtClean="0">
                <a:solidFill>
                  <a:schemeClr val="bg1"/>
                </a:solidFill>
                <a:latin typeface="Arial" charset="0"/>
              </a:rPr>
              <a:t> в лицее</a:t>
            </a:r>
            <a:endParaRPr lang="ru-RU" altLang="ru-RU" sz="25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103188"/>
            <a:ext cx="2112962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0051" y="1343925"/>
            <a:ext cx="6096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Материально - технические условия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405" y="1882266"/>
            <a:ext cx="2728403" cy="4092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635896" y="2018792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Промышленный пылесос</a:t>
            </a:r>
          </a:p>
        </p:txBody>
      </p:sp>
      <p:sp>
        <p:nvSpPr>
          <p:cNvPr id="16" name="Прямоугольник 4"/>
          <p:cNvSpPr>
            <a:spLocks noChangeArrowheads="1"/>
          </p:cNvSpPr>
          <p:nvPr/>
        </p:nvSpPr>
        <p:spPr bwMode="auto">
          <a:xfrm>
            <a:off x="176213" y="6097587"/>
            <a:ext cx="40357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 err="1">
                <a:latin typeface="Times New Roman" pitchFamily="18" charset="0"/>
                <a:cs typeface="Times New Roman" pitchFamily="18" charset="0"/>
              </a:rPr>
              <a:t>Гравировально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-фрезерный станок с ЧПУ</a:t>
            </a:r>
          </a:p>
        </p:txBody>
      </p:sp>
      <p:pic>
        <p:nvPicPr>
          <p:cNvPr id="17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1833363"/>
            <a:ext cx="2860280" cy="1908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6"/>
          <p:cNvSpPr>
            <a:spLocks noChangeArrowheads="1"/>
          </p:cNvSpPr>
          <p:nvPr/>
        </p:nvSpPr>
        <p:spPr bwMode="auto">
          <a:xfrm>
            <a:off x="3131840" y="3820398"/>
            <a:ext cx="2905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Токарный станок с ЧПУ</a:t>
            </a:r>
          </a:p>
        </p:txBody>
      </p:sp>
      <p:pic>
        <p:nvPicPr>
          <p:cNvPr id="19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4595" y="2378075"/>
            <a:ext cx="2909887" cy="436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245496"/>
            <a:ext cx="1609750" cy="2403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5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485900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1600"/>
          </a:p>
        </p:txBody>
      </p:sp>
      <p:sp>
        <p:nvSpPr>
          <p:cNvPr id="8" name="object 2"/>
          <p:cNvSpPr>
            <a:spLocks noChangeArrowheads="1"/>
          </p:cNvSpPr>
          <p:nvPr/>
        </p:nvSpPr>
        <p:spPr bwMode="auto">
          <a:xfrm>
            <a:off x="0" y="1052736"/>
            <a:ext cx="9144000" cy="407965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</p:txBody>
      </p:sp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r" eaLnBrk="1" hangingPunct="1"/>
            <a:r>
              <a:rPr lang="ru-RU" altLang="ru-RU" sz="24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Лаборатория </a:t>
            </a:r>
            <a:r>
              <a:rPr lang="ru-RU" altLang="ru-RU" sz="2400" b="1" i="1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прототипирования</a:t>
            </a:r>
            <a:endParaRPr lang="ru-RU" altLang="ru-RU" sz="24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1741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9" y="1404937"/>
            <a:ext cx="406947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04937"/>
            <a:ext cx="399825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zamnmr\Desktop\Фото\фото  технопарк\IMG_20161024_11404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388" y="4277523"/>
            <a:ext cx="4069472" cy="24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amnmr\Desktop\Фото\8lWYmw9Xur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277523"/>
            <a:ext cx="3998258" cy="24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1" y="0"/>
            <a:ext cx="1848113" cy="107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6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1"/>
          <p:cNvSpPr>
            <a:spLocks noChangeArrowheads="1"/>
          </p:cNvSpPr>
          <p:nvPr/>
        </p:nvSpPr>
        <p:spPr bwMode="auto">
          <a:xfrm>
            <a:off x="0" y="0"/>
            <a:ext cx="9144000" cy="1124744"/>
          </a:xfrm>
          <a:prstGeom prst="rect">
            <a:avLst/>
          </a:prstGeom>
          <a:solidFill>
            <a:srgbClr val="499B91"/>
          </a:solidFill>
          <a:ln>
            <a:noFill/>
          </a:ln>
          <a:extLst>
            <a:ext uri="{91240B29-F687-4F45-9708-019B960494DF}">
              <a14:hiddenLine xmlns:a14="http://schemas.microsoft.com/office/drawing/2010/main" w="63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393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ru-RU" alt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alt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Лаборатория </a:t>
            </a:r>
            <a:r>
              <a:rPr lang="ru-RU" alt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обработки текстильных </a:t>
            </a:r>
            <a:r>
              <a:rPr lang="ru-RU" alt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материалов</a:t>
            </a:r>
            <a:endParaRPr lang="ru-RU" alt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8964613" cy="28797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1000" i="1" dirty="0" smtClean="0"/>
              <a:t>                                                      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altLang="ru-RU" sz="1000" i="1" dirty="0" smtClean="0"/>
          </a:p>
        </p:txBody>
      </p:sp>
      <p:pic>
        <p:nvPicPr>
          <p:cNvPr id="19460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83" y="1988840"/>
            <a:ext cx="2677133" cy="16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84" y="3789363"/>
            <a:ext cx="267713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376" y="1988840"/>
            <a:ext cx="2376488" cy="16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3389" y="1703517"/>
            <a:ext cx="239077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3600400" cy="20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3867152"/>
            <a:ext cx="1617868" cy="273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309004"/>
            <a:ext cx="810784" cy="51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Логотип Агентства стратегических инициатив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466" y="6290580"/>
            <a:ext cx="1151855" cy="49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491" y="6289096"/>
            <a:ext cx="1228871" cy="48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3" y="1124744"/>
            <a:ext cx="252028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Швейная машина с программированием строчки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83756" y="1170321"/>
            <a:ext cx="237648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Мини-пресс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1170321"/>
            <a:ext cx="2448272" cy="458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Вышивальный компьютер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3579280"/>
            <a:ext cx="2330325" cy="287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тпариватель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4793" y="3789363"/>
            <a:ext cx="3865439" cy="2877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Гладильная доска с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отпаривателем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4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292934"/>
      </a:dk1>
      <a:lt1>
        <a:srgbClr val="D8D8D8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806</TotalTime>
  <Words>454</Words>
  <Application>Microsoft Office PowerPoint</Application>
  <PresentationFormat>Экран (4:3)</PresentationFormat>
  <Paragraphs>102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Инженерная культура</vt:lpstr>
      <vt:lpstr>Инженерная культура человека </vt:lpstr>
      <vt:lpstr>Cистема формирования основ инженерной культуры учащихся</vt:lpstr>
      <vt:lpstr>Презентация PowerPoint</vt:lpstr>
      <vt:lpstr>Презентация PowerPoint</vt:lpstr>
      <vt:lpstr>Презентация PowerPoint</vt:lpstr>
      <vt:lpstr>Лаборатория прототипирования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основ   инженерной  культуры   в условиях  современной  школы</dc:title>
  <dc:creator>lic120</dc:creator>
  <cp:lastModifiedBy>Павел А.Сафронов</cp:lastModifiedBy>
  <cp:revision>63</cp:revision>
  <cp:lastPrinted>2018-11-08T10:36:37Z</cp:lastPrinted>
  <dcterms:created xsi:type="dcterms:W3CDTF">2016-11-22T11:04:11Z</dcterms:created>
  <dcterms:modified xsi:type="dcterms:W3CDTF">2018-11-12T10:37:26Z</dcterms:modified>
</cp:coreProperties>
</file>