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3828" r:id="rId2"/>
    <p:sldMasterId id="2147483840" r:id="rId3"/>
  </p:sldMasterIdLst>
  <p:notesMasterIdLst>
    <p:notesMasterId r:id="rId13"/>
  </p:notesMasterIdLst>
  <p:handoutMasterIdLst>
    <p:handoutMasterId r:id="rId14"/>
  </p:handoutMasterIdLst>
  <p:sldIdLst>
    <p:sldId id="346" r:id="rId4"/>
    <p:sldId id="359" r:id="rId5"/>
    <p:sldId id="370" r:id="rId6"/>
    <p:sldId id="373" r:id="rId7"/>
    <p:sldId id="375" r:id="rId8"/>
    <p:sldId id="376" r:id="rId9"/>
    <p:sldId id="377" r:id="rId10"/>
    <p:sldId id="378" r:id="rId11"/>
    <p:sldId id="379" r:id="rId12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F2788192-E0B4-4D8D-8037-C4F020EAC396}">
          <p14:sldIdLst>
            <p14:sldId id="346"/>
            <p14:sldId id="359"/>
            <p14:sldId id="370"/>
            <p14:sldId id="373"/>
            <p14:sldId id="375"/>
            <p14:sldId id="376"/>
            <p14:sldId id="377"/>
            <p14:sldId id="378"/>
            <p14:sldId id="3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93A5C3"/>
    <a:srgbClr val="6884CA"/>
    <a:srgbClr val="CCECFF"/>
    <a:srgbClr val="FBC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80" d="100"/>
          <a:sy n="80" d="100"/>
        </p:scale>
        <p:origin x="-2514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18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74" cy="4976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10" y="0"/>
            <a:ext cx="2930574" cy="4976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FD736-C213-45D7-A8AE-D4575907D3A0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321"/>
            <a:ext cx="2930574" cy="497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10" y="9443321"/>
            <a:ext cx="2930574" cy="497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B8021-C259-4FD5-A7FE-0D6EFE2DC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1065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29837" cy="497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2" y="1"/>
            <a:ext cx="2929837" cy="497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412E8-9F06-4158-9F9C-6E5C1C98835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3663"/>
            <a:ext cx="2929837" cy="497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2" y="9443663"/>
            <a:ext cx="2929837" cy="497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FF31B4-D5AF-40FA-9864-2316EE5C44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370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95350" y="746125"/>
            <a:ext cx="4970463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31B4-D5AF-40FA-9864-2316EE5C447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354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95350" y="746125"/>
            <a:ext cx="4970463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31B4-D5AF-40FA-9864-2316EE5C447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366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95350" y="746125"/>
            <a:ext cx="4970463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31B4-D5AF-40FA-9864-2316EE5C447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354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EE3C7A-EA64-4D82-8E9B-71BC66EBCC37}" type="datetime1">
              <a:rPr lang="ru-RU" smtClean="0"/>
              <a:t>09.11.2018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1946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359F0B-0320-4BDB-B84D-68D4D1FF0A6E}" type="datetime1">
              <a:rPr lang="ru-RU" smtClean="0"/>
              <a:t>09.11.2018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8218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547975-CD96-48F8-A146-1CD48B4FD327}" type="datetime1">
              <a:rPr lang="ru-RU" smtClean="0"/>
              <a:t>09.11.2018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58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F8A6B-F14F-4AD4-BAB9-2D44B9DD36A4}" type="datetime1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10494-46FE-4CF2-AC27-6A391D3F1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586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81140-1227-4B91-BCE1-A99DE7D93C12}" type="datetime1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E2D95-EB0B-4C85-9289-57FF337C5A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956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D26F1-B7BD-4024-A3D0-96E3446E4BA9}" type="datetime1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D2EA7-D462-499E-BDE2-DA1C07CB6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157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C814A-6033-401F-86E2-8A621D75B3A3}" type="datetime1">
              <a:rPr lang="ru-RU" smtClean="0"/>
              <a:t>09.11.2018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F711C-E928-458C-AFAE-49F3FF5AF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644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91215-9616-4186-A94A-195A1BE39E3E}" type="datetime1">
              <a:rPr lang="ru-RU" smtClean="0"/>
              <a:t>09.11.2018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7890F-D0C3-4CD3-BD70-30070E0DE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474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C88C4-7152-446D-B49A-800C1A8115C7}" type="datetime1">
              <a:rPr lang="ru-RU" smtClean="0"/>
              <a:t>09.11.2018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15083-28F5-4B9E-AA74-B05AC2AB3E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6123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301EE-53D5-4E9D-A911-D72D379E9068}" type="datetime1">
              <a:rPr lang="ru-RU" smtClean="0"/>
              <a:t>09.11.2018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5A29D-1D69-4EF2-B5F9-E18E749D1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537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7B24A-F6AC-4CF9-9723-EF25924767ED}" type="datetime1">
              <a:rPr lang="ru-RU" smtClean="0"/>
              <a:t>09.11.2018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0B4C3-EFDD-4F1F-9DA4-07488D583B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621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E2BEBA-260C-48B4-A3A5-FE10F0272E8F}" type="datetime1">
              <a:rPr lang="ru-RU" smtClean="0"/>
              <a:t>09.11.2018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57547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A0723-FB25-43ED-849C-AA383CE56A67}" type="datetime1">
              <a:rPr lang="ru-RU" smtClean="0"/>
              <a:t>09.11.2018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17B68-E06E-4440-B272-5A00FE668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2650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DFA8E-F6FF-4752-B502-0D78D148BB88}" type="datetime1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72FF6-FF8C-44A4-9E86-F154F69F8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125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D4065-6EEC-4A1A-A8E4-75AFCCD75985}" type="datetime1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1B629-D737-4588-BEAE-6020D33C7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1824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86161-6444-4CB5-9638-5741DA10B9B7}" type="datetime1">
              <a:rPr lang="ru-RU" smtClean="0"/>
              <a:t>09.11.2018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1BE01-3F62-4C7A-9793-5F1AC7C79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2216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1A94B-4618-4D5B-841B-E6A6E0C7DD78}" type="datetime1">
              <a:rPr lang="ru-RU" smtClean="0"/>
              <a:t>09.11.2018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73039-F135-43BB-9DAB-06182EF1B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9734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0591B-CB40-4A8C-A727-7CCD43939B27}" type="datetime1">
              <a:rPr lang="ru-RU" smtClean="0"/>
              <a:t>09.11.2018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77F59-650F-474D-8D0A-940355743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859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6F6CE-6306-4650-8B68-F5311A4F6AE6}" type="datetime1">
              <a:rPr lang="ru-RU" smtClean="0"/>
              <a:t>09.11.2018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23518-7432-41CF-B7DE-EAFDC4A53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512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D229-1873-42BB-8A4C-4BD97A3247BD}" type="datetime1">
              <a:rPr lang="ru-RU" smtClean="0"/>
              <a:t>09.11.2018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1C784-2789-41C1-9C8D-D9508D410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5661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70520-4F3F-40B7-8AD0-201BEB062D15}" type="datetime1">
              <a:rPr lang="ru-RU" smtClean="0"/>
              <a:t>09.11.2018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4202-99A5-4DC9-9132-B45598CB3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8628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1C8BB-8AA9-4191-BFD2-F012F7F1C6AE}" type="datetime1">
              <a:rPr lang="ru-RU" smtClean="0"/>
              <a:t>09.11.2018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FD3CA-0AD7-4C2D-BCD6-69AECDD68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924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526D2C-E39C-4DF2-875B-758A53118E69}" type="datetime1">
              <a:rPr lang="ru-RU" smtClean="0"/>
              <a:t>09.11.2018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9105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94FD4-6E38-4975-B6DC-40AF5BE08690}" type="datetime1">
              <a:rPr lang="ru-RU" smtClean="0"/>
              <a:t>09.11.2018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F6E0D-3667-4812-A52B-E6292A10B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9853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F01AD-43CD-4E4E-8A3F-C122014D4A2E}" type="datetime1">
              <a:rPr lang="ru-RU" smtClean="0"/>
              <a:t>09.11.2018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5D771-09BD-4408-959C-43DC12FA60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4575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930D1-E13F-4DDB-BB87-C9B54D2BFCF1}" type="datetime1">
              <a:rPr lang="ru-RU" smtClean="0"/>
              <a:t>09.11.2018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63CCE-0A31-47A7-966D-0FF356391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3939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6768D-BDDC-417E-AEFF-DE3C4C158C85}" type="datetime1">
              <a:rPr lang="ru-RU" smtClean="0"/>
              <a:t>09.11.2018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C7784-63B5-4790-BCAD-66364F1E64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498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16CC87-566B-41EC-915A-F954240B02BD}" type="datetime1">
              <a:rPr lang="ru-RU" smtClean="0"/>
              <a:t>09.11.2018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176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87AC45-3033-49C5-A2D0-73F87C1F74A3}" type="datetime1">
              <a:rPr lang="ru-RU" smtClean="0"/>
              <a:t>09.11.2018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885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5BB929-5AFB-4A98-8867-BB6491147D0B}" type="datetime1">
              <a:rPr lang="ru-RU" smtClean="0"/>
              <a:t>09.11.2018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0509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48A707-334F-4E64-8E90-2A0E142B741A}" type="datetime1">
              <a:rPr lang="ru-RU" smtClean="0"/>
              <a:t>09.11.2018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27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8744C7-0CDB-47CD-A976-3357D0A1F08E}" type="datetime1">
              <a:rPr lang="ru-RU" smtClean="0"/>
              <a:t>09.11.2018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6003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E72A49-D14E-40D2-9AD0-339B168FE778}" type="datetime1">
              <a:rPr lang="ru-RU" smtClean="0"/>
              <a:t>09.11.2018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75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E444-E358-400B-BCA8-01895BDE96C2}" type="datetime1">
              <a:rPr lang="ru-RU" smtClean="0"/>
              <a:t>09.11.2018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2293240-8C06-41A1-9192-04ACE0D24B57}" type="datetime1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C04C845-B79B-4429-B854-415648AE4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24AD632-0D76-45C5-AD18-9B6803A19D56}" type="datetime1">
              <a:rPr lang="ru-RU" smtClean="0"/>
              <a:t>09.11.2018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ru-RU" smtClean="0"/>
              <a:t>v Съезд руководителей ОО Челябинской области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10FD53C-A1A4-4C8F-B74E-62F855434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48;&#1090;&#1086;&#1075;&#1086;&#1074;&#1099;&#1081;%20&#1088;&#1077;&#1082;&#1083;&#1072;&#1084;&#1085;&#1099;&#1081;%20&#1088;&#1086;&#1083;&#1080;&#1082;%20(&#1080;&#1090;&#1086;&#1075;,%20&#1088;&#1077;&#1076;5)(&#1079;&#1074;&#1091;&#1082;1)%20-%2016x9.wm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48;&#1090;&#1086;&#1075;&#1086;&#1074;&#1099;&#1081;%20&#1088;&#1077;&#1082;&#1083;&#1072;&#1084;&#1085;&#1099;&#1081;%20&#1088;&#1086;&#1083;&#1080;&#1082;%20(&#1080;&#1090;&#1086;&#1075;,%20&#1088;&#1077;&#1076;5)(&#1079;&#1074;&#1091;&#1082;1)%20-%2016x9.wmv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03649" y="135456"/>
            <a:ext cx="76879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Государственное </a:t>
            </a:r>
            <a:r>
              <a:rPr lang="ru-RU" sz="1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бюджетное </a:t>
            </a:r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учреждение </a:t>
            </a:r>
          </a:p>
          <a:p>
            <a:pPr algn="ctr"/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дополнительного </a:t>
            </a:r>
            <a:r>
              <a:rPr lang="ru-RU" sz="1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профессионального образования </a:t>
            </a:r>
            <a:endParaRPr lang="ru-RU" sz="1600" b="1" dirty="0" smtClean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  <a:p>
            <a:pPr algn="ctr"/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«</a:t>
            </a:r>
            <a:r>
              <a:rPr lang="ru-RU" sz="1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Челябинский институт переподготовки и повышения квалификации </a:t>
            </a:r>
            <a:endParaRPr lang="ru-RU" sz="1600" b="1" dirty="0" smtClean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  <a:p>
            <a:pPr algn="ctr"/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работников </a:t>
            </a:r>
            <a:r>
              <a:rPr lang="ru-RU" sz="1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образования</a:t>
            </a:r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»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395536" y="2268489"/>
            <a:ext cx="8568952" cy="214014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Технологические аспекты </a:t>
            </a: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реализации </a:t>
            </a:r>
            <a:r>
              <a:rPr lang="ru-RU" sz="3600" b="1" dirty="0">
                <a:solidFill>
                  <a:srgbClr val="002060"/>
                </a:solidFill>
              </a:rPr>
              <a:t>права ребенка </a:t>
            </a: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на </a:t>
            </a:r>
            <a:r>
              <a:rPr lang="ru-RU" sz="3600" b="1" dirty="0">
                <a:solidFill>
                  <a:srgbClr val="002060"/>
                </a:solidFill>
              </a:rPr>
              <a:t>профессиональную ориентацию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Picture 1031" descr="чиппкро  знак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45"/>
          <a:stretch>
            <a:fillRect/>
          </a:stretch>
        </p:blipFill>
        <p:spPr bwMode="auto">
          <a:xfrm>
            <a:off x="6423" y="21158"/>
            <a:ext cx="1397225" cy="1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бъект 6"/>
          <p:cNvSpPr txBox="1">
            <a:spLocks/>
          </p:cNvSpPr>
          <p:nvPr/>
        </p:nvSpPr>
        <p:spPr>
          <a:xfrm>
            <a:off x="147225" y="5013176"/>
            <a:ext cx="8912123" cy="132343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Машуков Александр Васильевич</a:t>
            </a:r>
            <a:r>
              <a:rPr lang="ru-RU" sz="2000" dirty="0">
                <a:solidFill>
                  <a:schemeClr val="tx2"/>
                </a:solidFill>
              </a:rPr>
              <a:t>, </a:t>
            </a:r>
            <a:endParaRPr lang="ru-RU" sz="2000" dirty="0" smtClean="0">
              <a:solidFill>
                <a:schemeClr val="tx2"/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2"/>
                </a:solidFill>
              </a:rPr>
              <a:t>заведующий </a:t>
            </a:r>
            <a:r>
              <a:rPr lang="ru-RU" sz="2000" b="1" i="1" dirty="0">
                <a:solidFill>
                  <a:schemeClr val="tx2"/>
                </a:solidFill>
              </a:rPr>
              <a:t>учебно-методическим центром </a:t>
            </a:r>
            <a:endParaRPr lang="ru-RU" sz="2000" b="1" i="1" dirty="0" smtClean="0">
              <a:solidFill>
                <a:schemeClr val="tx2"/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2"/>
                </a:solidFill>
              </a:rPr>
              <a:t>проектирования </a:t>
            </a:r>
            <a:r>
              <a:rPr lang="ru-RU" sz="2000" b="1" i="1" dirty="0">
                <a:solidFill>
                  <a:schemeClr val="tx2"/>
                </a:solidFill>
              </a:rPr>
              <a:t>инноваций </a:t>
            </a:r>
            <a:endParaRPr lang="ru-RU" sz="2000" b="1" i="1" dirty="0" smtClean="0">
              <a:solidFill>
                <a:schemeClr val="tx2"/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2"/>
                </a:solidFill>
              </a:rPr>
              <a:t>ГБУ </a:t>
            </a:r>
            <a:r>
              <a:rPr lang="ru-RU" sz="2000" b="1" i="1" dirty="0">
                <a:solidFill>
                  <a:schemeClr val="tx2"/>
                </a:solidFill>
              </a:rPr>
              <a:t>ДПО </a:t>
            </a:r>
            <a:r>
              <a:rPr lang="ru-RU" sz="2000" b="1" i="1" dirty="0" smtClean="0">
                <a:solidFill>
                  <a:schemeClr val="tx2"/>
                </a:solidFill>
              </a:rPr>
              <a:t>ЧИППКРО</a:t>
            </a:r>
            <a:endParaRPr lang="ru-RU" sz="2000" b="1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84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5"/>
          <a:stretch/>
        </p:blipFill>
        <p:spPr bwMode="auto">
          <a:xfrm>
            <a:off x="2" y="0"/>
            <a:ext cx="539550" cy="139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539552" y="1988840"/>
            <a:ext cx="8136904" cy="451250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600" dirty="0">
                <a:solidFill>
                  <a:schemeClr val="tx2"/>
                </a:solidFill>
              </a:rPr>
              <a:t>– создание инновационной инфраструктуры для осуществления профессиональной ориентации в Челябинской </a:t>
            </a:r>
            <a:r>
              <a:rPr lang="ru-RU" sz="2600" dirty="0" smtClean="0">
                <a:solidFill>
                  <a:schemeClr val="tx2"/>
                </a:solidFill>
              </a:rPr>
              <a:t>области;</a:t>
            </a:r>
            <a:endParaRPr lang="ru-RU" sz="26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sz="2600" dirty="0">
                <a:solidFill>
                  <a:schemeClr val="tx2"/>
                </a:solidFill>
              </a:rPr>
              <a:t>– создание мотивационных условий для вовлечения субъектов образовательных отношений в процесс осуществления профессиональной </a:t>
            </a:r>
            <a:r>
              <a:rPr lang="ru-RU" sz="2600" dirty="0" smtClean="0">
                <a:solidFill>
                  <a:schemeClr val="tx2"/>
                </a:solidFill>
              </a:rPr>
              <a:t>ориентации;</a:t>
            </a:r>
            <a:endParaRPr lang="ru-RU" sz="26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sz="2600" dirty="0">
                <a:solidFill>
                  <a:schemeClr val="tx2"/>
                </a:solidFill>
              </a:rPr>
              <a:t>– формирование культуры комплексного применения обучающимися </a:t>
            </a:r>
            <a:r>
              <a:rPr lang="ru-RU" sz="2600" dirty="0" smtClean="0">
                <a:solidFill>
                  <a:schemeClr val="tx2"/>
                </a:solidFill>
              </a:rPr>
              <a:t>знаний. </a:t>
            </a:r>
            <a:endParaRPr lang="ru-RU" sz="2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Заголовок 6"/>
          <p:cNvSpPr>
            <a:spLocks noGrp="1"/>
          </p:cNvSpPr>
          <p:nvPr>
            <p:ph type="title"/>
          </p:nvPr>
        </p:nvSpPr>
        <p:spPr>
          <a:xfrm>
            <a:off x="611560" y="260649"/>
            <a:ext cx="8281864" cy="163218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200" b="1" dirty="0">
                <a:solidFill>
                  <a:srgbClr val="002060"/>
                </a:solidFill>
              </a:rPr>
              <a:t>Концепция развития естественно-математического и технологического образования в Челябинской области </a:t>
            </a:r>
            <a:r>
              <a:rPr lang="ru-RU" sz="3200" b="1" dirty="0">
                <a:solidFill>
                  <a:srgbClr val="002060"/>
                </a:solidFill>
              </a:rPr>
              <a:t>«ТЕМП»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5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/>
          <p:cNvSpPr txBox="1">
            <a:spLocks/>
          </p:cNvSpPr>
          <p:nvPr/>
        </p:nvSpPr>
        <p:spPr bwMode="auto">
          <a:xfrm>
            <a:off x="683568" y="192940"/>
            <a:ext cx="828186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3200" b="1" dirty="0">
                <a:solidFill>
                  <a:srgbClr val="002060"/>
                </a:solidFill>
              </a:rPr>
              <a:t>Образовательный технопарк «ТЕМП»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5"/>
          <a:stretch/>
        </p:blipFill>
        <p:spPr bwMode="auto">
          <a:xfrm>
            <a:off x="2" y="0"/>
            <a:ext cx="683566" cy="139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689" y="1268760"/>
            <a:ext cx="8783743" cy="4320480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sz="2200" dirty="0" smtClean="0">
                <a:solidFill>
                  <a:schemeClr val="tx2"/>
                </a:solidFill>
              </a:rPr>
              <a:t>- </a:t>
            </a:r>
            <a:r>
              <a:rPr lang="ru-RU" sz="2600" dirty="0">
                <a:solidFill>
                  <a:schemeClr val="tx2"/>
                </a:solidFill>
              </a:rPr>
              <a:t>приобщение </a:t>
            </a:r>
            <a:r>
              <a:rPr lang="ru-RU" sz="2600" dirty="0">
                <a:solidFill>
                  <a:schemeClr val="tx2"/>
                </a:solidFill>
              </a:rPr>
              <a:t>обучающихся к научной, научно-исследовательской, опытной и конструкторской деятельности и включении их в реальный производственный процесс;</a:t>
            </a:r>
          </a:p>
          <a:p>
            <a:pPr marL="0" indent="0" algn="just">
              <a:buNone/>
            </a:pPr>
            <a:r>
              <a:rPr lang="ru-RU" sz="2600" dirty="0">
                <a:solidFill>
                  <a:schemeClr val="tx2"/>
                </a:solidFill>
              </a:rPr>
              <a:t>- обогащение </a:t>
            </a:r>
            <a:r>
              <a:rPr lang="ru-RU" sz="2600" dirty="0">
                <a:solidFill>
                  <a:schemeClr val="tx2"/>
                </a:solidFill>
              </a:rPr>
              <a:t>научной, научно-исследовательской, опытной и конструкторской деятельности обучающихся практическими смыслами за счет заинтересованности последних в получении результатов, </a:t>
            </a:r>
            <a:r>
              <a:rPr lang="ru-RU" sz="2600" dirty="0">
                <a:solidFill>
                  <a:schemeClr val="tx2"/>
                </a:solidFill>
              </a:rPr>
              <a:t>востребованных </a:t>
            </a:r>
            <a:r>
              <a:rPr lang="ru-RU" sz="2600" dirty="0">
                <a:solidFill>
                  <a:schemeClr val="tx2"/>
                </a:solidFill>
              </a:rPr>
              <a:t>в сфере экономического и социального развития </a:t>
            </a:r>
            <a:r>
              <a:rPr lang="ru-RU" sz="2600" dirty="0">
                <a:solidFill>
                  <a:schemeClr val="tx2"/>
                </a:solidFill>
              </a:rPr>
              <a:t>региона;</a:t>
            </a:r>
          </a:p>
          <a:p>
            <a:pPr marL="0" indent="0" algn="just">
              <a:buNone/>
            </a:pPr>
            <a:r>
              <a:rPr lang="ru-RU" sz="2600" dirty="0">
                <a:solidFill>
                  <a:schemeClr val="tx2"/>
                </a:solidFill>
              </a:rPr>
              <a:t>- формирование </a:t>
            </a:r>
            <a:r>
              <a:rPr lang="ru-RU" sz="2600" dirty="0">
                <a:solidFill>
                  <a:schemeClr val="tx2"/>
                </a:solidFill>
              </a:rPr>
              <a:t>системы технологических компетенций: от представлений до уровня конструктивного использования их в технологических процессах и (или) воплощения в материальных продуктах и </a:t>
            </a:r>
            <a:r>
              <a:rPr lang="ru-RU" sz="2600" dirty="0">
                <a:solidFill>
                  <a:schemeClr val="tx2"/>
                </a:solidFill>
              </a:rPr>
              <a:t>услугах.</a:t>
            </a:r>
            <a:endParaRPr lang="ru-RU" sz="2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91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940" y="1844824"/>
            <a:ext cx="8496943" cy="4824536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- </a:t>
            </a:r>
            <a:r>
              <a:rPr lang="ru-RU" sz="2600" dirty="0">
                <a:solidFill>
                  <a:schemeClr val="tx2"/>
                </a:solidFill>
              </a:rPr>
              <a:t>развития </a:t>
            </a:r>
            <a:r>
              <a:rPr lang="ru-RU" sz="2600" dirty="0">
                <a:solidFill>
                  <a:schemeClr val="tx2"/>
                </a:solidFill>
              </a:rPr>
              <a:t>способностей и творческого потенциала каждого ребенка как субъекта отношений с самим собой, другими детьми, взрослыми и миром; </a:t>
            </a:r>
            <a:endParaRPr lang="ru-RU" sz="26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sz="2600" dirty="0">
                <a:solidFill>
                  <a:schemeClr val="tx2"/>
                </a:solidFill>
              </a:rPr>
              <a:t>-  </a:t>
            </a:r>
            <a:r>
              <a:rPr lang="ru-RU" sz="2600" dirty="0">
                <a:solidFill>
                  <a:schemeClr val="tx2"/>
                </a:solidFill>
              </a:rPr>
              <a:t>объединение обучения и воспитания в целостный образовательный процесс на основе духовно-нравственных и социокультурных ценностей и принятых в обществе правил и норм поведения в интересах человека, семьи, общества (уважение к труду взрослых, понимание ценности труда, интерес к различным профессиям взрослых)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1958" y="236752"/>
            <a:ext cx="8694965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Федеральный государственный образовательный стандарт </a:t>
            </a:r>
            <a:endParaRPr lang="ru-RU" sz="3200" b="1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дошкольного </a:t>
            </a:r>
            <a:r>
              <a:rPr lang="ru-RU" sz="32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образования</a:t>
            </a:r>
            <a:endParaRPr lang="ru-RU" sz="32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5"/>
          <a:stretch/>
        </p:blipFill>
        <p:spPr bwMode="auto">
          <a:xfrm>
            <a:off x="2" y="0"/>
            <a:ext cx="611558" cy="139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8951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ru-RU" sz="3200" b="1" dirty="0">
                <a:solidFill>
                  <a:srgbClr val="002060"/>
                </a:solidFill>
              </a:rPr>
              <a:t>Федеральный государственный образовательный стандарт начального общего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1"/>
            <a:ext cx="8712968" cy="4709119"/>
          </a:xfrm>
        </p:spPr>
        <p:txBody>
          <a:bodyPr/>
          <a:lstStyle/>
          <a:p>
            <a:pPr marL="0" indent="0" algn="just">
              <a:buNone/>
            </a:pP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Предметные результаты освоения основной образовательной программы начального общего образования</a:t>
            </a:r>
            <a:r>
              <a:rPr lang="ru-RU" sz="2600" b="1" dirty="0">
                <a:solidFill>
                  <a:schemeClr val="tx2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ru-RU" sz="2600" b="1" u="sng" dirty="0">
                <a:solidFill>
                  <a:schemeClr val="tx2"/>
                </a:solidFill>
              </a:rPr>
              <a:t>Технология: </a:t>
            </a:r>
          </a:p>
          <a:p>
            <a:pPr marL="0" indent="0" algn="just">
              <a:buNone/>
            </a:pPr>
            <a:r>
              <a:rPr lang="ru-RU" sz="2600" dirty="0">
                <a:solidFill>
                  <a:schemeClr val="tx2"/>
                </a:solidFill>
              </a:rPr>
              <a:t>1) получение первоначальных представлений о созидательном и нравственном значении труда в жизни человека и общества; о мире профессий и важности правильного выбора профессии; </a:t>
            </a:r>
          </a:p>
          <a:p>
            <a:pPr marL="0" indent="0" algn="just">
              <a:buNone/>
            </a:pPr>
            <a:r>
              <a:rPr lang="ru-RU" sz="2600" dirty="0">
                <a:solidFill>
                  <a:schemeClr val="tx2"/>
                </a:solidFill>
              </a:rPr>
              <a:t>3) приобретение навыков самообслуживания; овладение технологическими приемами ручной обработки материалов; усвоение правил техники </a:t>
            </a:r>
            <a:r>
              <a:rPr lang="ru-RU" sz="2600" dirty="0">
                <a:solidFill>
                  <a:schemeClr val="tx2"/>
                </a:solidFill>
              </a:rPr>
              <a:t>безопасности.</a:t>
            </a:r>
            <a:endParaRPr lang="ru-RU" sz="2600" dirty="0">
              <a:solidFill>
                <a:schemeClr val="tx2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5"/>
          <a:stretch/>
        </p:blipFill>
        <p:spPr bwMode="auto">
          <a:xfrm>
            <a:off x="2" y="0"/>
            <a:ext cx="611558" cy="139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1077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ru-RU" sz="3200" b="1" dirty="0">
                <a:solidFill>
                  <a:srgbClr val="002060"/>
                </a:solidFill>
              </a:rPr>
              <a:t>Федеральный государственный образовательный стандарт </a:t>
            </a:r>
            <a:r>
              <a:rPr lang="ru-RU" sz="3200" b="1" dirty="0">
                <a:solidFill>
                  <a:srgbClr val="002060"/>
                </a:solidFill>
              </a:rPr>
              <a:t>основного </a:t>
            </a:r>
            <a:r>
              <a:rPr lang="ru-RU" sz="3200" b="1" dirty="0">
                <a:solidFill>
                  <a:srgbClr val="002060"/>
                </a:solidFill>
              </a:rPr>
              <a:t>общего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99255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Личностные результаты освоения основной образовательной программы основного общего образования должны отражать:</a:t>
            </a:r>
          </a:p>
          <a:p>
            <a:pPr marL="0" indent="0" algn="just">
              <a:buNone/>
            </a:pPr>
            <a:r>
              <a:rPr lang="ru-RU" sz="2600" dirty="0">
                <a:solidFill>
                  <a:schemeClr val="tx2"/>
                </a:solidFill>
              </a:rPr>
              <a:t>2) формирование ответственного отношения к учению, готовности и способности обучающихся к саморазвитию и самообразованию на основе мотивации к обучению и познанию, осознанному выбору и построению дальнейшей индивидуальной траектории образования на базе ориентировки в мире профессий и профессиональных предпочтений, с учетом устойчивых познавательных интересов, а также на основе формирования уважительного отношения к труду, развития опыта участия в социально значимом </a:t>
            </a:r>
            <a:r>
              <a:rPr lang="ru-RU" sz="2600" dirty="0">
                <a:solidFill>
                  <a:schemeClr val="tx2"/>
                </a:solidFill>
              </a:rPr>
              <a:t>труде. </a:t>
            </a:r>
            <a:endParaRPr lang="ru-RU" sz="2600" dirty="0">
              <a:solidFill>
                <a:schemeClr val="tx2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5"/>
          <a:stretch/>
        </p:blipFill>
        <p:spPr bwMode="auto">
          <a:xfrm>
            <a:off x="2" y="0"/>
            <a:ext cx="611558" cy="139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4947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002060"/>
                </a:solidFill>
              </a:rPr>
              <a:t>Федеральный государственный образовательный стандарт </a:t>
            </a:r>
            <a:r>
              <a:rPr lang="ru-RU" sz="3200" b="1" dirty="0">
                <a:solidFill>
                  <a:srgbClr val="002060"/>
                </a:solidFill>
              </a:rPr>
              <a:t/>
            </a:r>
            <a:br>
              <a:rPr lang="ru-RU" sz="3200" b="1" dirty="0">
                <a:solidFill>
                  <a:srgbClr val="002060"/>
                </a:solidFill>
              </a:rPr>
            </a:br>
            <a:r>
              <a:rPr lang="ru-RU" sz="3200" b="1" dirty="0">
                <a:solidFill>
                  <a:srgbClr val="002060"/>
                </a:solidFill>
              </a:rPr>
              <a:t>среднего </a:t>
            </a:r>
            <a:r>
              <a:rPr lang="ru-RU" sz="3200" b="1" dirty="0">
                <a:solidFill>
                  <a:srgbClr val="002060"/>
                </a:solidFill>
              </a:rPr>
              <a:t>общего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568952" cy="4560507"/>
          </a:xfrm>
        </p:spPr>
        <p:txBody>
          <a:bodyPr/>
          <a:lstStyle/>
          <a:p>
            <a:pPr marL="0" indent="0" algn="just">
              <a:buNone/>
            </a:pP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Личностные результаты освоения основной образовательной программы должны отражать</a:t>
            </a:r>
            <a:r>
              <a:rPr lang="ru-RU" sz="2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0" indent="0" algn="just">
              <a:buNone/>
            </a:pPr>
            <a:r>
              <a:rPr lang="ru-RU" sz="2600" dirty="0">
                <a:solidFill>
                  <a:schemeClr val="tx2"/>
                </a:solidFill>
              </a:rPr>
              <a:t>9) готовность и способность к образованию, в том числе самообразованию, на протяжении всей жизни; сознательное отношение к непрерывному образованию как условию успешной профессиональной и общественной деятельности;</a:t>
            </a:r>
          </a:p>
          <a:p>
            <a:pPr marL="0" indent="0" algn="just">
              <a:buNone/>
            </a:pPr>
            <a:r>
              <a:rPr lang="ru-RU" sz="2600" dirty="0">
                <a:solidFill>
                  <a:schemeClr val="tx2"/>
                </a:solidFill>
              </a:rPr>
              <a:t>13) осознанный выбор будущей профессии и возможностей реализации собственных жизненных планов; отношение к профессиональной деятельности как возможности участия в решении личных, общественных, государственных, общенациональных </a:t>
            </a:r>
            <a:r>
              <a:rPr lang="ru-RU" sz="2600" dirty="0">
                <a:solidFill>
                  <a:schemeClr val="tx2"/>
                </a:solidFill>
              </a:rPr>
              <a:t>проблем.</a:t>
            </a:r>
            <a:endParaRPr lang="ru-RU" sz="2600" dirty="0">
              <a:solidFill>
                <a:schemeClr val="tx2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5"/>
          <a:stretch/>
        </p:blipFill>
        <p:spPr bwMode="auto">
          <a:xfrm>
            <a:off x="2" y="0"/>
            <a:ext cx="611558" cy="139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9885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0992"/>
            <a:ext cx="8229600" cy="1143000"/>
          </a:xfrm>
        </p:spPr>
        <p:txBody>
          <a:bodyPr/>
          <a:lstStyle/>
          <a:p>
            <a:r>
              <a:rPr lang="ru-RU" sz="3200" b="1" dirty="0">
                <a:solidFill>
                  <a:srgbClr val="002060"/>
                </a:solidFill>
              </a:rPr>
              <a:t>Конкурсный отбор общеобразовательных организаций на признание региональными инновационными площадками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92830"/>
            <a:ext cx="8507288" cy="4800532"/>
          </a:xfrm>
        </p:spPr>
        <p:txBody>
          <a:bodyPr/>
          <a:lstStyle/>
          <a:p>
            <a:pPr marL="0" indent="0" algn="ctr">
              <a:buNone/>
            </a:pP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Письмо Министерства образования и науки Челябинской области от 07.11.2018 г. № 1213/11678:</a:t>
            </a:r>
          </a:p>
          <a:p>
            <a:pPr marL="0" indent="0" algn="just">
              <a:buNone/>
            </a:pPr>
            <a:r>
              <a:rPr lang="ru-RU" sz="2600" dirty="0">
                <a:solidFill>
                  <a:schemeClr val="tx2"/>
                </a:solidFill>
              </a:rPr>
              <a:t>1</a:t>
            </a:r>
            <a:r>
              <a:rPr lang="ru-RU" sz="2600" dirty="0">
                <a:solidFill>
                  <a:schemeClr val="tx2"/>
                </a:solidFill>
              </a:rPr>
              <a:t>. Интеграция основной образовательной программы среднего общего образования и основной программы профессионального обучения.</a:t>
            </a:r>
          </a:p>
          <a:p>
            <a:pPr marL="0" indent="0" algn="just">
              <a:buNone/>
            </a:pPr>
            <a:r>
              <a:rPr lang="ru-RU" sz="2600" dirty="0">
                <a:solidFill>
                  <a:schemeClr val="tx2"/>
                </a:solidFill>
              </a:rPr>
              <a:t>2. Сетевое взаимодействие при реализации основной образовательной программы среднего общего образования и основной программы профессионального обучения, в том числе в рамках реализации положений государственной программы «Национальная технологическая инициатива» (НТИ).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5"/>
          <a:stretch/>
        </p:blipFill>
        <p:spPr bwMode="auto">
          <a:xfrm>
            <a:off x="2" y="0"/>
            <a:ext cx="611558" cy="139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5434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03649" y="135456"/>
            <a:ext cx="76879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Государственное </a:t>
            </a:r>
            <a:r>
              <a:rPr lang="ru-RU" sz="1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бюджетное </a:t>
            </a:r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учреждение </a:t>
            </a:r>
          </a:p>
          <a:p>
            <a:pPr algn="ctr"/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дополнительного </a:t>
            </a:r>
            <a:r>
              <a:rPr lang="ru-RU" sz="1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профессионального образования </a:t>
            </a:r>
            <a:endParaRPr lang="ru-RU" sz="1600" b="1" dirty="0" smtClean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  <a:p>
            <a:pPr algn="ctr"/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«</a:t>
            </a:r>
            <a:r>
              <a:rPr lang="ru-RU" sz="1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Челябинский институт переподготовки и повышения квалификации </a:t>
            </a:r>
            <a:endParaRPr lang="ru-RU" sz="1600" b="1" dirty="0" smtClean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  <a:p>
            <a:pPr algn="ctr"/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работников </a:t>
            </a:r>
            <a:r>
              <a:rPr lang="ru-RU" sz="1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образования</a:t>
            </a:r>
            <a:r>
              <a:rPr lang="ru-RU" sz="1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»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395536" y="2268489"/>
            <a:ext cx="8568952" cy="214014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Технологические аспекты </a:t>
            </a: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реализации </a:t>
            </a:r>
            <a:r>
              <a:rPr lang="ru-RU" sz="3600" b="1" dirty="0">
                <a:solidFill>
                  <a:srgbClr val="002060"/>
                </a:solidFill>
              </a:rPr>
              <a:t>права ребенка </a:t>
            </a: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на </a:t>
            </a:r>
            <a:r>
              <a:rPr lang="ru-RU" sz="3600" b="1" dirty="0">
                <a:solidFill>
                  <a:srgbClr val="002060"/>
                </a:solidFill>
              </a:rPr>
              <a:t>профессиональную ориентацию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Picture 1031" descr="чиппкро  знак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45"/>
          <a:stretch>
            <a:fillRect/>
          </a:stretch>
        </p:blipFill>
        <p:spPr bwMode="auto">
          <a:xfrm>
            <a:off x="6423" y="21158"/>
            <a:ext cx="1397225" cy="1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бъект 6"/>
          <p:cNvSpPr txBox="1">
            <a:spLocks/>
          </p:cNvSpPr>
          <p:nvPr/>
        </p:nvSpPr>
        <p:spPr>
          <a:xfrm>
            <a:off x="147225" y="5013176"/>
            <a:ext cx="8912123" cy="132343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Машуков Александр Васильевич</a:t>
            </a:r>
            <a:r>
              <a:rPr lang="ru-RU" sz="2000" dirty="0">
                <a:solidFill>
                  <a:schemeClr val="tx2"/>
                </a:solidFill>
              </a:rPr>
              <a:t>, </a:t>
            </a:r>
            <a:endParaRPr lang="ru-RU" sz="2000" dirty="0" smtClean="0">
              <a:solidFill>
                <a:schemeClr val="tx2"/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2"/>
                </a:solidFill>
              </a:rPr>
              <a:t>заведующий </a:t>
            </a:r>
            <a:r>
              <a:rPr lang="ru-RU" sz="2000" b="1" i="1" dirty="0">
                <a:solidFill>
                  <a:schemeClr val="tx2"/>
                </a:solidFill>
              </a:rPr>
              <a:t>учебно-методическим центром </a:t>
            </a:r>
            <a:endParaRPr lang="ru-RU" sz="2000" b="1" i="1" dirty="0" smtClean="0">
              <a:solidFill>
                <a:schemeClr val="tx2"/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2"/>
                </a:solidFill>
              </a:rPr>
              <a:t>проектирования </a:t>
            </a:r>
            <a:r>
              <a:rPr lang="ru-RU" sz="2000" b="1" i="1" dirty="0">
                <a:solidFill>
                  <a:schemeClr val="tx2"/>
                </a:solidFill>
              </a:rPr>
              <a:t>инноваций </a:t>
            </a:r>
            <a:endParaRPr lang="ru-RU" sz="2000" b="1" i="1" dirty="0" smtClean="0">
              <a:solidFill>
                <a:schemeClr val="tx2"/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2"/>
                </a:solidFill>
              </a:rPr>
              <a:t>ГБУ </a:t>
            </a:r>
            <a:r>
              <a:rPr lang="ru-RU" sz="2000" b="1" i="1" dirty="0">
                <a:solidFill>
                  <a:schemeClr val="tx2"/>
                </a:solidFill>
              </a:rPr>
              <a:t>ДПО </a:t>
            </a:r>
            <a:r>
              <a:rPr lang="ru-RU" sz="2000" b="1" i="1" dirty="0" smtClean="0">
                <a:solidFill>
                  <a:schemeClr val="tx2"/>
                </a:solidFill>
              </a:rPr>
              <a:t>ЧИППКРО</a:t>
            </a:r>
            <a:endParaRPr lang="ru-RU" sz="2000" b="1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51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ЧИППКР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ЧИППКР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ЧИППКРО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ЧИППКРО</Template>
  <TotalTime>3124</TotalTime>
  <Words>562</Words>
  <Application>Microsoft Office PowerPoint</Application>
  <PresentationFormat>Экран (4:3)</PresentationFormat>
  <Paragraphs>49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ЧИППКРО</vt:lpstr>
      <vt:lpstr>1_ЧИППКРО</vt:lpstr>
      <vt:lpstr>2_ЧИППКРО</vt:lpstr>
      <vt:lpstr>Технологические аспекты  реализации права ребенка  на профессиональную ориентацию</vt:lpstr>
      <vt:lpstr>Концепция развития естественно-математического и технологического образования в Челябинской области «ТЕМП»</vt:lpstr>
      <vt:lpstr>Презентация PowerPoint</vt:lpstr>
      <vt:lpstr>Презентация PowerPoint</vt:lpstr>
      <vt:lpstr>Федеральный государственный образовательный стандарт начального общего образования</vt:lpstr>
      <vt:lpstr>Федеральный государственный образовательный стандарт основного общего образования</vt:lpstr>
      <vt:lpstr>Федеральный государственный образовательный стандарт  среднего общего образования</vt:lpstr>
      <vt:lpstr>Конкурсный отбор общеобразовательных организаций на признание региональными инновационными площадками</vt:lpstr>
      <vt:lpstr>Технологические аспекты  реализации права ребенка  на профессиональную ориентацию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 В. Серебренникова</dc:creator>
  <cp:lastModifiedBy>Ирина С. Алексеева</cp:lastModifiedBy>
  <cp:revision>281</cp:revision>
  <cp:lastPrinted>2017-05-11T06:35:46Z</cp:lastPrinted>
  <dcterms:modified xsi:type="dcterms:W3CDTF">2018-11-09T06:34:06Z</dcterms:modified>
</cp:coreProperties>
</file>