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4" r:id="rId2"/>
    <p:sldId id="272" r:id="rId3"/>
    <p:sldId id="306" r:id="rId4"/>
    <p:sldId id="307" r:id="rId5"/>
    <p:sldId id="309" r:id="rId6"/>
    <p:sldId id="310" r:id="rId7"/>
    <p:sldId id="301" r:id="rId8"/>
    <p:sldId id="302" r:id="rId9"/>
    <p:sldId id="304" r:id="rId10"/>
    <p:sldId id="305" r:id="rId11"/>
    <p:sldId id="31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1" autoAdjust="0"/>
    <p:restoredTop sz="69190" autoAdjust="0"/>
  </p:normalViewPr>
  <p:slideViewPr>
    <p:cSldViewPr>
      <p:cViewPr>
        <p:scale>
          <a:sx n="68" d="100"/>
          <a:sy n="68" d="100"/>
        </p:scale>
        <p:origin x="-2106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6361410-B0BC-41AC-A112-72FC98EA56D5}" type="datetimeFigureOut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7753995-C8A4-463A-AD2E-99DBB3CA1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318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BA9C3F-B3CB-4DA5-AABC-C3CCC16543A5}" type="datetimeFigureOut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B45621-8293-42A0-A04D-324A77513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968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492BD7-9B0C-46D5-9B31-02D5019AA7E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</a:pPr>
            <a:endParaRPr lang="ru-RU" sz="900" dirty="0" smtClean="0">
              <a:effectLst/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050" dirty="0">
              <a:effectLst/>
              <a:latin typeface="+mn-lt"/>
              <a:ea typeface="Calibri"/>
              <a:cs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B45621-8293-42A0-A04D-324A775134D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927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6B0C-E983-4362-95D8-C78A5B3DAE1B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AFC85-F139-43C5-A701-08F5B6553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0871D-8D2D-4174-A275-190D2025E827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6092-3031-4DBA-9333-866355C47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F5C21-31F7-424D-8B72-90D159BC6F40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415D4-5ED1-4E8D-83F4-33C6B7764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97B16-69C7-4D22-AF95-023B6F29D98A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ADBA1-2B9B-4572-934C-E4688C97F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2268-6675-4D38-A3DC-D22BCC5FD5CE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FD27D-CC42-4F93-B7E1-E21B6281A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2057A-ADA0-4A55-8DA1-A4F7FC945D7C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98F16-A98C-40A1-B091-CD6A3BEC2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531BD-4592-41C6-9271-563C5D4C4157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DE66D-24DB-4A91-B869-2C030654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90974-D5AC-4E82-B73B-A8C8013192E8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A567F-53D6-49C8-A7E7-5D6ECD711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88D3E-1A19-4A21-BD79-6556E54BF69B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33324-50BF-475B-8586-2595BD425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8CD3F-BCA0-4619-8061-8ED79A942728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6EC75-E482-41A3-86A0-07B93E3AF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D1F4E-23F8-478A-9B74-EBDBD9714037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2B477-C418-4088-914B-A2502AE62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66779-54F5-4C15-BE16-C8D6EE9125CE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15B17-A273-40F5-AB33-1F21CDAFD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21CEDF-E33D-49B0-B395-C324E67DF568}" type="datetime1">
              <a:rPr lang="ru-RU"/>
              <a:pPr>
                <a:defRPr/>
              </a:pPr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2509C3-BC10-4A8F-A57A-EA8EED8DC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" y="-1588"/>
            <a:ext cx="1354138" cy="343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28688" y="1928813"/>
            <a:ext cx="8215312" cy="262096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потенциале системы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тьюторского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сопровождения в информационно-образовательной среде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500438" y="4643438"/>
            <a:ext cx="5175250" cy="1785937"/>
          </a:xfrm>
        </p:spPr>
        <p:txBody>
          <a:bodyPr/>
          <a:lstStyle/>
          <a:p>
            <a:pPr algn="r" eaLnBrk="1" hangingPunct="1"/>
            <a:endParaRPr lang="ru-RU" sz="2000" b="1" i="1" dirty="0" smtClean="0">
              <a:solidFill>
                <a:srgbClr val="CC0000"/>
              </a:solidFill>
            </a:endParaRPr>
          </a:p>
          <a:p>
            <a:pPr algn="r" eaLnBrk="1" hangingPunct="1"/>
            <a:r>
              <a:rPr lang="ru-RU" sz="20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Дударева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Борисовна,</a:t>
            </a:r>
          </a:p>
          <a:p>
            <a:pPr algn="r" eaLnBrk="1" hangingPunct="1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центром ИКТ  </a:t>
            </a:r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2051050" y="188913"/>
            <a:ext cx="5184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ГБУ ДПО ЧИППКРО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561975"/>
          </a:xfrm>
        </p:spPr>
        <p:txBody>
          <a:bodyPr/>
          <a:lstStyle/>
          <a:p>
            <a:pPr marL="838200" indent="-838200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. Организационно-методическое обеспечение реализации обучающимися, включая обучающихся с ОВЗ и инвалидностью, индивидуальных образовательных маршрутов, проектов</a:t>
            </a:r>
            <a:r>
              <a:rPr lang="ru-RU" sz="4000" smtClean="0"/>
              <a:t> </a:t>
            </a:r>
          </a:p>
        </p:txBody>
      </p:sp>
      <p:graphicFrame>
        <p:nvGraphicFramePr>
          <p:cNvPr id="47152" name="Group 4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723396"/>
              </p:ext>
            </p:extLst>
          </p:nvPr>
        </p:nvGraphicFramePr>
        <p:xfrm>
          <a:off x="323850" y="1268413"/>
          <a:ext cx="8569325" cy="2987548"/>
        </p:xfrm>
        <a:graphic>
          <a:graphicData uri="http://schemas.openxmlformats.org/drawingml/2006/table">
            <a:tbl>
              <a:tblPr/>
              <a:tblGrid>
                <a:gridCol w="5544294"/>
                <a:gridCol w="3025031"/>
              </a:tblGrid>
              <a:tr h="647700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Трудовое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 /задача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Элементы ИОС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3.4. Методическое обеспечение взаимодействия субъектов образования в целях индивидуализации образовательного процесса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3.5.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Подбор и разработка методических средств для анализа результатов  тьюторского  сопровождения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274638"/>
          </a:xfrm>
        </p:spPr>
        <p:txBody>
          <a:bodyPr/>
          <a:lstStyle/>
          <a:p>
            <a:pPr algn="r"/>
            <a:r>
              <a:rPr lang="ru-RU" sz="1800" i="1" dirty="0" err="1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Тьюторское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1800" i="1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сопровождение: условия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58801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2400" dirty="0" smtClean="0">
                <a:latin typeface="Times New Roman"/>
                <a:ea typeface="Calibri"/>
              </a:rPr>
              <a:t>    </a:t>
            </a:r>
          </a:p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Ценности и цели образовательного процесса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разделяемые администрацией и членами педагогического коллектива. </a:t>
            </a:r>
            <a:endParaRPr lang="ru-RU" sz="2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Избыточная образовательная </a:t>
            </a: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среда</a:t>
            </a:r>
          </a:p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Достаточное нормативное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(на уровне локальных нормативных актов),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методическое и документационное обеспечение работы педагогов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осуществляющих </a:t>
            </a:r>
            <a:r>
              <a:rPr lang="ru-RU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тьюторское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сопровождение. </a:t>
            </a:r>
            <a:endParaRPr lang="ru-RU" sz="2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Особая работа с семьями.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Своевременное и в достаточном объеме обучение педагогов-</a:t>
            </a:r>
            <a:r>
              <a:rPr lang="ru-RU" sz="24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тьюторов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и их коллег.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E5BD5-6426-4D61-A1BE-6D78857865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902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274638"/>
          </a:xfrm>
        </p:spPr>
        <p:txBody>
          <a:bodyPr/>
          <a:lstStyle/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Тезаурус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5880100"/>
          </a:xfrm>
        </p:spPr>
        <p:txBody>
          <a:bodyPr/>
          <a:lstStyle/>
          <a:p>
            <a:pPr marL="609600" indent="-609600">
              <a:defRPr/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Тьютор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— </a:t>
            </a:r>
            <a:r>
              <a:rPr lang="ru-RU" sz="2000" i="1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tutor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переводе с английского — педагог-наставник. Этимология этого слова (лат. </a:t>
            </a:r>
            <a:r>
              <a:rPr lang="ru-RU" sz="2000" i="1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tueor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— заботиться, оберегать) связана с понятиями — "защитник", "покровитель", "страж".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Тьютор</a:t>
            </a:r>
            <a:r>
              <a:rPr lang="ru-RU" sz="20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— </a:t>
            </a:r>
            <a:r>
              <a:rPr lang="ru-RU" sz="20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педагог, который действует по принципу индивидуализации и сопровождает построение учащимся своей индивидуальной образовательной программы (Т. М. Ковалева); педагог-наставник, способный обеспечить социально-педагогическое сопровождение учащихся при выборе и прохождении ими индивидуальных образовательных траекторий; тот, кто сопровождает процесс освоения новой деятельности</a:t>
            </a:r>
            <a:r>
              <a:rPr lang="ru-RU" sz="20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err="1">
                <a:latin typeface="Times New Roman"/>
                <a:ea typeface="Times New Roman"/>
              </a:rPr>
              <a:t>Тьюторство</a:t>
            </a: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</a:rPr>
              <a:t>в современном образовании — </a:t>
            </a:r>
            <a:r>
              <a:rPr lang="ru-RU" sz="2000" i="1" dirty="0">
                <a:latin typeface="Times New Roman"/>
                <a:ea typeface="Times New Roman"/>
              </a:rPr>
              <a:t>педагогическая позиция, которая связана со специальный образом организованной системой образования.</a:t>
            </a:r>
            <a:r>
              <a:rPr lang="ru-RU" sz="2000" dirty="0">
                <a:latin typeface="Times New Roman"/>
                <a:ea typeface="Times New Roman"/>
              </a:rPr>
              <a:t> Учебный процесс, режим и характер занятий выстраиваются и складываются, исходя из познавательного интереса, склонностей, способностей восприятия ученика. Движущие силы в </a:t>
            </a:r>
            <a:r>
              <a:rPr lang="ru-RU" sz="2000" dirty="0" smtClean="0">
                <a:latin typeface="Times New Roman"/>
                <a:ea typeface="Times New Roman"/>
              </a:rPr>
              <a:t>ней </a:t>
            </a:r>
            <a:r>
              <a:rPr lang="ru-RU" sz="2000" dirty="0">
                <a:latin typeface="Times New Roman"/>
                <a:ea typeface="Times New Roman"/>
              </a:rPr>
              <a:t>— это педагог-</a:t>
            </a:r>
            <a:r>
              <a:rPr lang="ru-RU" sz="2000" dirty="0" err="1">
                <a:latin typeface="Times New Roman"/>
                <a:ea typeface="Times New Roman"/>
              </a:rPr>
              <a:t>тьютор</a:t>
            </a:r>
            <a:r>
              <a:rPr lang="ru-RU" sz="2000" dirty="0">
                <a:latin typeface="Times New Roman"/>
                <a:ea typeface="Times New Roman"/>
              </a:rPr>
              <a:t> и его подопечный.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E5BD5-6426-4D61-A1BE-6D78857865D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274638"/>
          </a:xfrm>
        </p:spPr>
        <p:txBody>
          <a:bodyPr/>
          <a:lstStyle/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Тезаурус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5880100"/>
          </a:xfrm>
        </p:spPr>
        <p:txBody>
          <a:bodyPr/>
          <a:lstStyle/>
          <a:p>
            <a:pPr marL="609600" indent="-609600">
              <a:defRPr/>
            </a:pPr>
            <a:r>
              <a:rPr lang="ru-RU" sz="2800" dirty="0" err="1">
                <a:latin typeface="Times New Roman"/>
                <a:ea typeface="Times New Roman"/>
              </a:rPr>
              <a:t>Тьюторское</a:t>
            </a:r>
            <a:r>
              <a:rPr lang="ru-RU" sz="2800" dirty="0">
                <a:latin typeface="Times New Roman"/>
                <a:ea typeface="Times New Roman"/>
              </a:rPr>
              <a:t> сопровождение — это особый тип 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педагогического сопровождения</a:t>
            </a:r>
            <a:r>
              <a:rPr lang="ru-RU" sz="2800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buNone/>
              <a:defRPr/>
            </a:pPr>
            <a:r>
              <a:rPr lang="ru-RU" sz="2800" i="1" dirty="0">
                <a:latin typeface="Times New Roman"/>
                <a:ea typeface="Times New Roman"/>
              </a:rPr>
              <a:t>Сопровождать —</a:t>
            </a:r>
            <a:r>
              <a:rPr lang="ru-RU" sz="2800" dirty="0">
                <a:latin typeface="Times New Roman"/>
                <a:ea typeface="Times New Roman"/>
              </a:rPr>
              <a:t> значит "сопутствовать, идти вместе, быть рядом или помогать" </a:t>
            </a:r>
            <a:r>
              <a:rPr lang="ru-RU" sz="2800" dirty="0" smtClean="0">
                <a:latin typeface="Times New Roman"/>
                <a:ea typeface="Times New Roman"/>
              </a:rPr>
              <a:t>(В</a:t>
            </a:r>
            <a:r>
              <a:rPr lang="ru-RU" sz="2800" dirty="0">
                <a:latin typeface="Times New Roman"/>
                <a:ea typeface="Times New Roman"/>
              </a:rPr>
              <a:t>. </a:t>
            </a:r>
            <a:r>
              <a:rPr lang="ru-RU" sz="2800" dirty="0" smtClean="0">
                <a:latin typeface="Times New Roman"/>
                <a:ea typeface="Times New Roman"/>
              </a:rPr>
              <a:t>Даль).</a:t>
            </a:r>
          </a:p>
          <a:p>
            <a:pPr>
              <a:defRPr/>
            </a:pPr>
            <a:r>
              <a:rPr lang="ru-RU" sz="2800" dirty="0">
                <a:latin typeface="Times New Roman"/>
                <a:ea typeface="Times New Roman"/>
              </a:rPr>
              <a:t>Под </a:t>
            </a:r>
            <a:r>
              <a:rPr lang="ru-RU" sz="2800" b="1" dirty="0">
                <a:latin typeface="Times New Roman"/>
                <a:ea typeface="Times New Roman"/>
              </a:rPr>
              <a:t>педагогическим сопровождением </a:t>
            </a:r>
            <a:r>
              <a:rPr lang="ru-RU" sz="2800" i="1" dirty="0">
                <a:latin typeface="Times New Roman"/>
                <a:ea typeface="Times New Roman"/>
              </a:rPr>
              <a:t>понимается такое учебно-воспитательное взаимодействие, в ходе которого ученик совершает действие по заранее известным нормам, а педагог создает условия для эффективного осуществления этого действия.</a:t>
            </a: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E5BD5-6426-4D61-A1BE-6D78857865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97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274638"/>
          </a:xfrm>
        </p:spPr>
        <p:txBody>
          <a:bodyPr/>
          <a:lstStyle/>
          <a:p>
            <a:pPr algn="r"/>
            <a:r>
              <a:rPr lang="ru-RU" sz="1800" i="1" dirty="0" err="1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Тьюторское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1800" i="1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сопровождение: технологии и методы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5880100"/>
          </a:xfrm>
        </p:spPr>
        <p:txBody>
          <a:bodyPr/>
          <a:lstStyle/>
          <a:p>
            <a:pPr marL="609600" indent="-609600"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Проектные  </a:t>
            </a:r>
          </a:p>
          <a:p>
            <a:pPr marL="609600" indent="-609600"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исследовательские методы</a:t>
            </a:r>
          </a:p>
          <a:p>
            <a:pPr marL="609600" indent="-609600">
              <a:defRPr/>
            </a:pPr>
            <a:r>
              <a:rPr lang="ru-RU" sz="2400" dirty="0">
                <a:latin typeface="Times New Roman"/>
                <a:ea typeface="Times New Roman"/>
              </a:rPr>
              <a:t>д</a:t>
            </a:r>
            <a:r>
              <a:rPr lang="ru-RU" sz="2400" dirty="0" smtClean="0">
                <a:latin typeface="Times New Roman"/>
                <a:ea typeface="Times New Roman"/>
              </a:rPr>
              <a:t>ебаты</a:t>
            </a:r>
          </a:p>
          <a:p>
            <a:pPr marL="609600" indent="-609600"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образовательный туризм</a:t>
            </a:r>
          </a:p>
          <a:p>
            <a:pPr marL="609600" indent="-609600">
              <a:defRPr/>
            </a:pPr>
            <a:r>
              <a:rPr lang="ru-RU" sz="2400" dirty="0">
                <a:latin typeface="Times New Roman"/>
                <a:ea typeface="Times New Roman"/>
              </a:rPr>
              <a:t>п</a:t>
            </a:r>
            <a:r>
              <a:rPr lang="ru-RU" sz="2400" dirty="0" smtClean="0">
                <a:latin typeface="Times New Roman"/>
                <a:ea typeface="Times New Roman"/>
              </a:rPr>
              <a:t>ортфолио</a:t>
            </a:r>
          </a:p>
          <a:p>
            <a:pPr marL="609600" indent="-609600"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развития </a:t>
            </a:r>
            <a:r>
              <a:rPr lang="ru-RU" sz="2400" dirty="0">
                <a:latin typeface="Times New Roman"/>
                <a:ea typeface="Times New Roman"/>
              </a:rPr>
              <a:t>критического </a:t>
            </a:r>
            <a:r>
              <a:rPr lang="ru-RU" sz="2400" dirty="0" smtClean="0">
                <a:latin typeface="Times New Roman"/>
                <a:ea typeface="Times New Roman"/>
              </a:rPr>
              <a:t>мышления</a:t>
            </a:r>
          </a:p>
          <a:p>
            <a:pPr marL="609600" indent="-609600"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творческие </a:t>
            </a:r>
            <a:r>
              <a:rPr lang="ru-RU" sz="2400" dirty="0" smtClean="0">
                <a:latin typeface="Times New Roman"/>
                <a:ea typeface="Times New Roman"/>
              </a:rPr>
              <a:t>мастерские</a:t>
            </a:r>
          </a:p>
          <a:p>
            <a:pPr marL="609600" indent="-609600"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 кейс-</a:t>
            </a:r>
            <a:r>
              <a:rPr lang="ru-RU" sz="2400" dirty="0" err="1" smtClean="0">
                <a:latin typeface="Times New Roman"/>
                <a:ea typeface="Times New Roman"/>
              </a:rPr>
              <a:t>стади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marL="609600" indent="-609600">
              <a:defRPr/>
            </a:pPr>
            <a:r>
              <a:rPr lang="ru-RU" sz="2400" i="1" dirty="0" smtClean="0">
                <a:latin typeface="Times New Roman"/>
                <a:ea typeface="Times New Roman"/>
              </a:rPr>
              <a:t>…….</a:t>
            </a:r>
          </a:p>
          <a:p>
            <a:pPr marL="609600" indent="-609600"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технологии, </a:t>
            </a:r>
            <a:r>
              <a:rPr lang="ru-RU" sz="2400" dirty="0">
                <a:latin typeface="Times New Roman"/>
                <a:ea typeface="Times New Roman"/>
              </a:rPr>
              <a:t>которые активно используются в педагогической психологии — вопросно-ответные технологии, технологии рефлексивных сессий, технологии активного слушания, технологии </a:t>
            </a:r>
            <a:r>
              <a:rPr lang="ru-RU" sz="2400" dirty="0" err="1">
                <a:latin typeface="Times New Roman"/>
                <a:ea typeface="Times New Roman"/>
              </a:rPr>
              <a:t>модерации</a:t>
            </a:r>
            <a:r>
              <a:rPr lang="ru-RU" sz="2400" dirty="0">
                <a:latin typeface="Times New Roman"/>
                <a:ea typeface="Times New Roman"/>
              </a:rPr>
              <a:t> и т.д.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E5BD5-6426-4D61-A1BE-6D78857865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109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274638"/>
          </a:xfrm>
        </p:spPr>
        <p:txBody>
          <a:bodyPr/>
          <a:lstStyle/>
          <a:p>
            <a:pPr algn="r"/>
            <a:r>
              <a:rPr lang="ru-RU" sz="1800" i="1" dirty="0" err="1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Тьюторское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1800" i="1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сопровождение: нормативные основания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58801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2400" dirty="0" smtClean="0">
                <a:latin typeface="Times New Roman"/>
                <a:ea typeface="Calibri"/>
              </a:rPr>
              <a:t>    </a:t>
            </a:r>
          </a:p>
          <a:p>
            <a:pPr marL="0" indent="0">
              <a:buNone/>
              <a:defRPr/>
            </a:pPr>
            <a:endParaRPr lang="ru-RU" sz="2400" dirty="0">
              <a:latin typeface="Times New Roman"/>
              <a:ea typeface="Calibri"/>
            </a:endParaRPr>
          </a:p>
          <a:p>
            <a:pPr marL="0" indent="0">
              <a:buNone/>
              <a:defRPr/>
            </a:pPr>
            <a:r>
              <a:rPr lang="ru-RU" sz="2400" dirty="0" smtClean="0">
                <a:latin typeface="Times New Roman"/>
                <a:ea typeface="Calibri"/>
              </a:rPr>
              <a:t>Профессиональный </a:t>
            </a:r>
            <a:r>
              <a:rPr lang="ru-RU" sz="2400" dirty="0">
                <a:latin typeface="Times New Roman"/>
                <a:ea typeface="Calibri"/>
              </a:rPr>
              <a:t>стандарт «Специалист в области воспитания» (утв. Приказом Министерства  труда и социальной защиты РФ от 10 янв.2017 г. №</a:t>
            </a:r>
            <a:r>
              <a:rPr lang="ru-RU" sz="2400" dirty="0" smtClean="0">
                <a:latin typeface="Times New Roman"/>
                <a:ea typeface="Calibri"/>
              </a:rPr>
              <a:t>10н)</a:t>
            </a:r>
          </a:p>
          <a:p>
            <a:pPr marL="609600" indent="-609600">
              <a:defRPr/>
            </a:pPr>
            <a:endParaRPr lang="ru-RU" sz="2400" dirty="0">
              <a:solidFill>
                <a:prstClr val="black"/>
              </a:solidFill>
              <a:latin typeface="Times New Roman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профессиональной деятельности: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воспитательного процесса с целью духовно-нравственного, интеллектуального, физического развития и позитивной социализации обучающихся на основе формирования у них опыта социально и личностно значимой деятельности, поддержки их социальных инициатив и учета индивидуальных потребностей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E5BD5-6426-4D61-A1BE-6D78857865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707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561975"/>
          </a:xfrm>
        </p:spPr>
        <p:txBody>
          <a:bodyPr/>
          <a:lstStyle/>
          <a:p>
            <a:pPr marL="838200" indent="-8382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Педагогическое сопровождение реализации обучающимися, включая обучающихся с ограниченными возможностями здоровья (ОВЗ) и инвалидностью, индивидуальных образовательных маршрутов, проектов</a:t>
            </a:r>
          </a:p>
        </p:txBody>
      </p:sp>
      <p:graphicFrame>
        <p:nvGraphicFramePr>
          <p:cNvPr id="40113" name="Group 17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649459"/>
              </p:ext>
            </p:extLst>
          </p:nvPr>
        </p:nvGraphicFramePr>
        <p:xfrm>
          <a:off x="323850" y="1052513"/>
          <a:ext cx="8569325" cy="4248695"/>
        </p:xfrm>
        <a:graphic>
          <a:graphicData uri="http://schemas.openxmlformats.org/drawingml/2006/table">
            <a:tbl>
              <a:tblPr/>
              <a:tblGrid>
                <a:gridCol w="5976342"/>
                <a:gridCol w="2592983"/>
              </a:tblGrid>
              <a:tr h="647700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Трудовое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 /задача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ИОС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 Выявление индивидуальных особенностей, интересов, способностей, проблем, затруднений обучающихся в процессе образования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 Организация участия обучающихся в разработке индивидуальных образовательных маршрутов, учебных планов, проектов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94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 Педагогическое сопровождение обучающихся в реализации индивидуальных образовательных маршрутов, учебных планов, проектов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1.4. Подбор и адаптация педагогических средств индивидуализации образовательного процесса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427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561975"/>
          </a:xfrm>
        </p:spPr>
        <p:txBody>
          <a:bodyPr/>
          <a:lstStyle/>
          <a:p>
            <a:pPr marL="838200" indent="-838200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1. Педагогическое сопровождение реализации обучающимися, включая обучающихся с ограниченными возможностями здоровья (ОВЗ) и инвалидностью, индивидуальных образовательных маршрутов, проектов</a:t>
            </a:r>
          </a:p>
        </p:txBody>
      </p:sp>
      <p:graphicFrame>
        <p:nvGraphicFramePr>
          <p:cNvPr id="43053" name="Group 4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106957"/>
              </p:ext>
            </p:extLst>
          </p:nvPr>
        </p:nvGraphicFramePr>
        <p:xfrm>
          <a:off x="323850" y="1052513"/>
          <a:ext cx="8569325" cy="4984877"/>
        </p:xfrm>
        <a:graphic>
          <a:graphicData uri="http://schemas.openxmlformats.org/drawingml/2006/table">
            <a:tbl>
              <a:tblPr/>
              <a:tblGrid>
                <a:gridCol w="5832326"/>
                <a:gridCol w="2736999"/>
              </a:tblGrid>
              <a:tr h="647700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Трудовое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 /задача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ИОС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1.5. Педагогическая поддержка рефлексии обучающимися результатов реализации индивидуальных образовательных маршрутов, учебных планов, проектов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517775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-Личный сайт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электронное портфолио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-презентации исследований и проектов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52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1.6. Организация участия родителей (законных представителей) обучающихся в разработке и реализации индивидуальных образовательных маршрутов, учебных планов, проектов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8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1.7. Участие в реализации адаптивных образовательных программ обучающихся с ОВЗ и инвалидностью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561975"/>
          </a:xfrm>
        </p:spPr>
        <p:txBody>
          <a:bodyPr/>
          <a:lstStyle/>
          <a:p>
            <a:pPr marL="838200" indent="-838200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. Организация образовательной среды для реализации</a:t>
            </a:r>
            <a:r>
              <a:rPr lang="ru-RU" sz="4000" b="1" smtClean="0"/>
              <a:t>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обучающимися, включая обучающихся с ОВЗ и инвалидностью, индивидуальных образовательных маршрутов, проектов</a:t>
            </a:r>
          </a:p>
        </p:txBody>
      </p:sp>
      <p:graphicFrame>
        <p:nvGraphicFramePr>
          <p:cNvPr id="44086" name="Group 5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694048"/>
              </p:ext>
            </p:extLst>
          </p:nvPr>
        </p:nvGraphicFramePr>
        <p:xfrm>
          <a:off x="323850" y="1267033"/>
          <a:ext cx="8569325" cy="5187684"/>
        </p:xfrm>
        <a:graphic>
          <a:graphicData uri="http://schemas.openxmlformats.org/drawingml/2006/table">
            <a:tbl>
              <a:tblPr/>
              <a:tblGrid>
                <a:gridCol w="4536182"/>
                <a:gridCol w="4033143"/>
              </a:tblGrid>
              <a:tr h="647700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Трудовое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 /задача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ИОС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42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2.1. . Проектирование открытой, вариативной образовательной среды образовательной организации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69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182563" algn="l"/>
                          <a:tab pos="801688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ссылки на сайты учреждений НПО, СПО, ВУЗов </a:t>
                      </a:r>
                    </a:p>
                    <a:p>
                      <a:pPr marL="0" marR="0" lvl="0" indent="0" algn="l" defTabSz="169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182563" algn="l"/>
                          <a:tab pos="801688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презентации-отчеты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профориентационных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мероприятий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 Повышение доступности образовательных ресурсов для освоения обучающимися индивидуальных образовательных маршрутов, учебных планов, проектов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онлайн-тесты по различным предметам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путеводитель по конкурсам и олимпиадам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ссылки на образовательные порталы и сайты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-каталог школьной библиотеки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2.3. Проектирование адаптированной образовательной среды для обучающихся с ОВЗ и инвалидностью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15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2.4. Координация взаимодействия субъектов образования с целью обеспечения доступа обучающихся к образовательным ресурсам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561975"/>
          </a:xfrm>
        </p:spPr>
        <p:txBody>
          <a:bodyPr/>
          <a:lstStyle/>
          <a:p>
            <a:pPr marL="838200" indent="-838200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. Организационно-методическое обеспечение реализации обучающимися, включая обучающихся с ОВЗ и инвалидностью, индивидуальных образовательных маршрутов, проектов</a:t>
            </a:r>
            <a:r>
              <a:rPr lang="ru-RU" sz="4000" smtClean="0"/>
              <a:t> </a:t>
            </a:r>
          </a:p>
        </p:txBody>
      </p:sp>
      <p:graphicFrame>
        <p:nvGraphicFramePr>
          <p:cNvPr id="46127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064762"/>
              </p:ext>
            </p:extLst>
          </p:nvPr>
        </p:nvGraphicFramePr>
        <p:xfrm>
          <a:off x="323850" y="1268413"/>
          <a:ext cx="8569325" cy="4501198"/>
        </p:xfrm>
        <a:graphic>
          <a:graphicData uri="http://schemas.openxmlformats.org/drawingml/2006/table">
            <a:tbl>
              <a:tblPr/>
              <a:tblGrid>
                <a:gridCol w="5544294"/>
                <a:gridCol w="3025031"/>
              </a:tblGrid>
              <a:tr h="647700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Трудовое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 /задача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Элементы ИОС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1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3.1. Разработка и подбор методических средств для разработки и реализации обучающимся индивидуальных образовательных маршрутов, учебных планов, проектов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1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3.2. Разработка и подбор методических средств для формирования открытой, вариативной, избыточной образовательной среды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3.3. Разработка и подбор методических средств (визуальной поддержки, альтернативной коммуникации) для формирования адаптированной образовательной среды для обучающихся с ОВЗ и инвалидностью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</TotalTime>
  <Words>822</Words>
  <Application>Microsoft Office PowerPoint</Application>
  <PresentationFormat>Экран (4:3)</PresentationFormat>
  <Paragraphs>86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 потенциале системы тьюторского сопровождения в информационно-образовательной среде </vt:lpstr>
      <vt:lpstr>Тезаурус</vt:lpstr>
      <vt:lpstr>Тезаурус</vt:lpstr>
      <vt:lpstr>Тьюторское сопровождение: технологии и методы</vt:lpstr>
      <vt:lpstr>Тьюторское сопровождение: нормативные основания</vt:lpstr>
      <vt:lpstr>1. Педагогическое сопровождение реализации обучающимися, включая обучающихся с ограниченными возможностями здоровья (ОВЗ) и инвалидностью, индивидуальных образовательных маршрутов, проектов</vt:lpstr>
      <vt:lpstr>1. Педагогическое сопровождение реализации обучающимися, включая обучающихся с ограниченными возможностями здоровья (ОВЗ) и инвалидностью, индивидуальных образовательных маршрутов, проектов</vt:lpstr>
      <vt:lpstr>2. . Организация образовательной среды для реализации обучающимися, включая обучающихся с ОВЗ и инвалидностью, индивидуальных образовательных маршрутов, проектов</vt:lpstr>
      <vt:lpstr>3. . Организационно-методическое обеспечение реализации обучающимися, включая обучающихся с ОВЗ и инвалидностью, индивидуальных образовательных маршрутов, проектов </vt:lpstr>
      <vt:lpstr>3. . Организационно-методическое обеспечение реализации обучающимися, включая обучающихся с ОВЗ и инвалидностью, индивидуальных образовательных маршрутов, проектов </vt:lpstr>
      <vt:lpstr>Тьюторское сопровождение: условия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Б. Дударева</dc:creator>
  <cp:lastModifiedBy>Ольга Б. Дударева</cp:lastModifiedBy>
  <cp:revision>101</cp:revision>
  <dcterms:modified xsi:type="dcterms:W3CDTF">2018-11-09T07:23:03Z</dcterms:modified>
</cp:coreProperties>
</file>