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82" r:id="rId2"/>
    <p:sldId id="257" r:id="rId3"/>
    <p:sldId id="283" r:id="rId4"/>
    <p:sldId id="284" r:id="rId5"/>
    <p:sldId id="292" r:id="rId6"/>
    <p:sldId id="286" r:id="rId7"/>
    <p:sldId id="287" r:id="rId8"/>
    <p:sldId id="293" r:id="rId9"/>
    <p:sldId id="288" r:id="rId10"/>
    <p:sldId id="301" r:id="rId11"/>
    <p:sldId id="302" r:id="rId12"/>
    <p:sldId id="303" r:id="rId13"/>
    <p:sldId id="299" r:id="rId14"/>
    <p:sldId id="300" r:id="rId15"/>
    <p:sldId id="289" r:id="rId16"/>
    <p:sldId id="290" r:id="rId17"/>
    <p:sldId id="291" r:id="rId18"/>
    <p:sldId id="294" r:id="rId19"/>
    <p:sldId id="295" r:id="rId20"/>
    <p:sldId id="296" r:id="rId21"/>
    <p:sldId id="297" r:id="rId22"/>
    <p:sldId id="298" r:id="rId23"/>
    <p:sldId id="30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61B4"/>
    <a:srgbClr val="4F7599"/>
    <a:srgbClr val="6C9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1" autoAdjust="0"/>
    <p:restoredTop sz="84936" autoAdjust="0"/>
  </p:normalViewPr>
  <p:slideViewPr>
    <p:cSldViewPr snapToGrid="0" snapToObjects="1">
      <p:cViewPr varScale="1">
        <p:scale>
          <a:sx n="118" d="100"/>
          <a:sy n="118" d="100"/>
        </p:scale>
        <p:origin x="-10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4ED87-E69E-7147-BB01-9ABA02338E48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6423F-9CC3-6E48-88D0-E0DECD774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42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6423F-9CC3-6E48-88D0-E0DECD7743C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887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C6423F-9CC3-6E48-88D0-E0DECD7743C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804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C6423F-9CC3-6E48-88D0-E0DECD7743C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3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3348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20412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51906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8060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38799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81689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7362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94930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78964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0359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57697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CBD03-EB25-A54D-814E-1855CFB2713C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6E243-2607-404F-AFD8-5145DBD8F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38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svg"/><Relationship Id="rId5" Type="http://schemas.openxmlformats.org/officeDocument/2006/relationships/image" Target="../media/image26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3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9.sv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33.png"/><Relationship Id="rId4" Type="http://schemas.openxmlformats.org/officeDocument/2006/relationships/image" Target="../media/image1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sv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sv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sv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5" Type="http://schemas.openxmlformats.org/officeDocument/2006/relationships/image" Target="../media/image42.png"/><Relationship Id="rId10" Type="http://schemas.openxmlformats.org/officeDocument/2006/relationships/image" Target="../media/image7.svg"/><Relationship Id="rId4" Type="http://schemas.openxmlformats.org/officeDocument/2006/relationships/image" Target="../media/image51.svg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8.png"/><Relationship Id="rId7" Type="http://schemas.openxmlformats.org/officeDocument/2006/relationships/image" Target="../media/image45.png"/><Relationship Id="rId12" Type="http://schemas.openxmlformats.org/officeDocument/2006/relationships/image" Target="../media/image63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11" Type="http://schemas.openxmlformats.org/officeDocument/2006/relationships/image" Target="../media/image47.png"/><Relationship Id="rId5" Type="http://schemas.openxmlformats.org/officeDocument/2006/relationships/image" Target="../media/image44.png"/><Relationship Id="rId10" Type="http://schemas.openxmlformats.org/officeDocument/2006/relationships/image" Target="../media/image61.svg"/><Relationship Id="rId4" Type="http://schemas.openxmlformats.org/officeDocument/2006/relationships/image" Target="../media/image13.sv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5.svg"/><Relationship Id="rId7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8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svg"/><Relationship Id="rId5" Type="http://schemas.openxmlformats.org/officeDocument/2006/relationships/image" Target="../media/image51.png"/><Relationship Id="rId4" Type="http://schemas.openxmlformats.org/officeDocument/2006/relationships/image" Target="../media/image1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svg"/><Relationship Id="rId5" Type="http://schemas.openxmlformats.org/officeDocument/2006/relationships/image" Target="../media/image52.png"/><Relationship Id="rId4" Type="http://schemas.openxmlformats.org/officeDocument/2006/relationships/image" Target="../media/image1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v.pluta@drofa-ns.ru" TargetMode="Externa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3.jpeg"/><Relationship Id="rId10" Type="http://schemas.openxmlformats.org/officeDocument/2006/relationships/image" Target="../media/image15.jpeg"/><Relationship Id="rId4" Type="http://schemas.openxmlformats.org/officeDocument/2006/relationships/image" Target="../media/image12.pn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sv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3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03928E8-36FF-40BF-A093-8229F6CF04D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6CF0B21-8FA6-4CC3-B536-1FC9D18B44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616713" y="3431580"/>
            <a:ext cx="2046492" cy="17687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C8F4E23-79DF-4A69-BF14-94D48032515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351945" y="2470691"/>
            <a:ext cx="1933676" cy="16739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83266" y="580463"/>
            <a:ext cx="96555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</a:rPr>
              <a:t>ИНФОРМАЦИОННО-ОБРАЗОВАТЕЛЬНАЯ СРЕДА СОВРЕМЕННОЙ ШКОЛЬНОЙ БИБЛИОТЕКИ</a:t>
            </a:r>
            <a:endParaRPr lang="ru-RU" sz="3300" dirty="0">
              <a:solidFill>
                <a:srgbClr val="1C61B4"/>
              </a:solidFill>
              <a:effectLst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254B28E-99D9-43E0-B9B4-B36138DC164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05926" y="319658"/>
            <a:ext cx="1124128" cy="12073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AE34D0-1707-4902-A072-CB6D5C09053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378248" y="4400529"/>
            <a:ext cx="1936777" cy="167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92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zgonnik.m\Desktop\17-05-23-Презентация-запуск-РУ-FIN.png">
            <a:extLst>
              <a:ext uri="{FF2B5EF4-FFF2-40B4-BE49-F238E27FC236}">
                <a16:creationId xmlns:a16="http://schemas.microsoft.com/office/drawing/2014/main" xmlns="" id="{97BE8CE8-B4DD-4E64-82BE-6D535C8E7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2779" y="3429000"/>
            <a:ext cx="5042432" cy="3429000"/>
          </a:xfrm>
          <a:prstGeom prst="rect">
            <a:avLst/>
          </a:prstGeom>
          <a:noFill/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025821A3-ED30-4091-9D46-BF29D73E1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930" y="2130623"/>
            <a:ext cx="2747709" cy="92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54ED71-97D3-42E9-8FE9-DB62991F930A}"/>
              </a:ext>
            </a:extLst>
          </p:cNvPr>
          <p:cNvSpPr txBox="1"/>
          <p:nvPr/>
        </p:nvSpPr>
        <p:spPr>
          <a:xfrm>
            <a:off x="1751594" y="406408"/>
            <a:ext cx="11166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ЦИФРОВАЯ ОБРАЗОВАТЕЛЬНАЯ ПЛАТФОРМА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5759D83-1551-4491-AC59-B5D37595AE91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C13726-C1AC-4EA5-AA7E-B2A878D0DC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72AE31C-27DD-40DC-8571-F8267EBCAF2E}"/>
              </a:ext>
            </a:extLst>
          </p:cNvPr>
          <p:cNvSpPr/>
          <p:nvPr/>
        </p:nvSpPr>
        <p:spPr>
          <a:xfrm>
            <a:off x="564319" y="1449329"/>
            <a:ext cx="8277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Цифровая образовательная платформа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1880CAB7-EA60-42F1-AF38-5C726E0B1B12}"/>
              </a:ext>
            </a:extLst>
          </p:cNvPr>
          <p:cNvSpPr/>
          <p:nvPr/>
        </p:nvSpPr>
        <p:spPr>
          <a:xfrm>
            <a:off x="538999" y="2261881"/>
            <a:ext cx="7581543" cy="1041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Самая большая библиотека современных учебников в электронной форме: более 600 наименований или 52% электронных форм учебников из Федерального перечня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5AB9FDD-C224-49CD-824A-900A12A7D04E}"/>
              </a:ext>
            </a:extLst>
          </p:cNvPr>
          <p:cNvSpPr/>
          <p:nvPr/>
        </p:nvSpPr>
        <p:spPr>
          <a:xfrm>
            <a:off x="564319" y="3801116"/>
            <a:ext cx="70444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Более 130 000 электронных учебников выдано в 2017 году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576222D-E3DE-4203-8D33-750E3DFDD733}"/>
              </a:ext>
            </a:extLst>
          </p:cNvPr>
          <p:cNvSpPr/>
          <p:nvPr/>
        </p:nvSpPr>
        <p:spPr>
          <a:xfrm>
            <a:off x="564319" y="4256671"/>
            <a:ext cx="71283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Более 16 000 учеников и учителей зарегистрировались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  LECTA в 2017 году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3869B63E-4B7B-49BB-8124-3A292AA81260}"/>
              </a:ext>
            </a:extLst>
          </p:cNvPr>
          <p:cNvSpPr/>
          <p:nvPr/>
        </p:nvSpPr>
        <p:spPr>
          <a:xfrm>
            <a:off x="564319" y="5043976"/>
            <a:ext cx="68872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144 школы Астраханской области и 50 школ Тамбовской области, участвующие в массовой апробации ЭФУ, более 9000 учителей и учеников, использующих электронные учебники в образовательном процессе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BB79C38-B8AB-4D99-A278-E959B89C043C}"/>
              </a:ext>
            </a:extLst>
          </p:cNvPr>
          <p:cNvSpPr/>
          <p:nvPr/>
        </p:nvSpPr>
        <p:spPr>
          <a:xfrm>
            <a:off x="564318" y="3320357"/>
            <a:ext cx="70444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Онлайн-сервисы и курсы для учителей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6B59AF1-4AB4-48EF-B634-B59E89EFEA4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774939" y="310703"/>
            <a:ext cx="18573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27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A0851-B02C-47F2-A6BC-D550950E6DFE}"/>
              </a:ext>
            </a:extLst>
          </p:cNvPr>
          <p:cNvSpPr txBox="1"/>
          <p:nvPr/>
        </p:nvSpPr>
        <p:spPr>
          <a:xfrm>
            <a:off x="1751594" y="406408"/>
            <a:ext cx="11166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1C61B4"/>
                </a:solidFill>
              </a:rPr>
              <a:t>LECTA</a:t>
            </a:r>
            <a:endParaRPr lang="ru-RU" sz="3000" dirty="0">
              <a:solidFill>
                <a:srgbClr val="1C61B4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B9BF8B8-5651-4E9F-9ED3-453AB57B4221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0914CC1-23F6-4038-A3B2-F89DDFE973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C9117EB-56E5-4106-A4AC-68735D32C442}"/>
              </a:ext>
            </a:extLst>
          </p:cNvPr>
          <p:cNvSpPr/>
          <p:nvPr/>
        </p:nvSpPr>
        <p:spPr>
          <a:xfrm>
            <a:off x="564318" y="5580199"/>
            <a:ext cx="6172041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Соответствие требованиям современности, инновационность и технологичность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3D08D05-A045-4116-9797-2CB08FC06582}"/>
              </a:ext>
            </a:extLst>
          </p:cNvPr>
          <p:cNvSpPr/>
          <p:nvPr/>
        </p:nvSpPr>
        <p:spPr>
          <a:xfrm>
            <a:off x="564319" y="1571899"/>
            <a:ext cx="63482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Высокий образовательный результат и творческая самореализация учителя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xmlns="" id="{53DB61CA-568E-47F4-BE53-84104F280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0143" y="1573865"/>
            <a:ext cx="1709926" cy="57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3F674D6E-2AED-4061-8510-9691584CA838}"/>
              </a:ext>
            </a:extLst>
          </p:cNvPr>
          <p:cNvSpPr/>
          <p:nvPr/>
        </p:nvSpPr>
        <p:spPr>
          <a:xfrm>
            <a:off x="564319" y="2848769"/>
            <a:ext cx="6507600" cy="1041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Помощь при составлении рабочих программ и календарно-тематических планов</a:t>
            </a:r>
          </a:p>
          <a:p>
            <a:pPr>
              <a:lnSpc>
                <a:spcPts val="2500"/>
              </a:lnSpc>
              <a:buClr>
                <a:srgbClr val="1C61B4"/>
              </a:buClr>
              <a:buSzPct val="80000"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9714811A-A5CD-4B2D-BF46-64E1ADF45ABD}"/>
              </a:ext>
            </a:extLst>
          </p:cNvPr>
          <p:cNvSpPr/>
          <p:nvPr/>
        </p:nvSpPr>
        <p:spPr>
          <a:xfrm>
            <a:off x="564319" y="3639016"/>
            <a:ext cx="957812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Качественные материалы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AD8AEB27-FE19-4962-A3CD-B9680B3B16E8}"/>
              </a:ext>
            </a:extLst>
          </p:cNvPr>
          <p:cNvSpPr/>
          <p:nvPr/>
        </p:nvSpPr>
        <p:spPr>
          <a:xfrm>
            <a:off x="564319" y="4153071"/>
            <a:ext cx="526875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Сохранение истории выполнения работ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747C184-69CF-42B0-A6A9-0D1F45390BB4}"/>
              </a:ext>
            </a:extLst>
          </p:cNvPr>
          <p:cNvSpPr/>
          <p:nvPr/>
        </p:nvSpPr>
        <p:spPr>
          <a:xfrm>
            <a:off x="564319" y="4631387"/>
            <a:ext cx="493047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Более высокая мотивация учеников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FEA2134C-7F27-4250-A1F0-6FB99C683A4A}"/>
              </a:ext>
            </a:extLst>
          </p:cNvPr>
          <p:cNvSpPr/>
          <p:nvPr/>
        </p:nvSpPr>
        <p:spPr>
          <a:xfrm>
            <a:off x="564319" y="5106907"/>
            <a:ext cx="526875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Повышение квалификации учителей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26CF96A-9832-4EB2-B493-6BE5E05A9E3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662247" y="2666665"/>
            <a:ext cx="3716323" cy="371632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15A29B1-6A64-4229-9414-E6624AE4E9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E2F74AD3-8534-4460-8E7E-253BDAD6372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056114" y="232191"/>
            <a:ext cx="32766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09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258AD2D-FC3C-4E7C-A9A1-8C2FBDE83D50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5042E31-9393-4181-93B4-9619BD11CF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60F4EF3-DD7B-41EA-B8C6-12DDD0D179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E03F4EE-0291-4044-9472-B40D6E3EA3D3}"/>
              </a:ext>
            </a:extLst>
          </p:cNvPr>
          <p:cNvSpPr txBox="1"/>
          <p:nvPr/>
        </p:nvSpPr>
        <p:spPr>
          <a:xfrm>
            <a:off x="1751594" y="406408"/>
            <a:ext cx="11166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1C61B4"/>
                </a:solidFill>
              </a:rPr>
              <a:t>LECTA</a:t>
            </a:r>
            <a:endParaRPr lang="ru-RU" sz="3000" dirty="0">
              <a:solidFill>
                <a:srgbClr val="1C61B4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FB2BBAB-B315-47B4-BEDF-03E74890F3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056114" y="232191"/>
            <a:ext cx="3276600" cy="8572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04D7A4E-28EE-484D-8A3E-2E801CA9D8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756453" y="2198015"/>
            <a:ext cx="2950325" cy="284780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395CD65-60B2-4202-A680-3401C8A01654}"/>
              </a:ext>
            </a:extLst>
          </p:cNvPr>
          <p:cNvSpPr/>
          <p:nvPr/>
        </p:nvSpPr>
        <p:spPr>
          <a:xfrm>
            <a:off x="599325" y="4392771"/>
            <a:ext cx="5786767" cy="72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Основа создания целостной цифровой прозрачной образовательной среды.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A82EEE3-D853-48D6-ACB8-F7DF9337E6AB}"/>
              </a:ext>
            </a:extLst>
          </p:cNvPr>
          <p:cNvSpPr/>
          <p:nvPr/>
        </p:nvSpPr>
        <p:spPr>
          <a:xfrm>
            <a:off x="599325" y="2371641"/>
            <a:ext cx="5496675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Универсальная образовательная платформа, обслуживающая потребности учителей, школы, учеников, органов управления образованием и других участников образовательного процесса.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A21AC178-93C8-4ACA-A05F-666C913AE6A8}"/>
              </a:ext>
            </a:extLst>
          </p:cNvPr>
          <p:cNvSpPr/>
          <p:nvPr/>
        </p:nvSpPr>
        <p:spPr>
          <a:xfrm>
            <a:off x="9248160" y="5582369"/>
            <a:ext cx="2543221" cy="55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buClr>
                <a:srgbClr val="1C61B4"/>
              </a:buClr>
              <a:buSzPct val="80000"/>
            </a:pPr>
            <a:r>
              <a:rPr lang="ru-RU" dirty="0">
                <a:solidFill>
                  <a:srgbClr val="1C61B4"/>
                </a:solidFill>
              </a:rPr>
              <a:t>Органы управления образованием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9FCF067C-9745-42EA-92DB-61F0E15A5FE0}"/>
              </a:ext>
            </a:extLst>
          </p:cNvPr>
          <p:cNvSpPr/>
          <p:nvPr/>
        </p:nvSpPr>
        <p:spPr>
          <a:xfrm>
            <a:off x="6527321" y="5597324"/>
            <a:ext cx="2543223" cy="55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buClr>
                <a:srgbClr val="1C61B4"/>
              </a:buClr>
              <a:buSzPct val="80000"/>
            </a:pPr>
            <a:r>
              <a:rPr lang="ru-RU" dirty="0">
                <a:solidFill>
                  <a:srgbClr val="1C61B4"/>
                </a:solidFill>
              </a:rPr>
              <a:t>Дополнительное</a:t>
            </a:r>
          </a:p>
          <a:p>
            <a:pPr algn="ctr">
              <a:lnSpc>
                <a:spcPts val="1800"/>
              </a:lnSpc>
              <a:buClr>
                <a:srgbClr val="1C61B4"/>
              </a:buClr>
              <a:buSzPct val="80000"/>
            </a:pPr>
            <a:r>
              <a:rPr lang="ru-RU" dirty="0">
                <a:solidFill>
                  <a:srgbClr val="1C61B4"/>
                </a:solidFill>
              </a:rPr>
              <a:t>образование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3C63FFC8-4C33-4148-89F7-DDB3E48CC9BE}"/>
              </a:ext>
            </a:extLst>
          </p:cNvPr>
          <p:cNvSpPr/>
          <p:nvPr/>
        </p:nvSpPr>
        <p:spPr>
          <a:xfrm>
            <a:off x="6328391" y="2822534"/>
            <a:ext cx="1425942" cy="30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  <a:buClr>
                <a:srgbClr val="1C61B4"/>
              </a:buClr>
              <a:buSzPct val="80000"/>
            </a:pPr>
            <a:r>
              <a:rPr lang="ru-RU" dirty="0">
                <a:solidFill>
                  <a:srgbClr val="1C61B4"/>
                </a:solidFill>
              </a:rPr>
              <a:t>Учитель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C1B9A308-0C11-48D1-9D39-D526D494A488}"/>
              </a:ext>
            </a:extLst>
          </p:cNvPr>
          <p:cNvSpPr/>
          <p:nvPr/>
        </p:nvSpPr>
        <p:spPr>
          <a:xfrm>
            <a:off x="10625566" y="2813988"/>
            <a:ext cx="1425942" cy="30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  <a:buClr>
                <a:srgbClr val="1C61B4"/>
              </a:buClr>
              <a:buSzPct val="80000"/>
            </a:pPr>
            <a:r>
              <a:rPr lang="ru-RU" dirty="0">
                <a:solidFill>
                  <a:srgbClr val="1C61B4"/>
                </a:solidFill>
              </a:rPr>
              <a:t>Школа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2EC7660-700C-42F3-B6A6-EB4D5F796951}"/>
              </a:ext>
            </a:extLst>
          </p:cNvPr>
          <p:cNvSpPr/>
          <p:nvPr/>
        </p:nvSpPr>
        <p:spPr>
          <a:xfrm>
            <a:off x="8491141" y="1392728"/>
            <a:ext cx="1425942" cy="30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  <a:buClr>
                <a:srgbClr val="1C61B4"/>
              </a:buClr>
              <a:buSzPct val="80000"/>
            </a:pPr>
            <a:r>
              <a:rPr lang="ru-RU" dirty="0">
                <a:solidFill>
                  <a:srgbClr val="1C61B4"/>
                </a:solidFill>
              </a:rPr>
              <a:t>Ученик</a:t>
            </a:r>
          </a:p>
        </p:txBody>
      </p:sp>
      <p:sp>
        <p:nvSpPr>
          <p:cNvPr id="25" name="Стрелка: шеврон 24">
            <a:extLst>
              <a:ext uri="{FF2B5EF4-FFF2-40B4-BE49-F238E27FC236}">
                <a16:creationId xmlns:a16="http://schemas.microsoft.com/office/drawing/2014/main" xmlns="" id="{CC546D7E-6FEB-4734-B05F-592CCD16A9CB}"/>
              </a:ext>
            </a:extLst>
          </p:cNvPr>
          <p:cNvSpPr/>
          <p:nvPr/>
        </p:nvSpPr>
        <p:spPr>
          <a:xfrm>
            <a:off x="7522419" y="2844852"/>
            <a:ext cx="231914" cy="245406"/>
          </a:xfrm>
          <a:prstGeom prst="chevron">
            <a:avLst/>
          </a:prstGeom>
          <a:solidFill>
            <a:srgbClr val="1C6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Стрелка: шеврон 25">
            <a:extLst>
              <a:ext uri="{FF2B5EF4-FFF2-40B4-BE49-F238E27FC236}">
                <a16:creationId xmlns:a16="http://schemas.microsoft.com/office/drawing/2014/main" xmlns="" id="{0C5C679F-A024-433E-86D3-4FA46190FD83}"/>
              </a:ext>
            </a:extLst>
          </p:cNvPr>
          <p:cNvSpPr/>
          <p:nvPr/>
        </p:nvSpPr>
        <p:spPr>
          <a:xfrm rot="5400000">
            <a:off x="9082777" y="1731968"/>
            <a:ext cx="231914" cy="245406"/>
          </a:xfrm>
          <a:prstGeom prst="chevron">
            <a:avLst/>
          </a:prstGeom>
          <a:solidFill>
            <a:srgbClr val="1C6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Стрелка: шеврон 26">
            <a:extLst>
              <a:ext uri="{FF2B5EF4-FFF2-40B4-BE49-F238E27FC236}">
                <a16:creationId xmlns:a16="http://schemas.microsoft.com/office/drawing/2014/main" xmlns="" id="{2CCD521A-757E-4C8F-A389-5E1E879F7C69}"/>
              </a:ext>
            </a:extLst>
          </p:cNvPr>
          <p:cNvSpPr/>
          <p:nvPr/>
        </p:nvSpPr>
        <p:spPr>
          <a:xfrm rot="16200000">
            <a:off x="8117330" y="5299513"/>
            <a:ext cx="231914" cy="245406"/>
          </a:xfrm>
          <a:prstGeom prst="chevron">
            <a:avLst/>
          </a:prstGeom>
          <a:solidFill>
            <a:srgbClr val="1C6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Стрелка: шеврон 28">
            <a:extLst>
              <a:ext uri="{FF2B5EF4-FFF2-40B4-BE49-F238E27FC236}">
                <a16:creationId xmlns:a16="http://schemas.microsoft.com/office/drawing/2014/main" xmlns="" id="{1B00A721-946F-403F-A86E-7DD020C74462}"/>
              </a:ext>
            </a:extLst>
          </p:cNvPr>
          <p:cNvSpPr/>
          <p:nvPr/>
        </p:nvSpPr>
        <p:spPr>
          <a:xfrm rot="16200000">
            <a:off x="9923829" y="5299512"/>
            <a:ext cx="231914" cy="245406"/>
          </a:xfrm>
          <a:prstGeom prst="chevron">
            <a:avLst/>
          </a:prstGeom>
          <a:solidFill>
            <a:srgbClr val="1C6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Стрелка: шеврон 29">
            <a:extLst>
              <a:ext uri="{FF2B5EF4-FFF2-40B4-BE49-F238E27FC236}">
                <a16:creationId xmlns:a16="http://schemas.microsoft.com/office/drawing/2014/main" xmlns="" id="{371E97EF-82F1-4411-A243-005CE24B6F92}"/>
              </a:ext>
            </a:extLst>
          </p:cNvPr>
          <p:cNvSpPr/>
          <p:nvPr/>
        </p:nvSpPr>
        <p:spPr>
          <a:xfrm rot="10800000">
            <a:off x="10683732" y="2844852"/>
            <a:ext cx="231914" cy="245406"/>
          </a:xfrm>
          <a:prstGeom prst="chevron">
            <a:avLst/>
          </a:prstGeom>
          <a:solidFill>
            <a:srgbClr val="1C6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017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3665A17-E0EF-4925-8CB5-AD951F60E9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5218" y="2755926"/>
            <a:ext cx="4116781" cy="41129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E3716A-0D67-4E74-B853-3A661E292A3D}"/>
              </a:ext>
            </a:extLst>
          </p:cNvPr>
          <p:cNvSpPr txBox="1"/>
          <p:nvPr/>
        </p:nvSpPr>
        <p:spPr>
          <a:xfrm>
            <a:off x="1847287" y="391116"/>
            <a:ext cx="97097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ЭЛЕКТРОННО-БИБЛИОТЕЧНАЯ СИСТЕМА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4390056-E495-4B7D-871F-D2598CE79E6C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6FC1FAF-8720-4141-975F-D1458C8A10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B249940-C526-44DC-BAFD-6A4A61954DD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813836" y="352119"/>
            <a:ext cx="2743200" cy="85725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C2D183F4-5D74-4753-BD9B-86179EB31CD6}"/>
              </a:ext>
            </a:extLst>
          </p:cNvPr>
          <p:cNvSpPr/>
          <p:nvPr/>
        </p:nvSpPr>
        <p:spPr>
          <a:xfrm>
            <a:off x="663937" y="1398397"/>
            <a:ext cx="110090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Система создает и поддерживает любое количество баз данных, составляющих Электронный каталог. Позволяет обрабатывать и описывать любые виды изданий, включая нетрадиционные, такие как аудио- и видеоматериалы, компьютерные файлы и программы, картографические материалы, ноты и т.д. средствами каталогизации.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0759F63-1276-421E-B917-BD882C2CD3DC}"/>
              </a:ext>
            </a:extLst>
          </p:cNvPr>
          <p:cNvSpPr/>
          <p:nvPr/>
        </p:nvSpPr>
        <p:spPr>
          <a:xfrm>
            <a:off x="663937" y="3329326"/>
            <a:ext cx="8149899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ЭБС предлагает специальное решение для учебных библиотек:</a:t>
            </a:r>
            <a:endParaRPr lang="ru-RU" sz="23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6D2F180-D7FC-4976-A47B-EA0F585B7B05}"/>
              </a:ext>
            </a:extLst>
          </p:cNvPr>
          <p:cNvSpPr/>
          <p:nvPr/>
        </p:nvSpPr>
        <p:spPr>
          <a:xfrm>
            <a:off x="663937" y="3993718"/>
            <a:ext cx="74398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автоматизированная карта обеспеченности дисциплины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7C9726F1-CE48-4EA6-8310-DA34CA28BE37}"/>
              </a:ext>
            </a:extLst>
          </p:cNvPr>
          <p:cNvSpPr/>
          <p:nvPr/>
        </p:nvSpPr>
        <p:spPr>
          <a:xfrm>
            <a:off x="663935" y="4481324"/>
            <a:ext cx="74112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учет </a:t>
            </a: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книгообеспеченнности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по специальностям, циклам, параллелям, предметам и дисциплинам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78E511C-7299-425E-8081-51028E0E4E63}"/>
              </a:ext>
            </a:extLst>
          </p:cNvPr>
          <p:cNvSpPr/>
          <p:nvPr/>
        </p:nvSpPr>
        <p:spPr>
          <a:xfrm>
            <a:off x="663936" y="5209367"/>
            <a:ext cx="8631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организация электронной библиотеки выпускных  квалификационных работ</a:t>
            </a:r>
          </a:p>
        </p:txBody>
      </p:sp>
    </p:spTree>
    <p:extLst>
      <p:ext uri="{BB962C8B-B14F-4D97-AF65-F5344CB8AC3E}">
        <p14:creationId xmlns:p14="http://schemas.microsoft.com/office/powerpoint/2010/main" val="920142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90588E4-58F2-4C98-BE48-385C1C51A1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241" y="2241977"/>
            <a:ext cx="5698921" cy="42741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57DD721-BE83-439D-A96F-732DC8830F44}"/>
              </a:ext>
            </a:extLst>
          </p:cNvPr>
          <p:cNvSpPr txBox="1"/>
          <p:nvPr/>
        </p:nvSpPr>
        <p:spPr>
          <a:xfrm>
            <a:off x="1847287" y="391116"/>
            <a:ext cx="97097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ЭЛЕКТРОННО-БИБЛИОТЕЧНАЯ СИСТЕМА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F306930-5EF2-44B5-8021-A0FDF1A8437E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9CC7F54-F5E8-4D7D-88C4-772164F453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37BF62-2925-4B14-A946-212A018F7E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813836" y="352119"/>
            <a:ext cx="2743200" cy="8572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9248403-B7E0-4402-A2F8-E123FBF6C320}"/>
              </a:ext>
            </a:extLst>
          </p:cNvPr>
          <p:cNvSpPr/>
          <p:nvPr/>
        </p:nvSpPr>
        <p:spPr>
          <a:xfrm>
            <a:off x="646555" y="1283543"/>
            <a:ext cx="1105548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Использование RFID-систем в управлении библиотечным фондом позволяет ускорить процедуру приема/выдачи литературы и обеспечивает возможность автоматической инвентаризации книг.</a:t>
            </a:r>
            <a:endParaRPr lang="ru-RU" sz="23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28C93A6-A604-45D5-AAF6-E9167BB2BACA}"/>
              </a:ext>
            </a:extLst>
          </p:cNvPr>
          <p:cNvSpPr/>
          <p:nvPr/>
        </p:nvSpPr>
        <p:spPr>
          <a:xfrm>
            <a:off x="646555" y="2548375"/>
            <a:ext cx="8149899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Составляющие 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RFID-</a:t>
            </a:r>
            <a:r>
              <a:rPr lang="ru-RU" sz="2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библиотеки: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835C253-0AA9-4B95-9778-E7689CAE8782}"/>
              </a:ext>
            </a:extLst>
          </p:cNvPr>
          <p:cNvSpPr/>
          <p:nvPr/>
        </p:nvSpPr>
        <p:spPr>
          <a:xfrm>
            <a:off x="646555" y="3158256"/>
            <a:ext cx="473917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автоматическая инвентаризация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терминал самообслуживания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терминал возврата книг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автоматизированное рабочее место библиотекаря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RFID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-метки на книгах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антикражные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RFID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-ворота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читательский билет</a:t>
            </a:r>
          </a:p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программное обеспечение</a:t>
            </a:r>
          </a:p>
        </p:txBody>
      </p:sp>
    </p:spTree>
    <p:extLst>
      <p:ext uri="{BB962C8B-B14F-4D97-AF65-F5344CB8AC3E}">
        <p14:creationId xmlns:p14="http://schemas.microsoft.com/office/powerpoint/2010/main" val="839391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CE011A1-105A-4F09-B716-841D8938514B}"/>
              </a:ext>
            </a:extLst>
          </p:cNvPr>
          <p:cNvSpPr txBox="1"/>
          <p:nvPr/>
        </p:nvSpPr>
        <p:spPr>
          <a:xfrm>
            <a:off x="1847287" y="391116"/>
            <a:ext cx="97097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</a:rPr>
              <a:t>ЗОНА ПРОВЕДЕНИЯ МЕРОПРИЯТИЙ</a:t>
            </a:r>
            <a:endParaRPr lang="ru-RU" sz="33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845ABC3-8461-40DA-BE02-9E9836407A97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7ED96A4-22E6-4D0A-B7F3-DCEF9CDFF7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61AC320-08CB-4F7B-B240-D1B9D5B04563}"/>
              </a:ext>
            </a:extLst>
          </p:cNvPr>
          <p:cNvSpPr/>
          <p:nvPr/>
        </p:nvSpPr>
        <p:spPr>
          <a:xfrm>
            <a:off x="415834" y="1572930"/>
            <a:ext cx="1114120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Комплекс визуализации позволит проводить показы учебных и художественных фильмов, а также использовать мультимедийные образовательные ресурсы в традиционном и  3D-формате.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7685DD7-DB44-4739-B008-5815F0339F42}"/>
              </a:ext>
            </a:extLst>
          </p:cNvPr>
          <p:cNvSpPr/>
          <p:nvPr/>
        </p:nvSpPr>
        <p:spPr>
          <a:xfrm>
            <a:off x="415834" y="3182986"/>
            <a:ext cx="70327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Мультимедийный 3</a:t>
            </a:r>
            <a:r>
              <a:rPr lang="en-US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</a:t>
            </a:r>
            <a:r>
              <a:rPr lang="ru-RU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-комплект: интерактивная система с 3</a:t>
            </a:r>
            <a:r>
              <a:rPr lang="en-US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</a:t>
            </a:r>
            <a:r>
              <a:rPr lang="ru-RU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-проектором и очками.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Акустическая система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Мобильный компьютерный класс на базе ноутбуков/планшетов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34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Специальная трансформируемая мебель (для расстановки в режиме «класс», «лекторий», «групповая работа», «индивидуальная работа»)</a:t>
            </a:r>
          </a:p>
        </p:txBody>
      </p:sp>
      <p:pic>
        <p:nvPicPr>
          <p:cNvPr id="10" name="Picture 15" descr="Снимок экрана 2014-08-21 в 22.52.27.png">
            <a:extLst>
              <a:ext uri="{FF2B5EF4-FFF2-40B4-BE49-F238E27FC236}">
                <a16:creationId xmlns:a16="http://schemas.microsoft.com/office/drawing/2014/main" xmlns="" id="{16491D40-498A-49E5-91A0-60212A7F79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9725" y="2742754"/>
            <a:ext cx="3409776" cy="3557132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2EACE31-B63E-4135-A0AB-D4DA6825EE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813836" y="352119"/>
            <a:ext cx="27432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13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58826A-A2DC-4568-A1B1-B52240DF13AA}"/>
              </a:ext>
            </a:extLst>
          </p:cNvPr>
          <p:cNvSpPr txBox="1"/>
          <p:nvPr/>
        </p:nvSpPr>
        <p:spPr>
          <a:xfrm>
            <a:off x="1847287" y="388947"/>
            <a:ext cx="65491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</a:rPr>
              <a:t>ЗОНА ИНДИВИДУАЛЬНОЙ РАБОТЫ</a:t>
            </a:r>
            <a:endParaRPr lang="ru-RU" sz="33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2632459-29B2-4E1F-8638-3AFD1E105734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EC30C65-23AC-4B85-B548-9A6FE041FC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D00A0B7-8ADA-4BFA-979E-5C04203E03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396396" y="231286"/>
            <a:ext cx="3276600" cy="8572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C47AA06-5E40-4FF5-9994-0E561CCDBE05}"/>
              </a:ext>
            </a:extLst>
          </p:cNvPr>
          <p:cNvSpPr/>
          <p:nvPr/>
        </p:nvSpPr>
        <p:spPr>
          <a:xfrm>
            <a:off x="663937" y="3412830"/>
            <a:ext cx="550050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Компьютер с доступом к ресурсам школы и НЭБ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Специальное программное обеспечение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Удобная мебель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Гарнитура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0CC6E20-46E9-49FC-9E2D-58A34346BEB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7992" y="2860923"/>
            <a:ext cx="4910071" cy="35461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D584341-6E5D-4B09-AD88-48F749C20A44}"/>
              </a:ext>
            </a:extLst>
          </p:cNvPr>
          <p:cNvSpPr/>
          <p:nvPr/>
        </p:nvSpPr>
        <p:spPr>
          <a:xfrm>
            <a:off x="663937" y="1435075"/>
            <a:ext cx="1100905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Данное решение позволяет ученикам получить справочную информацию и конструктивную помощь непосредственно на экране компьютера, что приводит к комфортному обслуживанию, связанному с оперативностью и широтой информационного поиска.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15598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9113804-A7B3-4D22-BBA0-C481B4BF1D5B}"/>
              </a:ext>
            </a:extLst>
          </p:cNvPr>
          <p:cNvSpPr txBox="1"/>
          <p:nvPr/>
        </p:nvSpPr>
        <p:spPr>
          <a:xfrm>
            <a:off x="1847287" y="425469"/>
            <a:ext cx="108495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ЗОНА ПРОЕКТНО-ИССЛЕДОВАТЕЛЬСКОЙ ДЕЯТЕЛЬНОСТИ</a:t>
            </a:r>
            <a:endParaRPr lang="ru-RU" sz="30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4F5CFF4-7E9B-49F8-A153-443C9A779D4E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EF6C22B-7B6C-4E49-B721-AE849ECBCFF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986BF4C-902F-4B95-8DD7-A6E92A278294}"/>
              </a:ext>
            </a:extLst>
          </p:cNvPr>
          <p:cNvSpPr/>
          <p:nvPr/>
        </p:nvSpPr>
        <p:spPr>
          <a:xfrm>
            <a:off x="663937" y="2756377"/>
            <a:ext cx="6207252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Компьютеры/планшеты</a:t>
            </a:r>
          </a:p>
          <a:p>
            <a:pPr marL="342900" lvl="0" indent="-342900">
              <a:lnSpc>
                <a:spcPts val="30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Издательский центр (печать, брошюровка, ламинирование и </a:t>
            </a:r>
            <a:r>
              <a:rPr lang="ru-RU" sz="2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т.д</a:t>
            </a: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</a:t>
            </a:r>
          </a:p>
          <a:p>
            <a:pPr marL="342900" lvl="0" indent="-342900">
              <a:lnSpc>
                <a:spcPts val="3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</a:t>
            </a:r>
            <a:r>
              <a:rPr 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</a:t>
            </a: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-принтер</a:t>
            </a:r>
          </a:p>
          <a:p>
            <a:pPr marL="342900" lvl="0" indent="-342900">
              <a:lnSpc>
                <a:spcPts val="35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Комплекс для обработки данных проекта</a:t>
            </a:r>
          </a:p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Программное обеспечение для работы с графикой, аудио- и видео-материалами, для веб-дизайна. 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xmlns="" id="{A257C9E5-495A-4004-8D79-FD6BBDCCD4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9910" y="2664935"/>
            <a:ext cx="4714099" cy="340000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03C2C2A-803F-4211-B841-9769F7242A3F}"/>
              </a:ext>
            </a:extLst>
          </p:cNvPr>
          <p:cNvSpPr/>
          <p:nvPr/>
        </p:nvSpPr>
        <p:spPr>
          <a:xfrm>
            <a:off x="663937" y="1551986"/>
            <a:ext cx="1100905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помощью специализированного оборудования учащиеся могут создавать и оформлять творческие и проектные работы.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118802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2A1194E-2A83-4086-AF4F-ABC9D080C35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221" y="319658"/>
            <a:ext cx="11037779" cy="653834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93810CE-1F34-4805-BBB4-E05BA14B84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203154" y="2169783"/>
            <a:ext cx="2050637" cy="17698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A8DACA6-6BF5-474D-AE30-BFF7AB35714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196509" y="4151649"/>
            <a:ext cx="2050638" cy="176989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A1C6841-879C-42B0-AC6A-1FC1F1AAEC9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20244" y="3147980"/>
            <a:ext cx="2050637" cy="17698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ECF4153-67EB-400C-AEB0-8C559DDF04A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05926" y="319658"/>
            <a:ext cx="1124128" cy="12073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7FB9B81-BFF4-48D4-9B42-2ACFC35EEFF6}"/>
              </a:ext>
            </a:extLst>
          </p:cNvPr>
          <p:cNvSpPr txBox="1"/>
          <p:nvPr/>
        </p:nvSpPr>
        <p:spPr>
          <a:xfrm>
            <a:off x="2172446" y="585253"/>
            <a:ext cx="89567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  <a:effectLst/>
              </a:rPr>
              <a:t>СОЗДАНИЕ ИННОВАЦИОННОЙ ОБРАЗОВАТЕЛЬНОЙ СРЕДЫ</a:t>
            </a:r>
          </a:p>
        </p:txBody>
      </p:sp>
    </p:spTree>
    <p:extLst>
      <p:ext uri="{BB962C8B-B14F-4D97-AF65-F5344CB8AC3E}">
        <p14:creationId xmlns:p14="http://schemas.microsoft.com/office/powerpoint/2010/main" val="43626946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11E0181-E135-4438-9717-20261F641A2B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  <a:latin typeface="a_FuturaOrto" panose="020B0402020204020303" pitchFamily="34" charset="-52"/>
              </a:rPr>
              <a:t>О НАС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994AF8F-D58B-4F1D-A905-78C097C698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132D120-45C4-4139-9664-FD29345A8E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FFF820-DB9C-4853-96A9-BF80DD5A02A1}"/>
              </a:ext>
            </a:extLst>
          </p:cNvPr>
          <p:cNvSpPr/>
          <p:nvPr/>
        </p:nvSpPr>
        <p:spPr>
          <a:xfrm>
            <a:off x="761477" y="1388187"/>
            <a:ext cx="112941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  <a:buSzPct val="80000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Компания «ДРОФА – новая школа» - ведущий поставщик современного учебного, учебно-лабораторного и компьютерного оборудования для образовательных учреждений.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B07D7EC-EC23-4F6A-880E-1C319D22D211}"/>
              </a:ext>
            </a:extLst>
          </p:cNvPr>
          <p:cNvSpPr/>
          <p:nvPr/>
        </p:nvSpPr>
        <p:spPr>
          <a:xfrm>
            <a:off x="739147" y="2140629"/>
            <a:ext cx="10834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  <a:buSzPct val="80000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«ДРОФА – новая школа» входит в состав одного из крупнейших научно-педагогических центров Российской Федерации - корпорацию «Российский учебник».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02002DD-B19A-4284-9249-68B9EE36C9D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424464" y="3077793"/>
            <a:ext cx="1892218" cy="45849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12A7251-CED8-420A-A0C7-AAC1E29A205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71650" y="3114414"/>
            <a:ext cx="502166" cy="40755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681EBDE-8084-44C3-BDCC-1AFD4B7A8BA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601725" y="3084045"/>
            <a:ext cx="392999" cy="4876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3E1A251-39B7-42B8-BB56-09582F0DE78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796621" y="3066288"/>
            <a:ext cx="436666" cy="43666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DD343C7-71B4-438C-AFE8-A38C11277DFB}"/>
              </a:ext>
            </a:extLst>
          </p:cNvPr>
          <p:cNvSpPr/>
          <p:nvPr/>
        </p:nvSpPr>
        <p:spPr>
          <a:xfrm>
            <a:off x="761477" y="3765570"/>
            <a:ext cx="112941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  <a:buSzPct val="80000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Реализуемые решения компании разработаны при участии ведущих специалистов в области образования — практикующих учителей, методистов и воспитателей.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F57183A-11E1-4269-8D5E-4BBEAB00676E}"/>
              </a:ext>
            </a:extLst>
          </p:cNvPr>
          <p:cNvSpPr/>
          <p:nvPr/>
        </p:nvSpPr>
        <p:spPr>
          <a:xfrm>
            <a:off x="739146" y="4524300"/>
            <a:ext cx="112941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  <a:buSzPct val="80000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Цель компании – достижение высоких образовательных результатов учащимися за счет комплексного развития системы образования и внедрения современных образовательных технологий.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EB3090D4-6779-40F5-8FDD-E06D706A5A68}"/>
              </a:ext>
            </a:extLst>
          </p:cNvPr>
          <p:cNvSpPr/>
          <p:nvPr/>
        </p:nvSpPr>
        <p:spPr>
          <a:xfrm>
            <a:off x="761477" y="5253043"/>
            <a:ext cx="112718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  <a:buSzPct val="80000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Мы ориентируемся на потребности наших заказчиков, предлагая комплексные решения, соответствующие санитарным нормам, педагогическим требованиям и обеспечивающие современный уровень образовательного процесса.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3F37D8A-4FB4-4B50-A79A-BB9C9EEB8456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2427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3420" y="1301347"/>
            <a:ext cx="4840682" cy="55218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E09BEDB-C4E5-46F5-A188-9FD34D47231E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</a:rPr>
              <a:t>ОСНОВНЫЕ ЦЕЛИ ПРОЕКТА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AA997A28-648F-469B-A2BE-D1E41D27EA34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2903" y="4821669"/>
            <a:ext cx="6020853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88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Распространение опыта по модернизации школьных библиотек</a:t>
            </a:r>
            <a:b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FF2ECD7-EA96-44E2-B003-636416597A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AA49ED2-8753-4126-86F4-288B52DC3C6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CD6A5AB-66BE-45D5-9B12-891BBF80FAB9}"/>
              </a:ext>
            </a:extLst>
          </p:cNvPr>
          <p:cNvSpPr/>
          <p:nvPr/>
        </p:nvSpPr>
        <p:spPr>
          <a:xfrm>
            <a:off x="812567" y="1869959"/>
            <a:ext cx="60208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Поддержка школьных библиотек, реализующих образовательную, информационную, культурную и просветительскую функции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93965D6-DA4F-4CCE-BD4C-A5FAB6BDF9A7}"/>
              </a:ext>
            </a:extLst>
          </p:cNvPr>
          <p:cNvSpPr/>
          <p:nvPr/>
        </p:nvSpPr>
        <p:spPr>
          <a:xfrm>
            <a:off x="753574" y="3734425"/>
            <a:ext cx="6020853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88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Развитие школьных информационно-библиотечных центров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</p:spTree>
    <p:extLst>
      <p:ext uri="{BB962C8B-B14F-4D97-AF65-F5344CB8AC3E}">
        <p14:creationId xmlns:p14="http://schemas.microsoft.com/office/powerpoint/2010/main" val="6163857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6572879-6F8C-4DF0-9051-71002C89AB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3039" y="0"/>
            <a:ext cx="12195039" cy="686889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E136AF6-E862-4283-BF3D-02D72D3ADD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" y="190848"/>
            <a:ext cx="1609336" cy="10185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EB97D8-BB78-476D-9FBB-31438B8457E6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</a:rPr>
              <a:t>МЫ ПРЕДЛАГАЕМ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32D44B-BE13-445B-B44A-94FD991793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1CD2E2-1427-4ACA-8DA1-78152A97F915}"/>
              </a:ext>
            </a:extLst>
          </p:cNvPr>
          <p:cNvSpPr/>
          <p:nvPr/>
        </p:nvSpPr>
        <p:spPr>
          <a:xfrm>
            <a:off x="1847287" y="1140297"/>
            <a:ext cx="11294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  <a:buSzPct val="80000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ЭФФЕКТИВНЫЕ ИНСТРУМЕНТЫ ДЛЯ ОБЕСПЕЧЕНИЯ ОБРАЗОВАТЕЛЬНОГО ПРОЦЕССА: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B6367A7-AE99-4977-B24A-97C722077446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E31A3C4-A2CA-4EFB-B93C-DB624B4D858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63544" y="1682540"/>
            <a:ext cx="9304718" cy="506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269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065D194-A858-43EF-B9BB-AC994A480232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</a:rPr>
              <a:t>НАШИ ПРОЕКТЫ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928E35-E02A-4817-BA39-DD95D5FD4A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0A7326-89E6-4F61-BE04-16D323B8CF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0256F97-C29A-49EF-A48A-521B90731F09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D0D047-7E65-4778-BAC0-B1274EA861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609336" y="1141454"/>
            <a:ext cx="9348537" cy="578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988521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72B3AE1-101B-48A2-827A-DB9B1B1C3CEC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</a:rPr>
              <a:t>ПРЕИМУЩЕСТВА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9353E70-D34F-408A-8A1D-D793E6906B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A5FBDFF-4112-49F0-831D-49AF10222C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C288784-1FF4-47D1-8D62-75D4D0BF3881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756F62D-D07C-4CDE-8547-F898802358B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93151" y="1795275"/>
            <a:ext cx="10916736" cy="43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5066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4F3ECBE-E80E-4BA7-B104-376903F2DFD1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</a:rPr>
              <a:t>ДОКЛАДЧИК: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44B3F6E-C4B0-4AF9-972E-ED282C968E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E7684E-C5DE-4512-84EF-63ABAC3CE05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36A2CE6-FCA2-4763-9054-D52829ADA861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0DD53F5-4E14-45AC-8F21-814DE6F0A88A}"/>
              </a:ext>
            </a:extLst>
          </p:cNvPr>
          <p:cNvSpPr/>
          <p:nvPr/>
        </p:nvSpPr>
        <p:spPr>
          <a:xfrm>
            <a:off x="601281" y="1506521"/>
            <a:ext cx="9446363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Плюта</a:t>
            </a:r>
            <a:r>
              <a:rPr lang="ru-RU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Владимир Анатольевич</a:t>
            </a:r>
          </a:p>
          <a:p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Генеральный директор «Дрофа – новая школа»</a:t>
            </a:r>
          </a:p>
          <a:p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41B7E48-D425-4B12-BDC8-A3D16D69EBC4}"/>
              </a:ext>
            </a:extLst>
          </p:cNvPr>
          <p:cNvSpPr/>
          <p:nvPr/>
        </p:nvSpPr>
        <p:spPr>
          <a:xfrm>
            <a:off x="601281" y="299736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+7 (910) 415-04-04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7C418587-0929-46ED-8176-A4E6B3FA5A24}"/>
              </a:ext>
            </a:extLst>
          </p:cNvPr>
          <p:cNvSpPr/>
          <p:nvPr/>
        </p:nvSpPr>
        <p:spPr>
          <a:xfrm>
            <a:off x="649406" y="341856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v.plyuta@drofa-ns.ru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hlinkClick r:id="rId5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226EF35-CB97-4E81-B229-4EB9192388E9}"/>
              </a:ext>
            </a:extLst>
          </p:cNvPr>
          <p:cNvSpPr/>
          <p:nvPr/>
        </p:nvSpPr>
        <p:spPr>
          <a:xfrm>
            <a:off x="649405" y="4370944"/>
            <a:ext cx="57790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C61B4"/>
                </a:solidFill>
              </a:rPr>
              <a:t>ООО «Дрофа – новая школа»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5B2CA-2676-4178-93E0-DC0F7E1AC07C}"/>
              </a:ext>
            </a:extLst>
          </p:cNvPr>
          <p:cNvSpPr/>
          <p:nvPr/>
        </p:nvSpPr>
        <p:spPr>
          <a:xfrm>
            <a:off x="675423" y="498115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1C61B4"/>
                </a:solidFill>
                <a:latin typeface="+mj-lt"/>
              </a:rPr>
              <a:t>тел. +7 (495) 909-87-95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CDECDFD-DF1B-4AFB-863B-CAA44813BDFF}"/>
              </a:ext>
            </a:extLst>
          </p:cNvPr>
          <p:cNvSpPr/>
          <p:nvPr/>
        </p:nvSpPr>
        <p:spPr>
          <a:xfrm>
            <a:off x="675423" y="538532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1C61B4"/>
                </a:solidFill>
                <a:latin typeface="+mj-lt"/>
              </a:rPr>
              <a:t>info@drofa-ns.ru</a:t>
            </a:r>
            <a:endParaRPr lang="en-US" sz="2400" dirty="0">
              <a:solidFill>
                <a:srgbClr val="1C61B4"/>
              </a:solidFill>
              <a:latin typeface="+mj-lt"/>
              <a:hlinkClick r:id="rId5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218944392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28EBE870-C46B-445F-AFDE-F89FA79F51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1" y="3997286"/>
            <a:ext cx="12192000" cy="28529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CD91179-6BA4-4FF5-8768-B4D0298A3D86}"/>
              </a:ext>
            </a:extLst>
          </p:cNvPr>
          <p:cNvSpPr txBox="1"/>
          <p:nvPr/>
        </p:nvSpPr>
        <p:spPr>
          <a:xfrm>
            <a:off x="1847287" y="388947"/>
            <a:ext cx="65491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>
                <a:solidFill>
                  <a:srgbClr val="1C61B4"/>
                </a:solidFill>
              </a:rPr>
              <a:t>ОСНОВНЫЕ ЗАДАЧИ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583BD5-721C-4998-A023-7851F55C59A4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27DD8FE-B49A-45FD-AEDE-6996AE319350}"/>
              </a:ext>
            </a:extLst>
          </p:cNvPr>
          <p:cNvSpPr/>
          <p:nvPr/>
        </p:nvSpPr>
        <p:spPr>
          <a:xfrm>
            <a:off x="803148" y="1898164"/>
            <a:ext cx="9920362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создание многофункционального пространства</a:t>
            </a:r>
          </a:p>
          <a:p>
            <a:pPr marL="342900" lvl="0" indent="-342900">
              <a:lnSpc>
                <a:spcPts val="29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пополнение фондов школьных библиотек</a:t>
            </a:r>
          </a:p>
          <a:p>
            <a:pPr marL="342900" lvl="0" indent="-342900">
              <a:lnSpc>
                <a:spcPts val="29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создание отдельных зон, трансформируемых в зависимости от задач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03AB240-C244-4B3C-AB9C-91F0F5A79A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C911B93-934E-4B95-B216-279EF85C74E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30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88E02D6-30B4-4069-8989-C70C1812D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" y="3660864"/>
            <a:ext cx="12192000" cy="32016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EA695EA-EF73-4691-878A-ACFEEE98F1AA}"/>
              </a:ext>
            </a:extLst>
          </p:cNvPr>
          <p:cNvSpPr txBox="1"/>
          <p:nvPr/>
        </p:nvSpPr>
        <p:spPr>
          <a:xfrm>
            <a:off x="1916113" y="191958"/>
            <a:ext cx="94303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</a:rPr>
              <a:t>ОБОРУДОВАНИЕ ДЛЯ СОЗДАНИЯ ИНФОРМАЦИОННЫХ ЦЕНТРОВ</a:t>
            </a:r>
            <a:endParaRPr lang="ru-RU" sz="33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6B9C24D-0CF5-4C2F-9075-161817CA48AA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EE8978F-BC1C-40EE-A710-55AB3A15AC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B420736-2BEB-431A-8050-63A8D45E0919}"/>
              </a:ext>
            </a:extLst>
          </p:cNvPr>
          <p:cNvSpPr/>
          <p:nvPr/>
        </p:nvSpPr>
        <p:spPr>
          <a:xfrm>
            <a:off x="663871" y="1773394"/>
            <a:ext cx="108642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аппаратно-программный комплекс для библиотекаря</a:t>
            </a:r>
          </a:p>
          <a:p>
            <a:pPr marL="342900" indent="-342900">
              <a:lnSpc>
                <a:spcPts val="29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библиотечный типографический комплекс</a:t>
            </a:r>
          </a:p>
          <a:p>
            <a:pPr marL="342900" indent="-342900">
              <a:lnSpc>
                <a:spcPts val="29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аппаратно-программный комплекс для обучающихся с нарушением зрения</a:t>
            </a:r>
          </a:p>
          <a:p>
            <a:pPr marL="342900" indent="-342900">
              <a:lnSpc>
                <a:spcPts val="2900"/>
              </a:lnSpc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предоставление доступа к электронным изданиям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7EBC6E4-2213-4966-B671-F117DD9F2AA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13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DF7DB871-DD7D-4C96-8EF4-7031F93515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277" y="2754802"/>
            <a:ext cx="2848403" cy="391124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27FE8092-DBEE-4356-BEBF-D6A5B8D592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140" y="4508488"/>
            <a:ext cx="2639175" cy="195876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4B1650AF-CA8A-4730-966E-3B6BD6B300A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1587" y="2707260"/>
            <a:ext cx="2428489" cy="36427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BC731C-21E5-4436-9A5D-B4CE77E41FA2}"/>
              </a:ext>
            </a:extLst>
          </p:cNvPr>
          <p:cNvSpPr txBox="1"/>
          <p:nvPr/>
        </p:nvSpPr>
        <p:spPr>
          <a:xfrm>
            <a:off x="1916113" y="191958"/>
            <a:ext cx="94303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</a:rPr>
              <a:t>ОБОРУДОВАНИЕ ДЛЯ СОЗДАНИЯ ИНФОРМАЦИОННЫХ ЦЕНТРОВ</a:t>
            </a:r>
            <a:endParaRPr lang="ru-RU" sz="33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F319435-6D01-45EF-B9BC-4B752A155762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C8B8E1E-DE12-4AC2-A04B-5354A722D26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608A283-E248-4EEF-988D-1F579AE367D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55EB0457-BA43-4AD7-BB18-DD2E208F976B}"/>
              </a:ext>
            </a:extLst>
          </p:cNvPr>
          <p:cNvSpPr/>
          <p:nvPr/>
        </p:nvSpPr>
        <p:spPr>
          <a:xfrm>
            <a:off x="4793823" y="1495053"/>
            <a:ext cx="21285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buClr>
                <a:srgbClr val="1C61B4"/>
              </a:buClr>
              <a:buSzPct val="80000"/>
            </a:pPr>
            <a:r>
              <a:rPr lang="ru-RU" sz="1500" dirty="0">
                <a:solidFill>
                  <a:schemeClr val="bg1"/>
                </a:solidFill>
              </a:rPr>
              <a:t>Информационный терминал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D87BB612-1541-4716-98FC-20041C2FF7BF}"/>
              </a:ext>
            </a:extLst>
          </p:cNvPr>
          <p:cNvSpPr/>
          <p:nvPr/>
        </p:nvSpPr>
        <p:spPr>
          <a:xfrm>
            <a:off x="803148" y="1636830"/>
            <a:ext cx="10871401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1C61B4"/>
              </a:buClr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Мощный компьютер с периферией</a:t>
            </a:r>
          </a:p>
          <a:p>
            <a:pPr marL="457200" indent="-457200">
              <a:buClr>
                <a:srgbClr val="1C61B4"/>
              </a:buClr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Интерактивный комплекс</a:t>
            </a:r>
          </a:p>
          <a:p>
            <a:pPr marL="457200" indent="-457200">
              <a:buClr>
                <a:srgbClr val="1C61B4"/>
              </a:buClr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Планшеты для работы с электронными информационными ресурсами</a:t>
            </a:r>
          </a:p>
          <a:p>
            <a:pPr marL="457200" indent="-457200">
              <a:buClr>
                <a:srgbClr val="1C61B4"/>
              </a:buClr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Сервер</a:t>
            </a:r>
          </a:p>
          <a:p>
            <a:pPr marL="457200" indent="-457200">
              <a:buClr>
                <a:srgbClr val="1C61B4"/>
              </a:buClr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Информационный терминал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19AA8896-CCBE-41ED-8FE7-42947C924FD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6433" y="4884506"/>
            <a:ext cx="1742208" cy="174220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377E71C9-DA18-42B1-8E03-331E8FD8F2C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171" y="5035478"/>
            <a:ext cx="2221824" cy="1344892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9D2BFD63-E0AF-4347-B3BD-3D8FE7E5F3BC}"/>
              </a:ext>
            </a:extLst>
          </p:cNvPr>
          <p:cNvSpPr/>
          <p:nvPr/>
        </p:nvSpPr>
        <p:spPr>
          <a:xfrm>
            <a:off x="2264129" y="4111769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1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4CFFFC11-7FC6-47C8-8D23-48F032090D16}"/>
              </a:ext>
            </a:extLst>
          </p:cNvPr>
          <p:cNvSpPr/>
          <p:nvPr/>
        </p:nvSpPr>
        <p:spPr>
          <a:xfrm>
            <a:off x="4906437" y="3794543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2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F5D4B937-65B7-4A5C-A89B-9B2B5A690973}"/>
              </a:ext>
            </a:extLst>
          </p:cNvPr>
          <p:cNvSpPr/>
          <p:nvPr/>
        </p:nvSpPr>
        <p:spPr>
          <a:xfrm>
            <a:off x="8936635" y="4516485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3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D4D3C926-758C-4635-81FC-398D7567FE91}"/>
              </a:ext>
            </a:extLst>
          </p:cNvPr>
          <p:cNvSpPr/>
          <p:nvPr/>
        </p:nvSpPr>
        <p:spPr>
          <a:xfrm>
            <a:off x="3588652" y="4758729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4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776DFC89-919B-45AD-AABE-EC8173C9F0C2}"/>
              </a:ext>
            </a:extLst>
          </p:cNvPr>
          <p:cNvSpPr/>
          <p:nvPr/>
        </p:nvSpPr>
        <p:spPr>
          <a:xfrm>
            <a:off x="9411612" y="3089102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5</a:t>
            </a:r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xmlns="" id="{0770D14F-717A-43F1-BA75-A1E59E3B58BD}"/>
              </a:ext>
            </a:extLst>
          </p:cNvPr>
          <p:cNvSpPr/>
          <p:nvPr/>
        </p:nvSpPr>
        <p:spPr>
          <a:xfrm>
            <a:off x="2163292" y="4122019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Шестиугольник 51">
            <a:extLst>
              <a:ext uri="{FF2B5EF4-FFF2-40B4-BE49-F238E27FC236}">
                <a16:creationId xmlns:a16="http://schemas.microsoft.com/office/drawing/2014/main" xmlns="" id="{2A3F2D2E-49A4-4DD2-AAB3-63BCD645E5C1}"/>
              </a:ext>
            </a:extLst>
          </p:cNvPr>
          <p:cNvSpPr/>
          <p:nvPr/>
        </p:nvSpPr>
        <p:spPr>
          <a:xfrm>
            <a:off x="4800815" y="3783835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Шестиугольник 52">
            <a:extLst>
              <a:ext uri="{FF2B5EF4-FFF2-40B4-BE49-F238E27FC236}">
                <a16:creationId xmlns:a16="http://schemas.microsoft.com/office/drawing/2014/main" xmlns="" id="{CA7723A8-2FD7-4D51-B262-8F8209167BBE}"/>
              </a:ext>
            </a:extLst>
          </p:cNvPr>
          <p:cNvSpPr/>
          <p:nvPr/>
        </p:nvSpPr>
        <p:spPr>
          <a:xfrm>
            <a:off x="3491174" y="4750481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Шестиугольник 53">
            <a:extLst>
              <a:ext uri="{FF2B5EF4-FFF2-40B4-BE49-F238E27FC236}">
                <a16:creationId xmlns:a16="http://schemas.microsoft.com/office/drawing/2014/main" xmlns="" id="{DA2CB325-01F8-46C8-80D9-36085091FD9C}"/>
              </a:ext>
            </a:extLst>
          </p:cNvPr>
          <p:cNvSpPr/>
          <p:nvPr/>
        </p:nvSpPr>
        <p:spPr>
          <a:xfrm>
            <a:off x="8825161" y="4516485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Шестиугольник 54">
            <a:extLst>
              <a:ext uri="{FF2B5EF4-FFF2-40B4-BE49-F238E27FC236}">
                <a16:creationId xmlns:a16="http://schemas.microsoft.com/office/drawing/2014/main" xmlns="" id="{711C5CC0-3D05-4136-BB1A-B7CD7B7C4A2C}"/>
              </a:ext>
            </a:extLst>
          </p:cNvPr>
          <p:cNvSpPr/>
          <p:nvPr/>
        </p:nvSpPr>
        <p:spPr>
          <a:xfrm>
            <a:off x="9292445" y="3089680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xmlns="" id="{1B7B79E8-42E6-4514-B1CB-742495EAA43D}"/>
              </a:ext>
            </a:extLst>
          </p:cNvPr>
          <p:cNvCxnSpPr>
            <a:cxnSpLocks/>
          </p:cNvCxnSpPr>
          <p:nvPr/>
        </p:nvCxnSpPr>
        <p:spPr>
          <a:xfrm>
            <a:off x="4438650" y="4508488"/>
            <a:ext cx="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782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AF80A61-9179-4F63-927C-A188C0FD14BB}"/>
              </a:ext>
            </a:extLst>
          </p:cNvPr>
          <p:cNvSpPr txBox="1"/>
          <p:nvPr/>
        </p:nvSpPr>
        <p:spPr>
          <a:xfrm>
            <a:off x="1847287" y="388947"/>
            <a:ext cx="65491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>
                <a:solidFill>
                  <a:srgbClr val="1C61B4"/>
                </a:solidFill>
              </a:rPr>
              <a:t>ТИПОГРАФИЧЕСКИЙ КОМПЛЕКС</a:t>
            </a:r>
            <a:endParaRPr lang="ru-RU" sz="33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CD7A06A-B0DB-41B6-A851-C75EC2E64E28}"/>
              </a:ext>
            </a:extLst>
          </p:cNvPr>
          <p:cNvSpPr/>
          <p:nvPr/>
        </p:nvSpPr>
        <p:spPr>
          <a:xfrm>
            <a:off x="803148" y="2052330"/>
            <a:ext cx="992036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создание и оформление творческих, проектных работ</a:t>
            </a:r>
          </a:p>
          <a:p>
            <a:pPr marL="34290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издание учебно-методической литературы</a:t>
            </a:r>
          </a:p>
          <a:p>
            <a:pPr marL="34290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выпуск тематических брошюр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E3744C8-A518-49D6-8A66-667D92EB67D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EF98716-AA14-41BF-851B-8E13618B8D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33287" y="231286"/>
            <a:ext cx="3276600" cy="8572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560FD4D-7709-45B6-966B-45C4B08C4B98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09928AF7-CD74-4588-BBB9-A369AEC9E54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987" y="3743904"/>
            <a:ext cx="3522881" cy="196576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5156516D-D78F-49FD-9531-BD2B2D1F4AC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869" y="2587647"/>
            <a:ext cx="4055768" cy="354879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30D52711-E4BF-429B-A8EB-E1D986957D4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987" y="4362045"/>
            <a:ext cx="3522882" cy="208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14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18741C9-112D-47E8-A1E6-4090DECBBB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44" y="2164790"/>
            <a:ext cx="5846874" cy="461266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FFF8078-1234-475D-8803-60EE54319A63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FDE029-DFAE-465C-AEA6-4B5EB666F0B3}"/>
              </a:ext>
            </a:extLst>
          </p:cNvPr>
          <p:cNvSpPr/>
          <p:nvPr/>
        </p:nvSpPr>
        <p:spPr>
          <a:xfrm>
            <a:off x="721149" y="1709839"/>
            <a:ext cx="99203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Портативный компьютер </a:t>
            </a: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DE1BF1E-40F8-4CDF-A272-B9F0DD8E9E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ED35048-7174-4CA9-86E3-37A74245C4E1}"/>
              </a:ext>
            </a:extLst>
          </p:cNvPr>
          <p:cNvSpPr/>
          <p:nvPr/>
        </p:nvSpPr>
        <p:spPr>
          <a:xfrm>
            <a:off x="5496001" y="3917127"/>
            <a:ext cx="626966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воспроизведение цифровых аудио-книг</a:t>
            </a:r>
          </a:p>
          <a:p>
            <a:pPr marL="34290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выбор режимов чтения</a:t>
            </a:r>
          </a:p>
          <a:p>
            <a:pPr marL="342900" indent="-342900">
              <a:buClr>
                <a:srgbClr val="1C61B4"/>
              </a:buClr>
              <a:buSzPct val="80000"/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регулировка скорости воспроизведения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16485CE-BFFB-4A85-BEAA-9C9541EB34F9}"/>
              </a:ext>
            </a:extLst>
          </p:cNvPr>
          <p:cNvSpPr/>
          <p:nvPr/>
        </p:nvSpPr>
        <p:spPr>
          <a:xfrm>
            <a:off x="5496001" y="2538841"/>
            <a:ext cx="547457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Программное обеспечение для создания и чтения цифровых книг:</a:t>
            </a:r>
          </a:p>
          <a:p>
            <a:r>
              <a:rPr lang="ru-RU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86A5B66-A1FC-4D8B-B45D-29479C8BB9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324926" y="288469"/>
            <a:ext cx="1323975" cy="8572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86D1A40-44E5-4383-9793-864BE5CB2815}"/>
              </a:ext>
            </a:extLst>
          </p:cNvPr>
          <p:cNvSpPr txBox="1"/>
          <p:nvPr/>
        </p:nvSpPr>
        <p:spPr>
          <a:xfrm>
            <a:off x="1732986" y="178485"/>
            <a:ext cx="9694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АППАРАТНО-ПРОГРАММНЫЙ КОМПЛЕКС ДЛЯ ОБУЧАЮЩИХСЯ С НАРУШЕНИЕМ ЗРЕНИЯ</a:t>
            </a:r>
            <a:endParaRPr lang="ru-RU" sz="30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71587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8F31F77-D1CA-44F5-A196-10EF101A4F79}"/>
              </a:ext>
            </a:extLst>
          </p:cNvPr>
          <p:cNvSpPr txBox="1"/>
          <p:nvPr/>
        </p:nvSpPr>
        <p:spPr>
          <a:xfrm>
            <a:off x="1732986" y="178485"/>
            <a:ext cx="9694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АППАРАТНО-ПРОГРАММНЫЙ КОМПЛЕКС ДЛЯ ОБУЧАЮЩИХСЯ С НАРУШЕНИЕМ ЗРЕНИЯ</a:t>
            </a:r>
            <a:endParaRPr lang="ru-RU" sz="30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18C8B11-CB32-4C80-B830-BC47D096108B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21CC45A-3C6B-4A10-955A-A45F9C90F3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17515B10-CF90-4D12-A05E-E399A81063DC}"/>
              </a:ext>
            </a:extLst>
          </p:cNvPr>
          <p:cNvSpPr/>
          <p:nvPr/>
        </p:nvSpPr>
        <p:spPr>
          <a:xfrm>
            <a:off x="803148" y="1401492"/>
            <a:ext cx="99203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ru-RU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Специальное оборудование</a:t>
            </a:r>
          </a:p>
          <a:p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7451011-D9D5-4531-A397-1268C2EEAB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38" y="4136991"/>
            <a:ext cx="3791679" cy="252905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5FEBB3AF-3FCF-4A7E-A96D-02EF07C51B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3602" y="4192226"/>
            <a:ext cx="2314683" cy="231468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ECBCD589-3C41-4688-9072-0FC3868FBE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629" y="2053745"/>
            <a:ext cx="3000076" cy="109132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569C409D-3246-4475-A571-ED30F2692B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395" y="3844366"/>
            <a:ext cx="3691067" cy="27683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6293B80-75C4-4CA0-9EDA-55B0D04C89C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704" y="4000103"/>
            <a:ext cx="2679412" cy="267941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9D84C12-229C-4726-B06C-3194CECD3AF6}"/>
              </a:ext>
            </a:extLst>
          </p:cNvPr>
          <p:cNvSpPr/>
          <p:nvPr/>
        </p:nvSpPr>
        <p:spPr>
          <a:xfrm>
            <a:off x="783265" y="2055697"/>
            <a:ext cx="992036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1C61B4"/>
              </a:buClr>
              <a:buSzPct val="100000"/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Вибрационные наушники</a:t>
            </a:r>
          </a:p>
          <a:p>
            <a:pPr marL="457200" indent="-457200">
              <a:buClr>
                <a:srgbClr val="1C61B4"/>
              </a:buClr>
              <a:buSzPct val="100000"/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Машина сканирующая и читающая текст</a:t>
            </a:r>
          </a:p>
          <a:p>
            <a:pPr marL="457200" indent="-457200">
              <a:buClr>
                <a:srgbClr val="1C61B4"/>
              </a:buClr>
              <a:buSzPct val="100000"/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Портативный дисплей Брайля</a:t>
            </a:r>
          </a:p>
          <a:p>
            <a:pPr marL="457200" indent="-457200">
              <a:buClr>
                <a:srgbClr val="1C61B4"/>
              </a:buClr>
              <a:buSzPct val="100000"/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Портативное устройство для чтения печатных материалов</a:t>
            </a:r>
          </a:p>
          <a:p>
            <a:pPr marL="457200" indent="-457200">
              <a:buClr>
                <a:srgbClr val="1C61B4"/>
              </a:buClr>
              <a:buSzPct val="100000"/>
              <a:buFont typeface="+mj-lt"/>
              <a:buAutoNum type="arabicPeriod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Стационарный увеличитель</a:t>
            </a: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89EA90D2-167C-494D-9218-F44BBE7C6FFB}"/>
              </a:ext>
            </a:extLst>
          </p:cNvPr>
          <p:cNvSpPr/>
          <p:nvPr/>
        </p:nvSpPr>
        <p:spPr>
          <a:xfrm>
            <a:off x="627292" y="4440907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5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1A68CC2D-A1C7-4C27-BBE7-343601A5BDCB}"/>
              </a:ext>
            </a:extLst>
          </p:cNvPr>
          <p:cNvSpPr/>
          <p:nvPr/>
        </p:nvSpPr>
        <p:spPr>
          <a:xfrm>
            <a:off x="8266342" y="3889074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1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2C2E1BC4-27F7-423C-A63E-0BAEFE170BBA}"/>
              </a:ext>
            </a:extLst>
          </p:cNvPr>
          <p:cNvSpPr/>
          <p:nvPr/>
        </p:nvSpPr>
        <p:spPr>
          <a:xfrm>
            <a:off x="11076217" y="3280589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2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6CCE435-BC34-408B-AB2A-9EE820B612B3}"/>
              </a:ext>
            </a:extLst>
          </p:cNvPr>
          <p:cNvSpPr/>
          <p:nvPr/>
        </p:nvSpPr>
        <p:spPr>
          <a:xfrm>
            <a:off x="3823361" y="5135604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4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057330B0-5B8A-4F6B-AFB3-8E9DFF088172}"/>
              </a:ext>
            </a:extLst>
          </p:cNvPr>
          <p:cNvSpPr/>
          <p:nvPr/>
        </p:nvSpPr>
        <p:spPr>
          <a:xfrm>
            <a:off x="7213824" y="1508575"/>
            <a:ext cx="351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C61B4"/>
              </a:buClr>
            </a:pPr>
            <a:r>
              <a:rPr lang="ru-RU" sz="2500" dirty="0">
                <a:solidFill>
                  <a:srgbClr val="1C61B4"/>
                </a:solidFill>
                <a:effectLst/>
                <a:latin typeface="+mj-lt"/>
              </a:rPr>
              <a:t>3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xmlns="" id="{C177F9CF-D7F6-4266-8592-BB1F21F405C5}"/>
              </a:ext>
            </a:extLst>
          </p:cNvPr>
          <p:cNvSpPr/>
          <p:nvPr/>
        </p:nvSpPr>
        <p:spPr>
          <a:xfrm>
            <a:off x="3722525" y="5135604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xmlns="" id="{2CFC2F87-7202-4CD4-A631-6FD2F7600888}"/>
              </a:ext>
            </a:extLst>
          </p:cNvPr>
          <p:cNvSpPr/>
          <p:nvPr/>
        </p:nvSpPr>
        <p:spPr>
          <a:xfrm>
            <a:off x="506573" y="4431383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Шестиугольник 38">
            <a:extLst>
              <a:ext uri="{FF2B5EF4-FFF2-40B4-BE49-F238E27FC236}">
                <a16:creationId xmlns:a16="http://schemas.microsoft.com/office/drawing/2014/main" xmlns="" id="{6ED452AD-DD76-4843-B42D-F38D34A27737}"/>
              </a:ext>
            </a:extLst>
          </p:cNvPr>
          <p:cNvSpPr/>
          <p:nvPr/>
        </p:nvSpPr>
        <p:spPr>
          <a:xfrm>
            <a:off x="7086525" y="1508575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xmlns="" id="{DAF4570C-0112-485E-82D2-DD77DEA9DC9E}"/>
              </a:ext>
            </a:extLst>
          </p:cNvPr>
          <p:cNvSpPr/>
          <p:nvPr/>
        </p:nvSpPr>
        <p:spPr>
          <a:xfrm>
            <a:off x="8154872" y="3887051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Шестиугольник 40">
            <a:extLst>
              <a:ext uri="{FF2B5EF4-FFF2-40B4-BE49-F238E27FC236}">
                <a16:creationId xmlns:a16="http://schemas.microsoft.com/office/drawing/2014/main" xmlns="" id="{42812E6F-86A0-42D9-8860-8ECE55548C7F}"/>
              </a:ext>
            </a:extLst>
          </p:cNvPr>
          <p:cNvSpPr/>
          <p:nvPr/>
        </p:nvSpPr>
        <p:spPr>
          <a:xfrm>
            <a:off x="10964747" y="3277831"/>
            <a:ext cx="553383" cy="477054"/>
          </a:xfrm>
          <a:prstGeom prst="hexagon">
            <a:avLst/>
          </a:prstGeom>
          <a:noFill/>
          <a:ln>
            <a:solidFill>
              <a:srgbClr val="1C6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52A367B3-8479-4B38-92B7-EA791D55038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774939" y="310703"/>
            <a:ext cx="18573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23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69CB4245-051A-43ED-BA9C-54ED7F4C5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7" y="2827037"/>
            <a:ext cx="7958207" cy="40230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99A936-BFC3-49DA-882A-0FA640D18700}"/>
              </a:ext>
            </a:extLst>
          </p:cNvPr>
          <p:cNvSpPr txBox="1"/>
          <p:nvPr/>
        </p:nvSpPr>
        <p:spPr>
          <a:xfrm>
            <a:off x="1751594" y="406408"/>
            <a:ext cx="11166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1C61B4"/>
                </a:solidFill>
              </a:rPr>
              <a:t>ПРЕДОСТАВЛЕНИЕ ДОСТУПА К ЭЛЕКТРОННЫМ ИЗДАНИЯМ</a:t>
            </a:r>
            <a:endParaRPr lang="ru-RU" sz="3000" dirty="0">
              <a:solidFill>
                <a:srgbClr val="1C61B4"/>
              </a:solidFill>
              <a:latin typeface="a_FuturaOrto" panose="020B0402020204020303" pitchFamily="34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06C45E7-9369-4E68-B4C1-2B95975DFB5F}"/>
              </a:ext>
            </a:extLst>
          </p:cNvPr>
          <p:cNvSpPr/>
          <p:nvPr/>
        </p:nvSpPr>
        <p:spPr>
          <a:xfrm>
            <a:off x="0" y="6777454"/>
            <a:ext cx="12195211" cy="91442"/>
          </a:xfrm>
          <a:prstGeom prst="rect">
            <a:avLst/>
          </a:prstGeom>
          <a:solidFill>
            <a:srgbClr val="1C61B4"/>
          </a:solidFill>
          <a:ln>
            <a:solidFill>
              <a:srgbClr val="1B5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B5DA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A27B2A8-AF25-46D7-B0C6-DF43401CCF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39" y="191958"/>
            <a:ext cx="1612375" cy="1017411"/>
          </a:xfrm>
          <a:prstGeom prst="rect">
            <a:avLst/>
          </a:prstGeom>
        </p:spPr>
      </p:pic>
      <p:sp>
        <p:nvSpPr>
          <p:cNvPr id="9" name="Rectangle 10">
            <a:extLst>
              <a:ext uri="{FF2B5EF4-FFF2-40B4-BE49-F238E27FC236}">
                <a16:creationId xmlns:a16="http://schemas.microsoft.com/office/drawing/2014/main" xmlns="" id="{0C345CDD-FD8F-413B-B72E-33CB05D4BDCE}"/>
              </a:ext>
            </a:extLst>
          </p:cNvPr>
          <p:cNvSpPr/>
          <p:nvPr/>
        </p:nvSpPr>
        <p:spPr>
          <a:xfrm>
            <a:off x="688488" y="1570775"/>
            <a:ext cx="770485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1C61B4"/>
              </a:buClr>
              <a:buSzPct val="80000"/>
              <a:buFont typeface="Arial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_FuturaOrto"/>
              </a:rPr>
              <a:t>Логин и пароль выдаёт библиотекарь</a:t>
            </a:r>
            <a:endParaRPr lang="en-US" sz="25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_FuturaOrto"/>
            </a:endParaRPr>
          </a:p>
          <a:p>
            <a:pPr marL="285750" indent="-285750">
              <a:spcAft>
                <a:spcPts val="600"/>
              </a:spcAft>
              <a:buClr>
                <a:srgbClr val="1C61B4"/>
              </a:buClr>
              <a:buSzPct val="80000"/>
              <a:buFont typeface="Arial" pitchFamily="34" charset="0"/>
              <a:buChar char="•"/>
            </a:pP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_FuturaOrto"/>
              </a:rPr>
              <a:t>Можно заходить со своего устройства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7E33C1BB-7D40-433B-B957-AAA3D9B544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2379" y="1359313"/>
            <a:ext cx="4501134" cy="2876506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E53207F0-81C7-49D4-A141-752BE3C7AF9B}"/>
              </a:ext>
            </a:extLst>
          </p:cNvPr>
          <p:cNvSpPr/>
          <p:nvPr/>
        </p:nvSpPr>
        <p:spPr>
          <a:xfrm>
            <a:off x="7002379" y="1342349"/>
            <a:ext cx="4501134" cy="2893470"/>
          </a:xfrm>
          <a:prstGeom prst="rect">
            <a:avLst/>
          </a:prstGeom>
          <a:noFill/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045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6013</TotalTime>
  <Words>792</Words>
  <Application>Microsoft Office PowerPoint</Application>
  <PresentationFormat>Произвольный</PresentationFormat>
  <Paragraphs>134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Кувшинова</dc:creator>
  <cp:lastModifiedBy>Павел А.Сафронов</cp:lastModifiedBy>
  <cp:revision>338</cp:revision>
  <dcterms:created xsi:type="dcterms:W3CDTF">2017-06-27T04:17:36Z</dcterms:created>
  <dcterms:modified xsi:type="dcterms:W3CDTF">2018-11-12T10:35:53Z</dcterms:modified>
</cp:coreProperties>
</file>