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1"/>
  </p:handoutMasterIdLst>
  <p:sldIdLst>
    <p:sldId id="256" r:id="rId2"/>
    <p:sldId id="262" r:id="rId3"/>
    <p:sldId id="261" r:id="rId4"/>
    <p:sldId id="263" r:id="rId5"/>
    <p:sldId id="272" r:id="rId6"/>
    <p:sldId id="274" r:id="rId7"/>
    <p:sldId id="275" r:id="rId8"/>
    <p:sldId id="273" r:id="rId9"/>
    <p:sldId id="265" r:id="rId10"/>
    <p:sldId id="266" r:id="rId11"/>
    <p:sldId id="268" r:id="rId12"/>
    <p:sldId id="269" r:id="rId13"/>
    <p:sldId id="276" r:id="rId14"/>
    <p:sldId id="270" r:id="rId15"/>
    <p:sldId id="271" r:id="rId16"/>
    <p:sldId id="277" r:id="rId17"/>
    <p:sldId id="264" r:id="rId18"/>
    <p:sldId id="278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9900CC"/>
    <a:srgbClr val="00FF99"/>
    <a:srgbClr val="3399FF"/>
    <a:srgbClr val="4C1918"/>
    <a:srgbClr val="2A170F"/>
    <a:srgbClr val="212932"/>
    <a:srgbClr val="374454"/>
    <a:srgbClr val="758DAF"/>
    <a:srgbClr val="AE0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1020 информационно-библиотечных центров на конец 2017г.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школьные ИБЦ</c:v>
                </c:pt>
                <c:pt idx="1">
                  <c:v>региональные иБЦ</c:v>
                </c:pt>
                <c:pt idx="2">
                  <c:v>муниципальные ИБЦ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0.78</c:v>
                </c:pt>
                <c:pt idx="1">
                  <c:v>0.13</c:v>
                </c:pt>
                <c:pt idx="2">
                  <c:v>9.0000000000000038E-2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Челябинской</a:t>
            </a:r>
            <a:r>
              <a:rPr lang="ru-RU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области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школьные библиотеки</c:v>
                </c:pt>
                <c:pt idx="1">
                  <c:v>информационно-библиотечные центры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841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5087" y="1465729"/>
            <a:ext cx="7900264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69891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1800" y="5287388"/>
            <a:ext cx="2362200" cy="1570612"/>
          </a:xfrm>
          <a:prstGeom prst="rect">
            <a:avLst/>
          </a:prstGeom>
        </p:spPr>
      </p:pic>
      <p:sp>
        <p:nvSpPr>
          <p:cNvPr id="15" name="Прямоугольник 14"/>
          <p:cNvSpPr/>
          <p:nvPr userDrawn="1"/>
        </p:nvSpPr>
        <p:spPr>
          <a:xfrm rot="16200000">
            <a:off x="6504494" y="5564694"/>
            <a:ext cx="1570612" cy="1016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6781798" y="5278442"/>
            <a:ext cx="2362202" cy="1016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 rot="10800000">
            <a:off x="6768236" y="2803462"/>
            <a:ext cx="2362202" cy="247497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 userDrawn="1"/>
        </p:nvSpPr>
        <p:spPr>
          <a:xfrm rot="5400000">
            <a:off x="4412355" y="4439410"/>
            <a:ext cx="2362202" cy="247497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177" y="1419953"/>
            <a:ext cx="8178822" cy="543804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65175" y="1419953"/>
            <a:ext cx="8178823" cy="2006958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29325" y="1523648"/>
            <a:ext cx="8503275" cy="927281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О региональной Концепции развития информационно-библиотечных центров</a:t>
            </a:r>
            <a:endParaRPr lang="en-US" sz="4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4118" y="5593977"/>
            <a:ext cx="3747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Елена Валерьевна,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методист МАУ 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ЦМиХО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г. Златоуст,</a:t>
            </a:r>
          </a:p>
          <a:p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к.п.н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Концепции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5087" y="959224"/>
            <a:ext cx="7900264" cy="568362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и реализация механизмов координации принятия управленческих решений по развитию инфраструктуры школьных библиотек как ИБЦ на всех уровнях управления</a:t>
            </a:r>
          </a:p>
          <a:p>
            <a:pPr>
              <a:lnSpc>
                <a:spcPct val="100000"/>
              </a:lnSpc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мотивационных условий, обеспечивающих расширение функций реализуемых школьными библиотеками в части поддержки образовательной деятельности</a:t>
            </a:r>
          </a:p>
          <a:p>
            <a:pPr>
              <a:lnSpc>
                <a:spcPct val="100000"/>
              </a:lnSpc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Систематизация и развитие условий для обеспечения дополнительного профессионального образования педагогов-библиотекарей</a:t>
            </a:r>
          </a:p>
          <a:p>
            <a:pPr>
              <a:lnSpc>
                <a:spcPct val="100000"/>
              </a:lnSpc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широкой практики непрерывного научно-методического сопровождения развития школьных библиотек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Стратегии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4052" y="1021977"/>
            <a:ext cx="7900264" cy="521773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Внесение мероприятий по содержанию (развитию) ШИБЦ в государственные, муниципальные и школьные программы развития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Разработка научно-методических документов, регулирующих деятельность информационно-библиотечных центров, в т.ч. определяющие единые критерии статуса школьного, муниципального и регионального ИБЦ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Создание единой системы научно-методического, методического и организационного сопровождения проведения мероприятий, обеспечивающих развитие ШИБЦ и эффективное управление кадрами через вертикаль управления и горизонтальную кооперацию при сетевом взаимодействии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«Дорожная» карта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открытие регионального информационно-методического центра на базе ЧИППКРО,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проведение конкурсного отбора образовательных организаций, реализующих программы начального общего, основного общего и среднего общего образования, для создания на их базе информационно-библиотечных центров,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проведение региональных научно-методических и практических конференций и семинаров,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и проведение профессиональных конкурсов для педагогов-библиотекарей и ШИБЦ и т.д.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настраиваемая 3">
            <a:hlinkClick r:id="rId2" action="ppaction://hlinksldjump" highlightClick="1"/>
          </p:cNvPr>
          <p:cNvSpPr/>
          <p:nvPr/>
        </p:nvSpPr>
        <p:spPr>
          <a:xfrm>
            <a:off x="6831106" y="6248400"/>
            <a:ext cx="331694" cy="33169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регионального информационно-методического центра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487271" y="1532964"/>
            <a:ext cx="2348753" cy="22053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РИМЦ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15153" y="2761129"/>
            <a:ext cx="3003178" cy="16136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организационно-координирующая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00401" y="4840937"/>
            <a:ext cx="2859743" cy="16136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научно-методическая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961530" y="3074893"/>
            <a:ext cx="3003176" cy="1613648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информационно-аналитическая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Прямая со стрелкой 16"/>
          <p:cNvCxnSpPr>
            <a:stCxn id="4" idx="4"/>
            <a:endCxn id="10" idx="6"/>
          </p:cNvCxnSpPr>
          <p:nvPr/>
        </p:nvCxnSpPr>
        <p:spPr>
          <a:xfrm flipH="1" flipV="1">
            <a:off x="3218331" y="3567953"/>
            <a:ext cx="1443317" cy="1703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4" idx="4"/>
            <a:endCxn id="13" idx="2"/>
          </p:cNvCxnSpPr>
          <p:nvPr/>
        </p:nvCxnSpPr>
        <p:spPr>
          <a:xfrm>
            <a:off x="4661648" y="3738282"/>
            <a:ext cx="1299882" cy="1434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4" idx="4"/>
            <a:endCxn id="12" idx="0"/>
          </p:cNvCxnSpPr>
          <p:nvPr/>
        </p:nvCxnSpPr>
        <p:spPr>
          <a:xfrm flipH="1">
            <a:off x="4630273" y="3738282"/>
            <a:ext cx="31375" cy="11026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Варианты взаимодействия: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6" name="Прямоугольник 1"/>
          <p:cNvSpPr>
            <a:spLocks noChangeArrowheads="1"/>
          </p:cNvSpPr>
          <p:nvPr/>
        </p:nvSpPr>
        <p:spPr bwMode="auto">
          <a:xfrm>
            <a:off x="1031501" y="1171854"/>
            <a:ext cx="2608169" cy="961746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Региональный информационно-методический центр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Овал 2"/>
          <p:cNvSpPr>
            <a:spLocks noChangeArrowheads="1"/>
          </p:cNvSpPr>
          <p:nvPr/>
        </p:nvSpPr>
        <p:spPr bwMode="auto">
          <a:xfrm>
            <a:off x="272302" y="2743761"/>
            <a:ext cx="4102473" cy="1559297"/>
          </a:xfrm>
          <a:prstGeom prst="ellipse">
            <a:avLst/>
          </a:prstGeom>
          <a:solidFill>
            <a:srgbClr val="FFFFFF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Образовательная организация или иное юридическое лицо муниципалитета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(выполняет функции МИБЦ)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Скругленный прямоугольник 3"/>
          <p:cNvSpPr>
            <a:spLocks noChangeArrowheads="1"/>
          </p:cNvSpPr>
          <p:nvPr/>
        </p:nvSpPr>
        <p:spPr bwMode="auto">
          <a:xfrm>
            <a:off x="567017" y="4917983"/>
            <a:ext cx="1575547" cy="6953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Школьный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ИБЦ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3"/>
          <p:cNvSpPr>
            <a:spLocks noChangeArrowheads="1"/>
          </p:cNvSpPr>
          <p:nvPr/>
        </p:nvSpPr>
        <p:spPr bwMode="auto">
          <a:xfrm>
            <a:off x="2646828" y="4917982"/>
            <a:ext cx="1351430" cy="6953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Школьная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библиотека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 стрелкой 8"/>
          <p:cNvCxnSpPr>
            <a:stCxn id="1026" idx="2"/>
            <a:endCxn id="1027" idx="0"/>
          </p:cNvCxnSpPr>
          <p:nvPr/>
        </p:nvCxnSpPr>
        <p:spPr>
          <a:xfrm flipH="1">
            <a:off x="2323539" y="2133600"/>
            <a:ext cx="12047" cy="610161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7" idx="0"/>
          </p:cNvCxnSpPr>
          <p:nvPr/>
        </p:nvCxnSpPr>
        <p:spPr>
          <a:xfrm>
            <a:off x="2290764" y="4285129"/>
            <a:ext cx="1031779" cy="63285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1028" idx="0"/>
          </p:cNvCxnSpPr>
          <p:nvPr/>
        </p:nvCxnSpPr>
        <p:spPr>
          <a:xfrm flipH="1">
            <a:off x="1354791" y="4303059"/>
            <a:ext cx="944937" cy="61492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"/>
          <p:cNvSpPr>
            <a:spLocks noChangeArrowheads="1"/>
          </p:cNvSpPr>
          <p:nvPr/>
        </p:nvSpPr>
        <p:spPr bwMode="auto">
          <a:xfrm>
            <a:off x="5746936" y="1162889"/>
            <a:ext cx="2608169" cy="961746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Региональный информационно-методический центр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3"/>
          <p:cNvSpPr>
            <a:spLocks noChangeArrowheads="1"/>
          </p:cNvSpPr>
          <p:nvPr/>
        </p:nvSpPr>
        <p:spPr bwMode="auto">
          <a:xfrm>
            <a:off x="5255559" y="3492594"/>
            <a:ext cx="1575547" cy="6953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Школьный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ИБЦ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3"/>
          <p:cNvSpPr>
            <a:spLocks noChangeArrowheads="1"/>
          </p:cNvSpPr>
          <p:nvPr/>
        </p:nvSpPr>
        <p:spPr bwMode="auto">
          <a:xfrm>
            <a:off x="7416051" y="3528453"/>
            <a:ext cx="1351430" cy="6953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Школьная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библиотека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Прямая со стрелкой 16"/>
          <p:cNvCxnSpPr>
            <a:endCxn id="16" idx="0"/>
          </p:cNvCxnSpPr>
          <p:nvPr/>
        </p:nvCxnSpPr>
        <p:spPr>
          <a:xfrm>
            <a:off x="7068952" y="2124636"/>
            <a:ext cx="1022814" cy="1403817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15" idx="0"/>
          </p:cNvCxnSpPr>
          <p:nvPr/>
        </p:nvCxnSpPr>
        <p:spPr>
          <a:xfrm flipH="1">
            <a:off x="6043333" y="2124635"/>
            <a:ext cx="1016654" cy="1367959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10988" y="6221506"/>
            <a:ext cx="3496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1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25035" y="4805082"/>
            <a:ext cx="3496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2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Варианты взаимодействия: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6" name="Прямоугольник 1"/>
          <p:cNvSpPr>
            <a:spLocks noChangeArrowheads="1"/>
          </p:cNvSpPr>
          <p:nvPr/>
        </p:nvSpPr>
        <p:spPr bwMode="auto">
          <a:xfrm>
            <a:off x="3559548" y="1180819"/>
            <a:ext cx="2608169" cy="961746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Региональный информационно-методический центр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Овал 2"/>
          <p:cNvSpPr>
            <a:spLocks noChangeArrowheads="1"/>
          </p:cNvSpPr>
          <p:nvPr/>
        </p:nvSpPr>
        <p:spPr bwMode="auto">
          <a:xfrm>
            <a:off x="272302" y="2743761"/>
            <a:ext cx="4102473" cy="1559297"/>
          </a:xfrm>
          <a:prstGeom prst="ellipse">
            <a:avLst/>
          </a:prstGeom>
          <a:solidFill>
            <a:srgbClr val="FFFFFF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Образовательная организация или иное юридическое лицо муниципалитета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(выполняет функции МИБЦ)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Скругленный прямоугольник 3"/>
          <p:cNvSpPr>
            <a:spLocks noChangeArrowheads="1"/>
          </p:cNvSpPr>
          <p:nvPr/>
        </p:nvSpPr>
        <p:spPr bwMode="auto">
          <a:xfrm>
            <a:off x="567017" y="4917983"/>
            <a:ext cx="1575547" cy="6953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Школьный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ИБЦ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3"/>
          <p:cNvSpPr>
            <a:spLocks noChangeArrowheads="1"/>
          </p:cNvSpPr>
          <p:nvPr/>
        </p:nvSpPr>
        <p:spPr bwMode="auto">
          <a:xfrm>
            <a:off x="2646828" y="4917982"/>
            <a:ext cx="1351430" cy="6953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Школьная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библиотека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 стрелкой 8"/>
          <p:cNvCxnSpPr>
            <a:stCxn id="1026" idx="2"/>
            <a:endCxn id="1027" idx="0"/>
          </p:cNvCxnSpPr>
          <p:nvPr/>
        </p:nvCxnSpPr>
        <p:spPr>
          <a:xfrm flipH="1">
            <a:off x="2323539" y="2142565"/>
            <a:ext cx="2540094" cy="601196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7" idx="0"/>
          </p:cNvCxnSpPr>
          <p:nvPr/>
        </p:nvCxnSpPr>
        <p:spPr>
          <a:xfrm>
            <a:off x="2290764" y="4285129"/>
            <a:ext cx="1031779" cy="63285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1028" idx="0"/>
          </p:cNvCxnSpPr>
          <p:nvPr/>
        </p:nvCxnSpPr>
        <p:spPr>
          <a:xfrm flipH="1">
            <a:off x="1354791" y="4303059"/>
            <a:ext cx="944937" cy="61492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3"/>
          <p:cNvSpPr>
            <a:spLocks noChangeArrowheads="1"/>
          </p:cNvSpPr>
          <p:nvPr/>
        </p:nvSpPr>
        <p:spPr bwMode="auto">
          <a:xfrm>
            <a:off x="4663889" y="5007629"/>
            <a:ext cx="1575547" cy="6953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Школьный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ИБЦ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3"/>
          <p:cNvSpPr>
            <a:spLocks noChangeArrowheads="1"/>
          </p:cNvSpPr>
          <p:nvPr/>
        </p:nvSpPr>
        <p:spPr bwMode="auto">
          <a:xfrm>
            <a:off x="6752663" y="4658006"/>
            <a:ext cx="1351430" cy="6953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Школьная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библиотека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Прямая со стрелкой 16"/>
          <p:cNvCxnSpPr>
            <a:stCxn id="1026" idx="2"/>
            <a:endCxn id="16" idx="0"/>
          </p:cNvCxnSpPr>
          <p:nvPr/>
        </p:nvCxnSpPr>
        <p:spPr>
          <a:xfrm>
            <a:off x="4863633" y="2142565"/>
            <a:ext cx="2564745" cy="2515441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026" idx="2"/>
            <a:endCxn id="15" idx="0"/>
          </p:cNvCxnSpPr>
          <p:nvPr/>
        </p:nvCxnSpPr>
        <p:spPr>
          <a:xfrm>
            <a:off x="4863633" y="2142565"/>
            <a:ext cx="588030" cy="286506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626659" y="6149789"/>
            <a:ext cx="3496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3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Управляющая кнопка: настраиваемая 18">
            <a:hlinkClick r:id="rId2" action="ppaction://hlinksldjump" highlightClick="1"/>
          </p:cNvPr>
          <p:cNvSpPr/>
          <p:nvPr/>
        </p:nvSpPr>
        <p:spPr>
          <a:xfrm>
            <a:off x="6499412" y="6185647"/>
            <a:ext cx="340659" cy="34962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Инновационные площадки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2047128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Федеральные:</a:t>
            </a:r>
          </a:p>
          <a:p>
            <a:endParaRPr lang="ru-RU" sz="2600" dirty="0" smtClean="0"/>
          </a:p>
          <a:p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МАОУ Гимназия №100</a:t>
            </a:r>
          </a:p>
          <a:p>
            <a:r>
              <a:rPr lang="ru-RU" sz="2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Аргаяшская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 №2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2172634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Региональные:</a:t>
            </a:r>
          </a:p>
          <a:p>
            <a:endParaRPr lang="ru-RU" sz="2600" dirty="0" smtClean="0"/>
          </a:p>
          <a:p>
            <a:r>
              <a:rPr lang="ru-RU" sz="2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Аргаяшская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 №2</a:t>
            </a:r>
          </a:p>
          <a:p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МАОУ Лицей №142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2" name="Picture 2" descr="ÐÐ°ÑÑÐ¸Ð½ÐºÐ¸ Ð¿Ð¾ Ð·Ð°Ð¿ÑÐ¾ÑÑ ÑÐµÐ»Ð¾Ð²ÐµÑÐºÐ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7387" y="3782826"/>
            <a:ext cx="2659343" cy="2659343"/>
          </a:xfrm>
          <a:prstGeom prst="rect">
            <a:avLst/>
          </a:prstGeom>
          <a:noFill/>
        </p:spPr>
      </p:pic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6965576" y="6409765"/>
            <a:ext cx="259977" cy="27790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электронных ресурсов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Схема использования электронных ресурсов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67"/>
          <a:stretch>
            <a:fillRect/>
          </a:stretch>
        </p:blipFill>
        <p:spPr>
          <a:xfrm>
            <a:off x="681318" y="1465262"/>
            <a:ext cx="6689941" cy="5247161"/>
          </a:xfrm>
        </p:spPr>
      </p:pic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7422776" y="6517341"/>
            <a:ext cx="233083" cy="21515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То, как школа использует свою библиотеку, показывает, что в ней понимается под образованием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Дж.Р. Браун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Елена Валерьевна,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helgoct@gmail.com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9" y="-125506"/>
            <a:ext cx="7869891" cy="1084729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Нормативная база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5087" y="735105"/>
            <a:ext cx="7900264" cy="612289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Постановление Правительства РФ от 26.12.2017г. №1642 «Об утверждении государственной программы «Развитие образования»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ФЗ от 29.12.2012г. №273 «Об образовании в Российской Федерации»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Министерства образования и науки РФ от 15.06.2015г. №715 «Об утверждении Концепции развития школьных информационно-библиотечных центров»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Постановление Правительства Челябинской области от 28.12.2017г. №732-П «О государственной программе Челябинской области «Развитие образования в Челябинской области» на 2018 – 2025гг.»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Министерства образования и науки Челябинской области от 20.07.2018г. №2231 «Об утверждении Концепции развития школьных информационно-библиотечных центров в Челябинской области»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5398" y="564776"/>
          <a:ext cx="7900987" cy="5235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60575" y="824753"/>
          <a:ext cx="7900987" cy="5065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прос 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03198" y="152400"/>
            <a:ext cx="4227273" cy="4437529"/>
          </a:xfrm>
        </p:spPr>
      </p:pic>
      <p:sp>
        <p:nvSpPr>
          <p:cNvPr id="5" name="TextBox 4"/>
          <p:cNvSpPr txBox="1"/>
          <p:nvPr/>
        </p:nvSpPr>
        <p:spPr>
          <a:xfrm>
            <a:off x="824753" y="4589929"/>
            <a:ext cx="648148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Зачем школьные библиотеки нужно преобразовывать в информационно-библиотечные центры?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школьного информационно-библиотечного центра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487271" y="1532964"/>
            <a:ext cx="2348753" cy="22053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ШИБЦ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24117" y="1712258"/>
            <a:ext cx="2958355" cy="161364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обеспечивающая /ресурсная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82706" y="3379694"/>
            <a:ext cx="2958355" cy="161364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272989" y="5091951"/>
            <a:ext cx="2859743" cy="1613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информационно-методическая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5047128"/>
            <a:ext cx="3003176" cy="1613648"/>
          </a:xfrm>
          <a:prstGeom prst="ellipse">
            <a:avLst/>
          </a:prstGeom>
          <a:solidFill>
            <a:srgbClr val="FFC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культурно-просветительская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409766" y="1443316"/>
            <a:ext cx="2420471" cy="1613648"/>
          </a:xfrm>
          <a:prstGeom prst="ellipse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досуговая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378824" y="3478304"/>
            <a:ext cx="3657600" cy="1613648"/>
          </a:xfrm>
          <a:prstGeom prst="ellipse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профориентационная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Прямая со стрелкой 16"/>
          <p:cNvCxnSpPr>
            <a:stCxn id="4" idx="2"/>
            <a:endCxn id="10" idx="6"/>
          </p:cNvCxnSpPr>
          <p:nvPr/>
        </p:nvCxnSpPr>
        <p:spPr>
          <a:xfrm flipH="1" flipV="1">
            <a:off x="3182472" y="2519082"/>
            <a:ext cx="304799" cy="1165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3"/>
            <a:endCxn id="11" idx="7"/>
          </p:cNvCxnSpPr>
          <p:nvPr/>
        </p:nvCxnSpPr>
        <p:spPr>
          <a:xfrm flipH="1">
            <a:off x="3107820" y="3415321"/>
            <a:ext cx="723418" cy="2006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4" idx="4"/>
            <a:endCxn id="13" idx="0"/>
          </p:cNvCxnSpPr>
          <p:nvPr/>
        </p:nvCxnSpPr>
        <p:spPr>
          <a:xfrm>
            <a:off x="4661648" y="3738282"/>
            <a:ext cx="1107140" cy="13088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4" idx="4"/>
            <a:endCxn id="12" idx="7"/>
          </p:cNvCxnSpPr>
          <p:nvPr/>
        </p:nvCxnSpPr>
        <p:spPr>
          <a:xfrm flipH="1">
            <a:off x="3713932" y="3738282"/>
            <a:ext cx="947716" cy="15899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" idx="5"/>
            <a:endCxn id="15" idx="1"/>
          </p:cNvCxnSpPr>
          <p:nvPr/>
        </p:nvCxnSpPr>
        <p:spPr>
          <a:xfrm>
            <a:off x="5492057" y="3415321"/>
            <a:ext cx="422410" cy="299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4" idx="6"/>
            <a:endCxn id="14" idx="2"/>
          </p:cNvCxnSpPr>
          <p:nvPr/>
        </p:nvCxnSpPr>
        <p:spPr>
          <a:xfrm flipV="1">
            <a:off x="5836024" y="2250140"/>
            <a:ext cx="573742" cy="3854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xn--80afcfzrdcebpoc3hwe.xn--p1ai/2018/resepsh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02728" cy="4052047"/>
          </a:xfrm>
          <a:prstGeom prst="rect">
            <a:avLst/>
          </a:prstGeom>
          <a:noFill/>
        </p:spPr>
      </p:pic>
      <p:pic>
        <p:nvPicPr>
          <p:cNvPr id="1028" name="Picture 4" descr="http://bobrov-school-1.ru/wp-content/uploads/2017/09/%D0%A8%D0%98%D0%91%D0%A6-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2909" y="2751137"/>
            <a:ext cx="5951091" cy="3963428"/>
          </a:xfrm>
          <a:prstGeom prst="rect">
            <a:avLst/>
          </a:prstGeom>
          <a:noFill/>
        </p:spPr>
      </p:pic>
      <p:pic>
        <p:nvPicPr>
          <p:cNvPr id="1030" name="Picture 6" descr="http://school-toksovo.ru/upload/medialibrary/1fa/12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24001"/>
            <a:ext cx="7823397" cy="5181599"/>
          </a:xfrm>
          <a:prstGeom prst="rect">
            <a:avLst/>
          </a:prstGeom>
          <a:noFill/>
        </p:spPr>
      </p:pic>
      <p:pic>
        <p:nvPicPr>
          <p:cNvPr id="1032" name="Picture 8" descr="http://isheevkalic.ru/upload/medialibrary/ca5/%D0%B7%D0%B0%D1%81%D1%82%D0%B0%D0%B2%D0%BA%D0%B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80782"/>
            <a:ext cx="9108141" cy="5977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прос 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03198" y="152400"/>
            <a:ext cx="4227273" cy="4437529"/>
          </a:xfrm>
        </p:spPr>
      </p:pic>
      <p:sp>
        <p:nvSpPr>
          <p:cNvPr id="5" name="TextBox 4"/>
          <p:cNvSpPr txBox="1"/>
          <p:nvPr/>
        </p:nvSpPr>
        <p:spPr>
          <a:xfrm>
            <a:off x="824753" y="4589929"/>
            <a:ext cx="648148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из традиционной школьной библиотеки получить современный информационно-библиотечный центр?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Концепции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4000"/>
              </a:lnSpc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условий для развития сети информационно-библиотечных центров на базе школьных библиотек, обеспечивающих современное качество общего образования, в образовательной системе Челябинской области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1189</TotalTime>
  <Words>490</Words>
  <Application>Microsoft Office PowerPoint</Application>
  <PresentationFormat>Экран (4:3)</PresentationFormat>
  <Paragraphs>89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О региональной Концепции развития информационно-библиотечных центров</vt:lpstr>
      <vt:lpstr>Нормативная база</vt:lpstr>
      <vt:lpstr>Презентация PowerPoint</vt:lpstr>
      <vt:lpstr>Презентация PowerPoint</vt:lpstr>
      <vt:lpstr>Презентация PowerPoint</vt:lpstr>
      <vt:lpstr>Функции школьного информационно-библиотечного центра</vt:lpstr>
      <vt:lpstr>Презентация PowerPoint</vt:lpstr>
      <vt:lpstr>Презентация PowerPoint</vt:lpstr>
      <vt:lpstr>Цель Концепции</vt:lpstr>
      <vt:lpstr>Задачи Концепции</vt:lpstr>
      <vt:lpstr>Стратегии</vt:lpstr>
      <vt:lpstr>«Дорожная» карта</vt:lpstr>
      <vt:lpstr>Функции регионального информационно-методического центра</vt:lpstr>
      <vt:lpstr>Варианты взаимодействия:</vt:lpstr>
      <vt:lpstr>Варианты взаимодействия:</vt:lpstr>
      <vt:lpstr>Инновационные площадки</vt:lpstr>
      <vt:lpstr>Использование электронных ресурсов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Павел А.Сафронов</cp:lastModifiedBy>
  <cp:revision>134</cp:revision>
  <dcterms:created xsi:type="dcterms:W3CDTF">2016-11-18T14:12:19Z</dcterms:created>
  <dcterms:modified xsi:type="dcterms:W3CDTF">2018-11-12T10:33:06Z</dcterms:modified>
</cp:coreProperties>
</file>