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72" r:id="rId3"/>
    <p:sldId id="275" r:id="rId4"/>
    <p:sldId id="277" r:id="rId5"/>
    <p:sldId id="278" r:id="rId6"/>
    <p:sldId id="280" r:id="rId7"/>
    <p:sldId id="279" r:id="rId8"/>
    <p:sldId id="291" r:id="rId9"/>
    <p:sldId id="274" r:id="rId10"/>
    <p:sldId id="268" r:id="rId11"/>
    <p:sldId id="263" r:id="rId12"/>
    <p:sldId id="285" r:id="rId13"/>
    <p:sldId id="286" r:id="rId14"/>
    <p:sldId id="288" r:id="rId15"/>
    <p:sldId id="289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57EA7-A218-4072-B4E3-25B3A82A0A0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AF756-843D-40C2-BBF9-C17F7836EB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94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невозможно выстроить профессиональную траекторию на годы вперед  (традиционная система образования основана на долгосрочном планировании)</a:t>
            </a:r>
          </a:p>
          <a:p>
            <a:r>
              <a:rPr lang="ru-RU" dirty="0" smtClean="0"/>
              <a:t>Образование должно быстро реагировать на изменения (обучать специалистов </a:t>
            </a:r>
          </a:p>
          <a:p>
            <a:r>
              <a:rPr lang="ru-RU" dirty="0" smtClean="0"/>
              <a:t>    не за 5 лет, а за 5 месяцев) – основа конкурентоспособности страны</a:t>
            </a:r>
          </a:p>
          <a:p>
            <a:endParaRPr lang="ru-RU" dirty="0" smtClean="0"/>
          </a:p>
          <a:p>
            <a:r>
              <a:rPr lang="ru-RU" dirty="0" smtClean="0"/>
              <a:t>Вызов - корпоративные университеты, школы, детские сады (в основе – проектное обучение, модели самообучающихся организаций, взаимодействие на рабочем месте и пр.)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3F9E8-D801-4AEF-8523-A1B2E10B126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81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ОТ ЦИФРОВОЙ ГРАМОТНОСТИ К СЕТЕВОЙ КОМПЕТЕНТНОСТИ</a:t>
            </a:r>
          </a:p>
          <a:p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/>
              <a:t>Сетевое взаимодействие – форма существования человека в цифровой среде и главная особенность развития информационного общества.</a:t>
            </a:r>
          </a:p>
          <a:p>
            <a:r>
              <a:rPr lang="ru-RU" dirty="0" smtClean="0"/>
              <a:t>Сеть расширяет возможности, создавая новые риски.</a:t>
            </a:r>
          </a:p>
          <a:p>
            <a:r>
              <a:rPr lang="ru-RU" dirty="0" smtClean="0"/>
              <a:t>Формирование личности происходит в условиях неконтролируемого влияния сетевых коммуникаций с неограниченным числом сетевых партнеров (людей и программ).</a:t>
            </a:r>
          </a:p>
          <a:p>
            <a:r>
              <a:rPr lang="ru-RU" dirty="0" smtClean="0"/>
              <a:t>Эффективное и безопасное функционирование человека в сети обеспечивается наличием у него одновременно цифровой и сетевой компетентностей.</a:t>
            </a:r>
          </a:p>
          <a:p>
            <a:r>
              <a:rPr lang="ru-RU" dirty="0" smtClean="0"/>
              <a:t>Сетевая  компетентность – способность и готовность личности к эффективному, безопасному,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 функционированию в сетевой среде для решения личных и профессиональных задач с соблюдением норм права и морали, противостоянию деструктивным влияниям и  защите собственной идентичности.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3F9E8-D801-4AEF-8523-A1B2E10B126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81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18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36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62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136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2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55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9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376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3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756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FABE8-C315-40C4-A63C-89F779D1156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DC238-720A-4230-BEC7-5658C1A02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2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636911"/>
            <a:ext cx="7412644" cy="1427051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Информационно-образовательная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среда как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открытая педагогическая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система. Цифровое образовательное пространство: новые возможности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риски современного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76672"/>
            <a:ext cx="7632848" cy="1752600"/>
          </a:xfrm>
        </p:spPr>
        <p:txBody>
          <a:bodyPr>
            <a:normAutofit/>
          </a:bodyPr>
          <a:lstStyle/>
          <a:p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ГБУ ДПО «Челябинский институт переподготовки и повышения квалификации работников образования»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1448436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59553" y="364502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ru-RU" sz="1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Обоскалов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А.Г., проректор по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организационно-методической работе ГБУ ДПО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ЧИППКРО,к.п.н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</a:t>
            </a:r>
          </a:p>
        </p:txBody>
      </p:sp>
    </p:spTree>
    <p:extLst>
      <p:ext uri="{BB962C8B-B14F-4D97-AF65-F5344CB8AC3E}">
        <p14:creationId xmlns:p14="http://schemas.microsoft.com/office/powerpoint/2010/main" val="1643406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Характеристики ИОС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взаимодействие среды с информационно-образовательным пространством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елостность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внутреннее единство компонентов среды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среда может быть источником знаний и одновременно способствовать организации различных форм самостоятельной работы обучающихся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" y="152400"/>
            <a:ext cx="1448436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04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Autofit/>
          </a:bodyPr>
          <a:lstStyle/>
          <a:p>
            <a:pPr marL="12700" indent="0" algn="ctr">
              <a:lnSpc>
                <a:spcPct val="150000"/>
              </a:lnSpc>
              <a:buNone/>
            </a:pPr>
            <a:endParaRPr lang="ru-RU" sz="2400" dirty="0" smtClean="0"/>
          </a:p>
          <a:p>
            <a:pPr marL="12700" indent="0" algn="ctr">
              <a:lnSpc>
                <a:spcPct val="150000"/>
              </a:lnSpc>
              <a:buNone/>
            </a:pPr>
            <a:r>
              <a:rPr lang="ru-RU" sz="3600" dirty="0" smtClean="0"/>
              <a:t>никто </a:t>
            </a:r>
            <a:r>
              <a:rPr lang="ru-RU" sz="3600" dirty="0"/>
              <a:t>в мире не знает, </a:t>
            </a:r>
          </a:p>
          <a:p>
            <a:pPr marL="12700" indent="0" algn="ctr">
              <a:lnSpc>
                <a:spcPct val="150000"/>
              </a:lnSpc>
              <a:buNone/>
            </a:pPr>
            <a:r>
              <a:rPr lang="ru-RU" sz="3600" dirty="0"/>
              <a:t>	как будет выглядеть образование и (цифровая) экономика </a:t>
            </a:r>
            <a:endParaRPr lang="ru-RU" sz="3600" dirty="0" smtClean="0"/>
          </a:p>
          <a:p>
            <a:pPr marL="12700" indent="0" algn="ctr">
              <a:lnSpc>
                <a:spcPct val="150000"/>
              </a:lnSpc>
              <a:buNone/>
            </a:pPr>
            <a:r>
              <a:rPr lang="ru-RU" sz="3600" dirty="0" smtClean="0"/>
              <a:t>через </a:t>
            </a:r>
            <a:r>
              <a:rPr lang="ru-RU" sz="3600" dirty="0"/>
              <a:t>5, 10 или 15 лет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" y="152400"/>
            <a:ext cx="1448436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8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направления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20694-2407-41C2-8B10-2FE1D09BDF37}" type="datetime3">
              <a:rPr lang="ru-RU" smtClean="0"/>
              <a:t>12/11/18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660E9-E116-4F2D-91B7-27BAC0D3A970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xmlns="" id="{C6303173-9B80-7242-B498-383F9D24898F}"/>
              </a:ext>
            </a:extLst>
          </p:cNvPr>
          <p:cNvSpPr txBox="1">
            <a:spLocks/>
          </p:cNvSpPr>
          <p:nvPr/>
        </p:nvSpPr>
        <p:spPr>
          <a:xfrm>
            <a:off x="1052736" y="2346183"/>
            <a:ext cx="3002642" cy="1554272"/>
          </a:xfrm>
          <a:prstGeom prst="rect">
            <a:avLst/>
          </a:prstGeom>
        </p:spPr>
        <p:txBody>
          <a:bodyPr vert="horz" wrap="square" lIns="0" tIns="15240" rIns="0" bIns="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98450" marR="5080" indent="-285750">
              <a:spcBef>
                <a:spcPts val="12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Содействие гражданам</a:t>
            </a:r>
            <a:br>
              <a:rPr lang="ru-RU" sz="2000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 освоении цифровой грамотности</a:t>
            </a:r>
            <a:br>
              <a:rPr lang="ru-RU" sz="2000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компетенций цифровой экономики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xmlns="" id="{A873CF5F-120D-7D47-830D-78B3B75EA23D}"/>
              </a:ext>
            </a:extLst>
          </p:cNvPr>
          <p:cNvSpPr txBox="1">
            <a:spLocks/>
          </p:cNvSpPr>
          <p:nvPr/>
        </p:nvSpPr>
        <p:spPr>
          <a:xfrm>
            <a:off x="5598115" y="2627041"/>
            <a:ext cx="2392493" cy="1246495"/>
          </a:xfrm>
          <a:prstGeom prst="rect">
            <a:avLst/>
          </a:prstGeom>
        </p:spPr>
        <p:txBody>
          <a:bodyPr vert="horz" wrap="square" lIns="0" tIns="15240" rIns="0" bIns="0" rtlCol="0" anchor="ctr">
            <a:spAutoFit/>
          </a:bodyPr>
          <a:lstStyle>
            <a:defPPr>
              <a:defRPr lang="ru-RU"/>
            </a:defPPr>
            <a:lvl1pPr marL="298450" marR="5080" indent="-285750" algn="ctr">
              <a:spcBef>
                <a:spcPts val="120"/>
              </a:spcBef>
              <a:buFont typeface="Wingdings" panose="05000000000000000000" pitchFamily="2" charset="2"/>
              <a:buChar char="ü"/>
              <a:defRPr sz="2000">
                <a:solidFill>
                  <a:srgbClr val="1F497D"/>
                </a:solidFill>
                <a:latin typeface="Arial Narrow" panose="020B0606020202030204" pitchFamily="34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Обеспечение цифровой экономики компетентными кадрами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xmlns="" id="{E5394E5B-76CF-DF45-96C4-A04C54B59F85}"/>
              </a:ext>
            </a:extLst>
          </p:cNvPr>
          <p:cNvSpPr txBox="1">
            <a:spLocks/>
          </p:cNvSpPr>
          <p:nvPr/>
        </p:nvSpPr>
        <p:spPr>
          <a:xfrm>
            <a:off x="3437874" y="4574208"/>
            <a:ext cx="2470925" cy="1862048"/>
          </a:xfrm>
          <a:prstGeom prst="rect">
            <a:avLst/>
          </a:prstGeom>
        </p:spPr>
        <p:txBody>
          <a:bodyPr vert="horz" wrap="square" lIns="0" tIns="15240" rIns="0" bIns="0" rtlCol="0" anchor="ctr">
            <a:spAutoFit/>
          </a:bodyPr>
          <a:lstStyle>
            <a:defPPr>
              <a:defRPr lang="ru-RU"/>
            </a:defPPr>
            <a:lvl1pPr marL="298450" marR="5080" indent="-285750" algn="ctr">
              <a:spcBef>
                <a:spcPts val="120"/>
              </a:spcBef>
              <a:buFont typeface="Wingdings" panose="05000000000000000000" pitchFamily="2" charset="2"/>
              <a:buChar char="ü"/>
              <a:defRPr sz="2000">
                <a:solidFill>
                  <a:srgbClr val="1F497D"/>
                </a:solidFill>
                <a:latin typeface="Arial Narrow" panose="020B0606020202030204" pitchFamily="34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Поддержка </a:t>
            </a:r>
            <a:r>
              <a:rPr lang="ru-RU" dirty="0" smtClean="0"/>
              <a:t>талантливых школьников  </a:t>
            </a:r>
            <a:r>
              <a:rPr lang="ru-RU" dirty="0"/>
              <a:t>в области </a:t>
            </a:r>
            <a:r>
              <a:rPr lang="ru-RU" dirty="0" smtClean="0"/>
              <a:t>математики,  информатики и технологий</a:t>
            </a:r>
            <a:endParaRPr lang="ru-RU" dirty="0"/>
          </a:p>
        </p:txBody>
      </p:sp>
      <p:grpSp>
        <p:nvGrpSpPr>
          <p:cNvPr id="83" name="Группа 82"/>
          <p:cNvGrpSpPr/>
          <p:nvPr/>
        </p:nvGrpSpPr>
        <p:grpSpPr>
          <a:xfrm>
            <a:off x="2253618" y="1288665"/>
            <a:ext cx="684181" cy="985789"/>
            <a:chOff x="-1376678" y="3868587"/>
            <a:chExt cx="329409" cy="355967"/>
          </a:xfrm>
          <a:solidFill>
            <a:srgbClr val="002060"/>
          </a:solidFill>
        </p:grpSpPr>
        <p:sp>
          <p:nvSpPr>
            <p:cNvPr id="84" name="Freeform 15">
              <a:extLst>
                <a:ext uri="{FF2B5EF4-FFF2-40B4-BE49-F238E27FC236}">
                  <a16:creationId xmlns="" xmlns:a16="http://schemas.microsoft.com/office/drawing/2014/main" id="{373151E8-9F61-4C18-B850-43002F74C3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26513" y="3868587"/>
              <a:ext cx="269188" cy="273013"/>
            </a:xfrm>
            <a:custGeom>
              <a:avLst/>
              <a:gdLst>
                <a:gd name="T0" fmla="*/ 1188 w 1315"/>
                <a:gd name="T1" fmla="*/ 484 h 1332"/>
                <a:gd name="T2" fmla="*/ 658 w 1315"/>
                <a:gd name="T3" fmla="*/ 874 h 1332"/>
                <a:gd name="T4" fmla="*/ 557 w 1315"/>
                <a:gd name="T5" fmla="*/ 878 h 1332"/>
                <a:gd name="T6" fmla="*/ 373 w 1315"/>
                <a:gd name="T7" fmla="*/ 1066 h 1332"/>
                <a:gd name="T8" fmla="*/ 374 w 1315"/>
                <a:gd name="T9" fmla="*/ 1324 h 1332"/>
                <a:gd name="T10" fmla="*/ 74 w 1315"/>
                <a:gd name="T11" fmla="*/ 707 h 1332"/>
                <a:gd name="T12" fmla="*/ 131 w 1315"/>
                <a:gd name="T13" fmla="*/ 741 h 1332"/>
                <a:gd name="T14" fmla="*/ 216 w 1315"/>
                <a:gd name="T15" fmla="*/ 718 h 1332"/>
                <a:gd name="T16" fmla="*/ 297 w 1315"/>
                <a:gd name="T17" fmla="*/ 680 h 1332"/>
                <a:gd name="T18" fmla="*/ 363 w 1315"/>
                <a:gd name="T19" fmla="*/ 625 h 1332"/>
                <a:gd name="T20" fmla="*/ 414 w 1315"/>
                <a:gd name="T21" fmla="*/ 552 h 1332"/>
                <a:gd name="T22" fmla="*/ 452 w 1315"/>
                <a:gd name="T23" fmla="*/ 472 h 1332"/>
                <a:gd name="T24" fmla="*/ 414 w 1315"/>
                <a:gd name="T25" fmla="*/ 419 h 1332"/>
                <a:gd name="T26" fmla="*/ 494 w 1315"/>
                <a:gd name="T27" fmla="*/ 407 h 1332"/>
                <a:gd name="T28" fmla="*/ 547 w 1315"/>
                <a:gd name="T29" fmla="*/ 398 h 1332"/>
                <a:gd name="T30" fmla="*/ 622 w 1315"/>
                <a:gd name="T31" fmla="*/ 430 h 1332"/>
                <a:gd name="T32" fmla="*/ 687 w 1315"/>
                <a:gd name="T33" fmla="*/ 411 h 1332"/>
                <a:gd name="T34" fmla="*/ 691 w 1315"/>
                <a:gd name="T35" fmla="*/ 409 h 1332"/>
                <a:gd name="T36" fmla="*/ 750 w 1315"/>
                <a:gd name="T37" fmla="*/ 374 h 1332"/>
                <a:gd name="T38" fmla="*/ 778 w 1315"/>
                <a:gd name="T39" fmla="*/ 297 h 1332"/>
                <a:gd name="T40" fmla="*/ 819 w 1315"/>
                <a:gd name="T41" fmla="*/ 266 h 1332"/>
                <a:gd name="T42" fmla="*/ 1278 w 1315"/>
                <a:gd name="T43" fmla="*/ 288 h 1332"/>
                <a:gd name="T44" fmla="*/ 786 w 1315"/>
                <a:gd name="T45" fmla="*/ 171 h 1332"/>
                <a:gd name="T46" fmla="*/ 748 w 1315"/>
                <a:gd name="T47" fmla="*/ 261 h 1332"/>
                <a:gd name="T48" fmla="*/ 706 w 1315"/>
                <a:gd name="T49" fmla="*/ 350 h 1332"/>
                <a:gd name="T50" fmla="*/ 634 w 1315"/>
                <a:gd name="T51" fmla="*/ 382 h 1332"/>
                <a:gd name="T52" fmla="*/ 541 w 1315"/>
                <a:gd name="T53" fmla="*/ 351 h 1332"/>
                <a:gd name="T54" fmla="*/ 449 w 1315"/>
                <a:gd name="T55" fmla="*/ 318 h 1332"/>
                <a:gd name="T56" fmla="*/ 442 w 1315"/>
                <a:gd name="T57" fmla="*/ 258 h 1332"/>
                <a:gd name="T58" fmla="*/ 403 w 1315"/>
                <a:gd name="T59" fmla="*/ 209 h 1332"/>
                <a:gd name="T60" fmla="*/ 445 w 1315"/>
                <a:gd name="T61" fmla="*/ 116 h 1332"/>
                <a:gd name="T62" fmla="*/ 483 w 1315"/>
                <a:gd name="T63" fmla="*/ 33 h 1332"/>
                <a:gd name="T64" fmla="*/ 558 w 1315"/>
                <a:gd name="T65" fmla="*/ 0 h 1332"/>
                <a:gd name="T66" fmla="*/ 644 w 1315"/>
                <a:gd name="T67" fmla="*/ 30 h 1332"/>
                <a:gd name="T68" fmla="*/ 738 w 1315"/>
                <a:gd name="T69" fmla="*/ 62 h 1332"/>
                <a:gd name="T70" fmla="*/ 749 w 1315"/>
                <a:gd name="T71" fmla="*/ 124 h 1332"/>
                <a:gd name="T72" fmla="*/ 786 w 1315"/>
                <a:gd name="T73" fmla="*/ 171 h 1332"/>
                <a:gd name="T74" fmla="*/ 672 w 1315"/>
                <a:gd name="T75" fmla="*/ 157 h 1332"/>
                <a:gd name="T76" fmla="*/ 518 w 1315"/>
                <a:gd name="T77" fmla="*/ 225 h 1332"/>
                <a:gd name="T78" fmla="*/ 176 w 1315"/>
                <a:gd name="T79" fmla="*/ 365 h 1332"/>
                <a:gd name="T80" fmla="*/ 0 w 1315"/>
                <a:gd name="T81" fmla="*/ 365 h 1332"/>
                <a:gd name="T82" fmla="*/ 176 w 1315"/>
                <a:gd name="T83" fmla="*/ 365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5" h="1332">
                  <a:moveTo>
                    <a:pt x="1192" y="480"/>
                  </a:moveTo>
                  <a:cubicBezTo>
                    <a:pt x="1191" y="482"/>
                    <a:pt x="1190" y="483"/>
                    <a:pt x="1188" y="484"/>
                  </a:cubicBezTo>
                  <a:cubicBezTo>
                    <a:pt x="1149" y="497"/>
                    <a:pt x="936" y="471"/>
                    <a:pt x="793" y="575"/>
                  </a:cubicBezTo>
                  <a:cubicBezTo>
                    <a:pt x="716" y="630"/>
                    <a:pt x="658" y="720"/>
                    <a:pt x="658" y="874"/>
                  </a:cubicBezTo>
                  <a:cubicBezTo>
                    <a:pt x="658" y="895"/>
                    <a:pt x="581" y="885"/>
                    <a:pt x="562" y="883"/>
                  </a:cubicBezTo>
                  <a:cubicBezTo>
                    <a:pt x="560" y="882"/>
                    <a:pt x="558" y="881"/>
                    <a:pt x="557" y="878"/>
                  </a:cubicBezTo>
                  <a:cubicBezTo>
                    <a:pt x="553" y="846"/>
                    <a:pt x="517" y="642"/>
                    <a:pt x="374" y="718"/>
                  </a:cubicBezTo>
                  <a:cubicBezTo>
                    <a:pt x="238" y="787"/>
                    <a:pt x="364" y="1046"/>
                    <a:pt x="373" y="1066"/>
                  </a:cubicBezTo>
                  <a:cubicBezTo>
                    <a:pt x="374" y="1066"/>
                    <a:pt x="374" y="1067"/>
                    <a:pt x="374" y="1068"/>
                  </a:cubicBezTo>
                  <a:cubicBezTo>
                    <a:pt x="374" y="1324"/>
                    <a:pt x="374" y="1324"/>
                    <a:pt x="374" y="1324"/>
                  </a:cubicBezTo>
                  <a:cubicBezTo>
                    <a:pt x="374" y="1329"/>
                    <a:pt x="368" y="1332"/>
                    <a:pt x="365" y="1328"/>
                  </a:cubicBezTo>
                  <a:cubicBezTo>
                    <a:pt x="310" y="1278"/>
                    <a:pt x="39" y="1009"/>
                    <a:pt x="74" y="707"/>
                  </a:cubicBezTo>
                  <a:cubicBezTo>
                    <a:pt x="88" y="691"/>
                    <a:pt x="88" y="691"/>
                    <a:pt x="88" y="691"/>
                  </a:cubicBezTo>
                  <a:cubicBezTo>
                    <a:pt x="131" y="741"/>
                    <a:pt x="131" y="741"/>
                    <a:pt x="131" y="741"/>
                  </a:cubicBezTo>
                  <a:cubicBezTo>
                    <a:pt x="170" y="732"/>
                    <a:pt x="170" y="732"/>
                    <a:pt x="170" y="732"/>
                  </a:cubicBezTo>
                  <a:cubicBezTo>
                    <a:pt x="192" y="727"/>
                    <a:pt x="215" y="718"/>
                    <a:pt x="216" y="718"/>
                  </a:cubicBezTo>
                  <a:cubicBezTo>
                    <a:pt x="218" y="717"/>
                    <a:pt x="241" y="709"/>
                    <a:pt x="261" y="698"/>
                  </a:cubicBezTo>
                  <a:cubicBezTo>
                    <a:pt x="297" y="680"/>
                    <a:pt x="297" y="680"/>
                    <a:pt x="297" y="680"/>
                  </a:cubicBezTo>
                  <a:cubicBezTo>
                    <a:pt x="298" y="614"/>
                    <a:pt x="298" y="614"/>
                    <a:pt x="298" y="614"/>
                  </a:cubicBezTo>
                  <a:cubicBezTo>
                    <a:pt x="363" y="625"/>
                    <a:pt x="363" y="625"/>
                    <a:pt x="363" y="625"/>
                  </a:cubicBezTo>
                  <a:cubicBezTo>
                    <a:pt x="387" y="593"/>
                    <a:pt x="387" y="593"/>
                    <a:pt x="387" y="593"/>
                  </a:cubicBezTo>
                  <a:cubicBezTo>
                    <a:pt x="400" y="576"/>
                    <a:pt x="412" y="555"/>
                    <a:pt x="414" y="552"/>
                  </a:cubicBezTo>
                  <a:cubicBezTo>
                    <a:pt x="415" y="550"/>
                    <a:pt x="427" y="529"/>
                    <a:pt x="436" y="509"/>
                  </a:cubicBezTo>
                  <a:cubicBezTo>
                    <a:pt x="452" y="472"/>
                    <a:pt x="452" y="472"/>
                    <a:pt x="452" y="472"/>
                  </a:cubicBezTo>
                  <a:cubicBezTo>
                    <a:pt x="413" y="424"/>
                    <a:pt x="413" y="424"/>
                    <a:pt x="413" y="424"/>
                  </a:cubicBezTo>
                  <a:cubicBezTo>
                    <a:pt x="413" y="422"/>
                    <a:pt x="413" y="420"/>
                    <a:pt x="414" y="419"/>
                  </a:cubicBezTo>
                  <a:cubicBezTo>
                    <a:pt x="464" y="389"/>
                    <a:pt x="464" y="389"/>
                    <a:pt x="464" y="389"/>
                  </a:cubicBezTo>
                  <a:cubicBezTo>
                    <a:pt x="473" y="395"/>
                    <a:pt x="483" y="401"/>
                    <a:pt x="494" y="407"/>
                  </a:cubicBezTo>
                  <a:cubicBezTo>
                    <a:pt x="515" y="417"/>
                    <a:pt x="515" y="417"/>
                    <a:pt x="515" y="417"/>
                  </a:cubicBezTo>
                  <a:cubicBezTo>
                    <a:pt x="547" y="398"/>
                    <a:pt x="547" y="398"/>
                    <a:pt x="547" y="398"/>
                  </a:cubicBezTo>
                  <a:cubicBezTo>
                    <a:pt x="562" y="402"/>
                    <a:pt x="578" y="404"/>
                    <a:pt x="593" y="404"/>
                  </a:cubicBezTo>
                  <a:cubicBezTo>
                    <a:pt x="622" y="430"/>
                    <a:pt x="622" y="430"/>
                    <a:pt x="622" y="43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659" y="421"/>
                    <a:pt x="674" y="416"/>
                    <a:pt x="687" y="411"/>
                  </a:cubicBezTo>
                  <a:cubicBezTo>
                    <a:pt x="689" y="410"/>
                    <a:pt x="689" y="410"/>
                    <a:pt x="689" y="410"/>
                  </a:cubicBezTo>
                  <a:cubicBezTo>
                    <a:pt x="691" y="409"/>
                    <a:pt x="691" y="409"/>
                    <a:pt x="691" y="409"/>
                  </a:cubicBezTo>
                  <a:cubicBezTo>
                    <a:pt x="704" y="403"/>
                    <a:pt x="717" y="396"/>
                    <a:pt x="730" y="387"/>
                  </a:cubicBezTo>
                  <a:cubicBezTo>
                    <a:pt x="750" y="374"/>
                    <a:pt x="750" y="374"/>
                    <a:pt x="750" y="374"/>
                  </a:cubicBezTo>
                  <a:cubicBezTo>
                    <a:pt x="750" y="336"/>
                    <a:pt x="750" y="336"/>
                    <a:pt x="750" y="336"/>
                  </a:cubicBezTo>
                  <a:cubicBezTo>
                    <a:pt x="761" y="324"/>
                    <a:pt x="770" y="311"/>
                    <a:pt x="778" y="297"/>
                  </a:cubicBezTo>
                  <a:cubicBezTo>
                    <a:pt x="812" y="287"/>
                    <a:pt x="812" y="287"/>
                    <a:pt x="812" y="287"/>
                  </a:cubicBezTo>
                  <a:cubicBezTo>
                    <a:pt x="819" y="266"/>
                    <a:pt x="819" y="266"/>
                    <a:pt x="819" y="266"/>
                  </a:cubicBezTo>
                  <a:cubicBezTo>
                    <a:pt x="826" y="247"/>
                    <a:pt x="830" y="227"/>
                    <a:pt x="831" y="206"/>
                  </a:cubicBezTo>
                  <a:cubicBezTo>
                    <a:pt x="1027" y="228"/>
                    <a:pt x="990" y="293"/>
                    <a:pt x="1278" y="288"/>
                  </a:cubicBezTo>
                  <a:cubicBezTo>
                    <a:pt x="1315" y="288"/>
                    <a:pt x="1210" y="404"/>
                    <a:pt x="1192" y="480"/>
                  </a:cubicBezTo>
                  <a:close/>
                  <a:moveTo>
                    <a:pt x="786" y="171"/>
                  </a:moveTo>
                  <a:cubicBezTo>
                    <a:pt x="789" y="198"/>
                    <a:pt x="786" y="226"/>
                    <a:pt x="778" y="251"/>
                  </a:cubicBezTo>
                  <a:cubicBezTo>
                    <a:pt x="778" y="251"/>
                    <a:pt x="778" y="251"/>
                    <a:pt x="748" y="261"/>
                  </a:cubicBezTo>
                  <a:cubicBezTo>
                    <a:pt x="738" y="282"/>
                    <a:pt x="724" y="302"/>
                    <a:pt x="706" y="318"/>
                  </a:cubicBezTo>
                  <a:cubicBezTo>
                    <a:pt x="706" y="318"/>
                    <a:pt x="706" y="318"/>
                    <a:pt x="706" y="350"/>
                  </a:cubicBezTo>
                  <a:cubicBezTo>
                    <a:pt x="695" y="357"/>
                    <a:pt x="683" y="364"/>
                    <a:pt x="671" y="370"/>
                  </a:cubicBezTo>
                  <a:cubicBezTo>
                    <a:pt x="659" y="375"/>
                    <a:pt x="646" y="379"/>
                    <a:pt x="634" y="382"/>
                  </a:cubicBezTo>
                  <a:cubicBezTo>
                    <a:pt x="634" y="382"/>
                    <a:pt x="634" y="382"/>
                    <a:pt x="610" y="360"/>
                  </a:cubicBezTo>
                  <a:cubicBezTo>
                    <a:pt x="586" y="362"/>
                    <a:pt x="563" y="359"/>
                    <a:pt x="541" y="351"/>
                  </a:cubicBezTo>
                  <a:cubicBezTo>
                    <a:pt x="541" y="351"/>
                    <a:pt x="541" y="351"/>
                    <a:pt x="513" y="367"/>
                  </a:cubicBezTo>
                  <a:cubicBezTo>
                    <a:pt x="489" y="355"/>
                    <a:pt x="468" y="339"/>
                    <a:pt x="449" y="318"/>
                  </a:cubicBezTo>
                  <a:cubicBezTo>
                    <a:pt x="449" y="318"/>
                    <a:pt x="449" y="318"/>
                    <a:pt x="457" y="287"/>
                  </a:cubicBezTo>
                  <a:cubicBezTo>
                    <a:pt x="451" y="278"/>
                    <a:pt x="446" y="268"/>
                    <a:pt x="442" y="258"/>
                  </a:cubicBezTo>
                  <a:cubicBezTo>
                    <a:pt x="436" y="247"/>
                    <a:pt x="433" y="235"/>
                    <a:pt x="431" y="225"/>
                  </a:cubicBezTo>
                  <a:cubicBezTo>
                    <a:pt x="431" y="225"/>
                    <a:pt x="431" y="225"/>
                    <a:pt x="403" y="209"/>
                  </a:cubicBezTo>
                  <a:cubicBezTo>
                    <a:pt x="401" y="180"/>
                    <a:pt x="405" y="152"/>
                    <a:pt x="414" y="126"/>
                  </a:cubicBezTo>
                  <a:cubicBezTo>
                    <a:pt x="414" y="126"/>
                    <a:pt x="414" y="126"/>
                    <a:pt x="445" y="116"/>
                  </a:cubicBezTo>
                  <a:cubicBezTo>
                    <a:pt x="454" y="97"/>
                    <a:pt x="467" y="81"/>
                    <a:pt x="483" y="66"/>
                  </a:cubicBezTo>
                  <a:cubicBezTo>
                    <a:pt x="483" y="66"/>
                    <a:pt x="483" y="66"/>
                    <a:pt x="483" y="33"/>
                  </a:cubicBezTo>
                  <a:cubicBezTo>
                    <a:pt x="494" y="25"/>
                    <a:pt x="506" y="18"/>
                    <a:pt x="519" y="13"/>
                  </a:cubicBezTo>
                  <a:cubicBezTo>
                    <a:pt x="532" y="7"/>
                    <a:pt x="546" y="3"/>
                    <a:pt x="558" y="0"/>
                  </a:cubicBezTo>
                  <a:cubicBezTo>
                    <a:pt x="558" y="0"/>
                    <a:pt x="558" y="0"/>
                    <a:pt x="583" y="22"/>
                  </a:cubicBezTo>
                  <a:cubicBezTo>
                    <a:pt x="604" y="21"/>
                    <a:pt x="624" y="23"/>
                    <a:pt x="644" y="30"/>
                  </a:cubicBezTo>
                  <a:cubicBezTo>
                    <a:pt x="644" y="30"/>
                    <a:pt x="644" y="30"/>
                    <a:pt x="673" y="14"/>
                  </a:cubicBezTo>
                  <a:cubicBezTo>
                    <a:pt x="697" y="24"/>
                    <a:pt x="720" y="41"/>
                    <a:pt x="738" y="62"/>
                  </a:cubicBezTo>
                  <a:cubicBezTo>
                    <a:pt x="738" y="62"/>
                    <a:pt x="738" y="62"/>
                    <a:pt x="732" y="93"/>
                  </a:cubicBezTo>
                  <a:cubicBezTo>
                    <a:pt x="738" y="103"/>
                    <a:pt x="744" y="113"/>
                    <a:pt x="749" y="124"/>
                  </a:cubicBezTo>
                  <a:cubicBezTo>
                    <a:pt x="753" y="134"/>
                    <a:pt x="756" y="144"/>
                    <a:pt x="759" y="154"/>
                  </a:cubicBezTo>
                  <a:cubicBezTo>
                    <a:pt x="759" y="154"/>
                    <a:pt x="759" y="154"/>
                    <a:pt x="786" y="171"/>
                  </a:cubicBezTo>
                  <a:close/>
                  <a:moveTo>
                    <a:pt x="629" y="269"/>
                  </a:moveTo>
                  <a:cubicBezTo>
                    <a:pt x="671" y="251"/>
                    <a:pt x="691" y="200"/>
                    <a:pt x="672" y="157"/>
                  </a:cubicBezTo>
                  <a:cubicBezTo>
                    <a:pt x="654" y="114"/>
                    <a:pt x="604" y="95"/>
                    <a:pt x="561" y="113"/>
                  </a:cubicBezTo>
                  <a:cubicBezTo>
                    <a:pt x="519" y="132"/>
                    <a:pt x="499" y="181"/>
                    <a:pt x="518" y="225"/>
                  </a:cubicBezTo>
                  <a:cubicBezTo>
                    <a:pt x="536" y="268"/>
                    <a:pt x="586" y="288"/>
                    <a:pt x="629" y="269"/>
                  </a:cubicBezTo>
                  <a:close/>
                  <a:moveTo>
                    <a:pt x="176" y="365"/>
                  </a:moveTo>
                  <a:cubicBezTo>
                    <a:pt x="176" y="316"/>
                    <a:pt x="137" y="277"/>
                    <a:pt x="88" y="277"/>
                  </a:cubicBezTo>
                  <a:cubicBezTo>
                    <a:pt x="39" y="277"/>
                    <a:pt x="0" y="316"/>
                    <a:pt x="0" y="365"/>
                  </a:cubicBezTo>
                  <a:cubicBezTo>
                    <a:pt x="0" y="414"/>
                    <a:pt x="39" y="454"/>
                    <a:pt x="88" y="454"/>
                  </a:cubicBezTo>
                  <a:cubicBezTo>
                    <a:pt x="137" y="454"/>
                    <a:pt x="176" y="414"/>
                    <a:pt x="176" y="365"/>
                  </a:cubicBezTo>
                  <a:close/>
                </a:path>
              </a:pathLst>
            </a:custGeom>
            <a:grpFill/>
            <a:ln w="9525">
              <a:solidFill>
                <a:srgbClr val="008FC8">
                  <a:alpha val="23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16">
              <a:extLst>
                <a:ext uri="{FF2B5EF4-FFF2-40B4-BE49-F238E27FC236}">
                  <a16:creationId xmlns="" xmlns:a16="http://schemas.microsoft.com/office/drawing/2014/main" id="{1FC1A084-CD0E-4A84-9B18-6C55135745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76678" y="3874926"/>
              <a:ext cx="329409" cy="349628"/>
            </a:xfrm>
            <a:custGeom>
              <a:avLst/>
              <a:gdLst>
                <a:gd name="T0" fmla="*/ 1458 w 1609"/>
                <a:gd name="T1" fmla="*/ 1072 h 1706"/>
                <a:gd name="T2" fmla="*/ 1428 w 1609"/>
                <a:gd name="T3" fmla="*/ 1421 h 1706"/>
                <a:gd name="T4" fmla="*/ 1124 w 1609"/>
                <a:gd name="T5" fmla="*/ 1706 h 1706"/>
                <a:gd name="T6" fmla="*/ 574 w 1609"/>
                <a:gd name="T7" fmla="*/ 1592 h 1706"/>
                <a:gd name="T8" fmla="*/ 579 w 1609"/>
                <a:gd name="T9" fmla="*/ 1329 h 1706"/>
                <a:gd name="T10" fmla="*/ 1102 w 1609"/>
                <a:gd name="T11" fmla="*/ 1662 h 1706"/>
                <a:gd name="T12" fmla="*/ 1127 w 1609"/>
                <a:gd name="T13" fmla="*/ 1388 h 1706"/>
                <a:gd name="T14" fmla="*/ 1424 w 1609"/>
                <a:gd name="T15" fmla="*/ 1267 h 1706"/>
                <a:gd name="T16" fmla="*/ 1436 w 1609"/>
                <a:gd name="T17" fmla="*/ 1027 h 1706"/>
                <a:gd name="T18" fmla="*/ 1492 w 1609"/>
                <a:gd name="T19" fmla="*/ 910 h 1706"/>
                <a:gd name="T20" fmla="*/ 1402 w 1609"/>
                <a:gd name="T21" fmla="*/ 630 h 1706"/>
                <a:gd name="T22" fmla="*/ 1444 w 1609"/>
                <a:gd name="T23" fmla="*/ 616 h 1706"/>
                <a:gd name="T24" fmla="*/ 1525 w 1609"/>
                <a:gd name="T25" fmla="*/ 880 h 1706"/>
                <a:gd name="T26" fmla="*/ 405 w 1609"/>
                <a:gd name="T27" fmla="*/ 658 h 1706"/>
                <a:gd name="T28" fmla="*/ 498 w 1609"/>
                <a:gd name="T29" fmla="*/ 622 h 1706"/>
                <a:gd name="T30" fmla="*/ 589 w 1609"/>
                <a:gd name="T31" fmla="*/ 546 h 1706"/>
                <a:gd name="T32" fmla="*/ 640 w 1609"/>
                <a:gd name="T33" fmla="*/ 460 h 1706"/>
                <a:gd name="T34" fmla="*/ 618 w 1609"/>
                <a:gd name="T35" fmla="*/ 360 h 1706"/>
                <a:gd name="T36" fmla="*/ 660 w 1609"/>
                <a:gd name="T37" fmla="*/ 275 h 1706"/>
                <a:gd name="T38" fmla="*/ 588 w 1609"/>
                <a:gd name="T39" fmla="*/ 209 h 1706"/>
                <a:gd name="T40" fmla="*/ 579 w 1609"/>
                <a:gd name="T41" fmla="*/ 108 h 1706"/>
                <a:gd name="T42" fmla="*/ 501 w 1609"/>
                <a:gd name="T43" fmla="*/ 45 h 1706"/>
                <a:gd name="T44" fmla="*/ 390 w 1609"/>
                <a:gd name="T45" fmla="*/ 4 h 1706"/>
                <a:gd name="T46" fmla="*/ 290 w 1609"/>
                <a:gd name="T47" fmla="*/ 3 h 1706"/>
                <a:gd name="T48" fmla="*/ 225 w 1609"/>
                <a:gd name="T49" fmla="*/ 78 h 1706"/>
                <a:gd name="T50" fmla="*/ 119 w 1609"/>
                <a:gd name="T51" fmla="*/ 78 h 1706"/>
                <a:gd name="T52" fmla="*/ 99 w 1609"/>
                <a:gd name="T53" fmla="*/ 176 h 1706"/>
                <a:gd name="T54" fmla="*/ 16 w 1609"/>
                <a:gd name="T55" fmla="*/ 232 h 1706"/>
                <a:gd name="T56" fmla="*/ 0 w 1609"/>
                <a:gd name="T57" fmla="*/ 332 h 1706"/>
                <a:gd name="T58" fmla="*/ 20 w 1609"/>
                <a:gd name="T59" fmla="*/ 448 h 1706"/>
                <a:gd name="T60" fmla="*/ 69 w 1609"/>
                <a:gd name="T61" fmla="*/ 535 h 1706"/>
                <a:gd name="T62" fmla="*/ 166 w 1609"/>
                <a:gd name="T63" fmla="*/ 559 h 1706"/>
                <a:gd name="T64" fmla="*/ 219 w 1609"/>
                <a:gd name="T65" fmla="*/ 645 h 1706"/>
                <a:gd name="T66" fmla="*/ 317 w 1609"/>
                <a:gd name="T67" fmla="*/ 610 h 1706"/>
                <a:gd name="T68" fmla="*/ 405 w 1609"/>
                <a:gd name="T69" fmla="*/ 658 h 1706"/>
                <a:gd name="T70" fmla="*/ 299 w 1609"/>
                <a:gd name="T71" fmla="*/ 564 h 1706"/>
                <a:gd name="T72" fmla="*/ 211 w 1609"/>
                <a:gd name="T73" fmla="*/ 594 h 1706"/>
                <a:gd name="T74" fmla="*/ 160 w 1609"/>
                <a:gd name="T75" fmla="*/ 497 h 1706"/>
                <a:gd name="T76" fmla="*/ 83 w 1609"/>
                <a:gd name="T77" fmla="*/ 477 h 1706"/>
                <a:gd name="T78" fmla="*/ 101 w 1609"/>
                <a:gd name="T79" fmla="*/ 402 h 1706"/>
                <a:gd name="T80" fmla="*/ 45 w 1609"/>
                <a:gd name="T81" fmla="*/ 308 h 1706"/>
                <a:gd name="T82" fmla="*/ 108 w 1609"/>
                <a:gd name="T83" fmla="*/ 248 h 1706"/>
                <a:gd name="T84" fmla="*/ 148 w 1609"/>
                <a:gd name="T85" fmla="*/ 184 h 1706"/>
                <a:gd name="T86" fmla="*/ 168 w 1609"/>
                <a:gd name="T87" fmla="*/ 96 h 1706"/>
                <a:gd name="T88" fmla="*/ 274 w 1609"/>
                <a:gd name="T89" fmla="*/ 109 h 1706"/>
                <a:gd name="T90" fmla="*/ 333 w 1609"/>
                <a:gd name="T91" fmla="*/ 44 h 1706"/>
                <a:gd name="T92" fmla="*/ 393 w 1609"/>
                <a:gd name="T93" fmla="*/ 109 h 1706"/>
                <a:gd name="T94" fmla="*/ 499 w 1609"/>
                <a:gd name="T95" fmla="*/ 96 h 1706"/>
                <a:gd name="T96" fmla="*/ 518 w 1609"/>
                <a:gd name="T97" fmla="*/ 184 h 1706"/>
                <a:gd name="T98" fmla="*/ 558 w 1609"/>
                <a:gd name="T99" fmla="*/ 248 h 1706"/>
                <a:gd name="T100" fmla="*/ 620 w 1609"/>
                <a:gd name="T101" fmla="*/ 308 h 1706"/>
                <a:gd name="T102" fmla="*/ 565 w 1609"/>
                <a:gd name="T103" fmla="*/ 403 h 1706"/>
                <a:gd name="T104" fmla="*/ 583 w 1609"/>
                <a:gd name="T105" fmla="*/ 477 h 1706"/>
                <a:gd name="T106" fmla="*/ 506 w 1609"/>
                <a:gd name="T107" fmla="*/ 497 h 1706"/>
                <a:gd name="T108" fmla="*/ 455 w 1609"/>
                <a:gd name="T109" fmla="*/ 594 h 1706"/>
                <a:gd name="T110" fmla="*/ 367 w 1609"/>
                <a:gd name="T111" fmla="*/ 564 h 1706"/>
                <a:gd name="T112" fmla="*/ 333 w 1609"/>
                <a:gd name="T113" fmla="*/ 156 h 1706"/>
                <a:gd name="T114" fmla="*/ 511 w 1609"/>
                <a:gd name="T115" fmla="*/ 334 h 1706"/>
                <a:gd name="T116" fmla="*/ 199 w 1609"/>
                <a:gd name="T117" fmla="*/ 334 h 1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09" h="1706">
                  <a:moveTo>
                    <a:pt x="1599" y="1004"/>
                  </a:moveTo>
                  <a:cubicBezTo>
                    <a:pt x="1593" y="1021"/>
                    <a:pt x="1566" y="1072"/>
                    <a:pt x="1463" y="1072"/>
                  </a:cubicBezTo>
                  <a:cubicBezTo>
                    <a:pt x="1462" y="1072"/>
                    <a:pt x="1460" y="1072"/>
                    <a:pt x="1458" y="1072"/>
                  </a:cubicBezTo>
                  <a:cubicBezTo>
                    <a:pt x="1463" y="1117"/>
                    <a:pt x="1472" y="1211"/>
                    <a:pt x="1468" y="1269"/>
                  </a:cubicBezTo>
                  <a:cubicBezTo>
                    <a:pt x="1467" y="1280"/>
                    <a:pt x="1467" y="1280"/>
                    <a:pt x="1467" y="1280"/>
                  </a:cubicBezTo>
                  <a:cubicBezTo>
                    <a:pt x="1462" y="1361"/>
                    <a:pt x="1459" y="1405"/>
                    <a:pt x="1428" y="1421"/>
                  </a:cubicBezTo>
                  <a:cubicBezTo>
                    <a:pt x="1405" y="1434"/>
                    <a:pt x="1303" y="1453"/>
                    <a:pt x="1146" y="1435"/>
                  </a:cubicBezTo>
                  <a:cubicBezTo>
                    <a:pt x="1146" y="1684"/>
                    <a:pt x="1146" y="1684"/>
                    <a:pt x="1146" y="1684"/>
                  </a:cubicBezTo>
                  <a:cubicBezTo>
                    <a:pt x="1146" y="1696"/>
                    <a:pt x="1136" y="1706"/>
                    <a:pt x="1124" y="1706"/>
                  </a:cubicBezTo>
                  <a:cubicBezTo>
                    <a:pt x="1124" y="1706"/>
                    <a:pt x="1123" y="1706"/>
                    <a:pt x="1123" y="1706"/>
                  </a:cubicBezTo>
                  <a:cubicBezTo>
                    <a:pt x="1100" y="1706"/>
                    <a:pt x="812" y="1704"/>
                    <a:pt x="588" y="1612"/>
                  </a:cubicBezTo>
                  <a:cubicBezTo>
                    <a:pt x="580" y="1609"/>
                    <a:pt x="574" y="1601"/>
                    <a:pt x="574" y="1592"/>
                  </a:cubicBezTo>
                  <a:cubicBezTo>
                    <a:pt x="574" y="1326"/>
                    <a:pt x="574" y="1326"/>
                    <a:pt x="574" y="1326"/>
                  </a:cubicBezTo>
                  <a:cubicBezTo>
                    <a:pt x="574" y="1325"/>
                    <a:pt x="574" y="1325"/>
                    <a:pt x="574" y="1324"/>
                  </a:cubicBezTo>
                  <a:cubicBezTo>
                    <a:pt x="576" y="1326"/>
                    <a:pt x="578" y="1328"/>
                    <a:pt x="579" y="1329"/>
                  </a:cubicBezTo>
                  <a:cubicBezTo>
                    <a:pt x="585" y="1335"/>
                    <a:pt x="603" y="1349"/>
                    <a:pt x="618" y="1359"/>
                  </a:cubicBezTo>
                  <a:cubicBezTo>
                    <a:pt x="618" y="1577"/>
                    <a:pt x="618" y="1577"/>
                    <a:pt x="618" y="1577"/>
                  </a:cubicBezTo>
                  <a:cubicBezTo>
                    <a:pt x="801" y="1648"/>
                    <a:pt x="1031" y="1660"/>
                    <a:pt x="1102" y="1662"/>
                  </a:cubicBezTo>
                  <a:cubicBezTo>
                    <a:pt x="1102" y="1410"/>
                    <a:pt x="1102" y="1410"/>
                    <a:pt x="1102" y="1410"/>
                  </a:cubicBezTo>
                  <a:cubicBezTo>
                    <a:pt x="1102" y="1404"/>
                    <a:pt x="1105" y="1398"/>
                    <a:pt x="1109" y="1393"/>
                  </a:cubicBezTo>
                  <a:cubicBezTo>
                    <a:pt x="1114" y="1389"/>
                    <a:pt x="1120" y="1387"/>
                    <a:pt x="1127" y="1388"/>
                  </a:cubicBezTo>
                  <a:cubicBezTo>
                    <a:pt x="1290" y="1410"/>
                    <a:pt x="1393" y="1390"/>
                    <a:pt x="1408" y="1382"/>
                  </a:cubicBezTo>
                  <a:cubicBezTo>
                    <a:pt x="1417" y="1376"/>
                    <a:pt x="1420" y="1323"/>
                    <a:pt x="1423" y="1277"/>
                  </a:cubicBezTo>
                  <a:cubicBezTo>
                    <a:pt x="1424" y="1267"/>
                    <a:pt x="1424" y="1267"/>
                    <a:pt x="1424" y="1267"/>
                  </a:cubicBezTo>
                  <a:cubicBezTo>
                    <a:pt x="1429" y="1192"/>
                    <a:pt x="1412" y="1053"/>
                    <a:pt x="1412" y="1052"/>
                  </a:cubicBezTo>
                  <a:cubicBezTo>
                    <a:pt x="1411" y="1045"/>
                    <a:pt x="1413" y="1038"/>
                    <a:pt x="1418" y="1034"/>
                  </a:cubicBezTo>
                  <a:cubicBezTo>
                    <a:pt x="1423" y="1029"/>
                    <a:pt x="1429" y="1026"/>
                    <a:pt x="1436" y="1027"/>
                  </a:cubicBezTo>
                  <a:cubicBezTo>
                    <a:pt x="1512" y="1034"/>
                    <a:pt x="1548" y="1012"/>
                    <a:pt x="1557" y="991"/>
                  </a:cubicBezTo>
                  <a:cubicBezTo>
                    <a:pt x="1555" y="977"/>
                    <a:pt x="1521" y="941"/>
                    <a:pt x="1505" y="923"/>
                  </a:cubicBezTo>
                  <a:cubicBezTo>
                    <a:pt x="1501" y="919"/>
                    <a:pt x="1496" y="914"/>
                    <a:pt x="1492" y="910"/>
                  </a:cubicBezTo>
                  <a:cubicBezTo>
                    <a:pt x="1463" y="878"/>
                    <a:pt x="1439" y="820"/>
                    <a:pt x="1424" y="777"/>
                  </a:cubicBezTo>
                  <a:cubicBezTo>
                    <a:pt x="1418" y="760"/>
                    <a:pt x="1416" y="737"/>
                    <a:pt x="1414" y="709"/>
                  </a:cubicBezTo>
                  <a:cubicBezTo>
                    <a:pt x="1412" y="682"/>
                    <a:pt x="1409" y="652"/>
                    <a:pt x="1402" y="630"/>
                  </a:cubicBezTo>
                  <a:cubicBezTo>
                    <a:pt x="1389" y="591"/>
                    <a:pt x="1386" y="527"/>
                    <a:pt x="1386" y="502"/>
                  </a:cubicBezTo>
                  <a:cubicBezTo>
                    <a:pt x="1404" y="501"/>
                    <a:pt x="1418" y="500"/>
                    <a:pt x="1430" y="499"/>
                  </a:cubicBezTo>
                  <a:cubicBezTo>
                    <a:pt x="1430" y="520"/>
                    <a:pt x="1432" y="582"/>
                    <a:pt x="1444" y="616"/>
                  </a:cubicBezTo>
                  <a:cubicBezTo>
                    <a:pt x="1453" y="643"/>
                    <a:pt x="1455" y="676"/>
                    <a:pt x="1458" y="706"/>
                  </a:cubicBezTo>
                  <a:cubicBezTo>
                    <a:pt x="1460" y="728"/>
                    <a:pt x="1461" y="751"/>
                    <a:pt x="1466" y="763"/>
                  </a:cubicBezTo>
                  <a:cubicBezTo>
                    <a:pt x="1485" y="818"/>
                    <a:pt x="1506" y="859"/>
                    <a:pt x="1525" y="880"/>
                  </a:cubicBezTo>
                  <a:cubicBezTo>
                    <a:pt x="1529" y="884"/>
                    <a:pt x="1533" y="889"/>
                    <a:pt x="1537" y="893"/>
                  </a:cubicBezTo>
                  <a:cubicBezTo>
                    <a:pt x="1581" y="941"/>
                    <a:pt x="1609" y="974"/>
                    <a:pt x="1599" y="1004"/>
                  </a:cubicBezTo>
                  <a:close/>
                  <a:moveTo>
                    <a:pt x="405" y="658"/>
                  </a:moveTo>
                  <a:cubicBezTo>
                    <a:pt x="424" y="653"/>
                    <a:pt x="446" y="646"/>
                    <a:pt x="446" y="645"/>
                  </a:cubicBezTo>
                  <a:cubicBezTo>
                    <a:pt x="447" y="645"/>
                    <a:pt x="469" y="637"/>
                    <a:pt x="487" y="628"/>
                  </a:cubicBezTo>
                  <a:cubicBezTo>
                    <a:pt x="498" y="622"/>
                    <a:pt x="498" y="622"/>
                    <a:pt x="498" y="622"/>
                  </a:cubicBezTo>
                  <a:cubicBezTo>
                    <a:pt x="499" y="559"/>
                    <a:pt x="499" y="559"/>
                    <a:pt x="499" y="559"/>
                  </a:cubicBezTo>
                  <a:cubicBezTo>
                    <a:pt x="509" y="552"/>
                    <a:pt x="519" y="545"/>
                    <a:pt x="528" y="536"/>
                  </a:cubicBezTo>
                  <a:cubicBezTo>
                    <a:pt x="589" y="546"/>
                    <a:pt x="589" y="546"/>
                    <a:pt x="589" y="546"/>
                  </a:cubicBezTo>
                  <a:cubicBezTo>
                    <a:pt x="597" y="536"/>
                    <a:pt x="597" y="536"/>
                    <a:pt x="597" y="536"/>
                  </a:cubicBezTo>
                  <a:cubicBezTo>
                    <a:pt x="609" y="520"/>
                    <a:pt x="620" y="500"/>
                    <a:pt x="621" y="499"/>
                  </a:cubicBezTo>
                  <a:cubicBezTo>
                    <a:pt x="621" y="498"/>
                    <a:pt x="633" y="478"/>
                    <a:pt x="640" y="460"/>
                  </a:cubicBezTo>
                  <a:cubicBezTo>
                    <a:pt x="646" y="448"/>
                    <a:pt x="646" y="448"/>
                    <a:pt x="646" y="448"/>
                  </a:cubicBezTo>
                  <a:cubicBezTo>
                    <a:pt x="610" y="404"/>
                    <a:pt x="610" y="404"/>
                    <a:pt x="610" y="404"/>
                  </a:cubicBezTo>
                  <a:cubicBezTo>
                    <a:pt x="614" y="390"/>
                    <a:pt x="617" y="375"/>
                    <a:pt x="618" y="360"/>
                  </a:cubicBezTo>
                  <a:cubicBezTo>
                    <a:pt x="666" y="332"/>
                    <a:pt x="666" y="332"/>
                    <a:pt x="666" y="332"/>
                  </a:cubicBezTo>
                  <a:cubicBezTo>
                    <a:pt x="666" y="319"/>
                    <a:pt x="666" y="319"/>
                    <a:pt x="666" y="319"/>
                  </a:cubicBezTo>
                  <a:cubicBezTo>
                    <a:pt x="664" y="299"/>
                    <a:pt x="660" y="276"/>
                    <a:pt x="660" y="275"/>
                  </a:cubicBezTo>
                  <a:cubicBezTo>
                    <a:pt x="660" y="274"/>
                    <a:pt x="656" y="252"/>
                    <a:pt x="650" y="233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588" y="209"/>
                    <a:pt x="588" y="209"/>
                    <a:pt x="588" y="209"/>
                  </a:cubicBezTo>
                  <a:cubicBezTo>
                    <a:pt x="582" y="197"/>
                    <a:pt x="575" y="186"/>
                    <a:pt x="567" y="176"/>
                  </a:cubicBezTo>
                  <a:cubicBezTo>
                    <a:pt x="588" y="118"/>
                    <a:pt x="588" y="118"/>
                    <a:pt x="588" y="118"/>
                  </a:cubicBezTo>
                  <a:cubicBezTo>
                    <a:pt x="579" y="108"/>
                    <a:pt x="579" y="108"/>
                    <a:pt x="579" y="108"/>
                  </a:cubicBezTo>
                  <a:cubicBezTo>
                    <a:pt x="565" y="94"/>
                    <a:pt x="547" y="79"/>
                    <a:pt x="547" y="78"/>
                  </a:cubicBezTo>
                  <a:cubicBezTo>
                    <a:pt x="546" y="78"/>
                    <a:pt x="528" y="63"/>
                    <a:pt x="512" y="52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32" y="75"/>
                    <a:pt x="423" y="72"/>
                    <a:pt x="414" y="69"/>
                  </a:cubicBezTo>
                  <a:cubicBezTo>
                    <a:pt x="390" y="4"/>
                    <a:pt x="390" y="4"/>
                    <a:pt x="390" y="4"/>
                  </a:cubicBezTo>
                  <a:cubicBezTo>
                    <a:pt x="377" y="3"/>
                    <a:pt x="377" y="3"/>
                    <a:pt x="377" y="3"/>
                  </a:cubicBezTo>
                  <a:cubicBezTo>
                    <a:pt x="357" y="0"/>
                    <a:pt x="334" y="0"/>
                    <a:pt x="333" y="0"/>
                  </a:cubicBezTo>
                  <a:cubicBezTo>
                    <a:pt x="332" y="0"/>
                    <a:pt x="309" y="0"/>
                    <a:pt x="290" y="3"/>
                  </a:cubicBezTo>
                  <a:cubicBezTo>
                    <a:pt x="276" y="4"/>
                    <a:pt x="276" y="4"/>
                    <a:pt x="276" y="4"/>
                  </a:cubicBezTo>
                  <a:cubicBezTo>
                    <a:pt x="252" y="69"/>
                    <a:pt x="252" y="69"/>
                    <a:pt x="252" y="69"/>
                  </a:cubicBezTo>
                  <a:cubicBezTo>
                    <a:pt x="243" y="72"/>
                    <a:pt x="234" y="75"/>
                    <a:pt x="225" y="78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38" y="63"/>
                    <a:pt x="120" y="77"/>
                    <a:pt x="119" y="78"/>
                  </a:cubicBezTo>
                  <a:cubicBezTo>
                    <a:pt x="119" y="79"/>
                    <a:pt x="101" y="93"/>
                    <a:pt x="88" y="108"/>
                  </a:cubicBezTo>
                  <a:cubicBezTo>
                    <a:pt x="78" y="118"/>
                    <a:pt x="78" y="118"/>
                    <a:pt x="78" y="118"/>
                  </a:cubicBezTo>
                  <a:cubicBezTo>
                    <a:pt x="99" y="176"/>
                    <a:pt x="99" y="176"/>
                    <a:pt x="99" y="176"/>
                  </a:cubicBezTo>
                  <a:cubicBezTo>
                    <a:pt x="91" y="186"/>
                    <a:pt x="84" y="197"/>
                    <a:pt x="78" y="209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0" y="251"/>
                    <a:pt x="6" y="274"/>
                    <a:pt x="6" y="275"/>
                  </a:cubicBezTo>
                  <a:cubicBezTo>
                    <a:pt x="5" y="276"/>
                    <a:pt x="1" y="298"/>
                    <a:pt x="0" y="318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0" y="375"/>
                    <a:pt x="52" y="390"/>
                    <a:pt x="56" y="404"/>
                  </a:cubicBezTo>
                  <a:cubicBezTo>
                    <a:pt x="20" y="448"/>
                    <a:pt x="20" y="448"/>
                    <a:pt x="20" y="448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33" y="478"/>
                    <a:pt x="44" y="498"/>
                    <a:pt x="45" y="499"/>
                  </a:cubicBezTo>
                  <a:cubicBezTo>
                    <a:pt x="45" y="500"/>
                    <a:pt x="57" y="520"/>
                    <a:pt x="69" y="535"/>
                  </a:cubicBezTo>
                  <a:cubicBezTo>
                    <a:pt x="77" y="546"/>
                    <a:pt x="77" y="546"/>
                    <a:pt x="77" y="546"/>
                  </a:cubicBezTo>
                  <a:cubicBezTo>
                    <a:pt x="138" y="536"/>
                    <a:pt x="138" y="536"/>
                    <a:pt x="138" y="536"/>
                  </a:cubicBezTo>
                  <a:cubicBezTo>
                    <a:pt x="147" y="544"/>
                    <a:pt x="156" y="552"/>
                    <a:pt x="166" y="559"/>
                  </a:cubicBezTo>
                  <a:cubicBezTo>
                    <a:pt x="167" y="622"/>
                    <a:pt x="167" y="622"/>
                    <a:pt x="167" y="622"/>
                  </a:cubicBezTo>
                  <a:cubicBezTo>
                    <a:pt x="179" y="628"/>
                    <a:pt x="179" y="628"/>
                    <a:pt x="179" y="628"/>
                  </a:cubicBezTo>
                  <a:cubicBezTo>
                    <a:pt x="197" y="637"/>
                    <a:pt x="218" y="645"/>
                    <a:pt x="219" y="645"/>
                  </a:cubicBezTo>
                  <a:cubicBezTo>
                    <a:pt x="220" y="645"/>
                    <a:pt x="242" y="653"/>
                    <a:pt x="261" y="658"/>
                  </a:cubicBezTo>
                  <a:cubicBezTo>
                    <a:pt x="274" y="661"/>
                    <a:pt x="274" y="661"/>
                    <a:pt x="274" y="661"/>
                  </a:cubicBezTo>
                  <a:cubicBezTo>
                    <a:pt x="317" y="610"/>
                    <a:pt x="317" y="610"/>
                    <a:pt x="317" y="610"/>
                  </a:cubicBezTo>
                  <a:cubicBezTo>
                    <a:pt x="328" y="611"/>
                    <a:pt x="338" y="611"/>
                    <a:pt x="348" y="610"/>
                  </a:cubicBezTo>
                  <a:cubicBezTo>
                    <a:pt x="392" y="661"/>
                    <a:pt x="392" y="661"/>
                    <a:pt x="392" y="661"/>
                  </a:cubicBezTo>
                  <a:lnTo>
                    <a:pt x="405" y="658"/>
                  </a:lnTo>
                  <a:close/>
                  <a:moveTo>
                    <a:pt x="356" y="565"/>
                  </a:moveTo>
                  <a:cubicBezTo>
                    <a:pt x="340" y="567"/>
                    <a:pt x="325" y="567"/>
                    <a:pt x="310" y="565"/>
                  </a:cubicBezTo>
                  <a:cubicBezTo>
                    <a:pt x="299" y="564"/>
                    <a:pt x="299" y="564"/>
                    <a:pt x="299" y="564"/>
                  </a:cubicBezTo>
                  <a:cubicBezTo>
                    <a:pt x="258" y="612"/>
                    <a:pt x="258" y="612"/>
                    <a:pt x="258" y="612"/>
                  </a:cubicBezTo>
                  <a:cubicBezTo>
                    <a:pt x="245" y="608"/>
                    <a:pt x="234" y="604"/>
                    <a:pt x="234" y="604"/>
                  </a:cubicBezTo>
                  <a:cubicBezTo>
                    <a:pt x="234" y="604"/>
                    <a:pt x="223" y="600"/>
                    <a:pt x="211" y="594"/>
                  </a:cubicBezTo>
                  <a:cubicBezTo>
                    <a:pt x="210" y="535"/>
                    <a:pt x="210" y="535"/>
                    <a:pt x="210" y="535"/>
                  </a:cubicBezTo>
                  <a:cubicBezTo>
                    <a:pt x="200" y="528"/>
                    <a:pt x="200" y="528"/>
                    <a:pt x="200" y="528"/>
                  </a:cubicBezTo>
                  <a:cubicBezTo>
                    <a:pt x="186" y="519"/>
                    <a:pt x="172" y="509"/>
                    <a:pt x="160" y="497"/>
                  </a:cubicBezTo>
                  <a:cubicBezTo>
                    <a:pt x="152" y="489"/>
                    <a:pt x="152" y="489"/>
                    <a:pt x="152" y="489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89" y="487"/>
                    <a:pt x="83" y="477"/>
                    <a:pt x="83" y="477"/>
                  </a:cubicBezTo>
                  <a:cubicBezTo>
                    <a:pt x="83" y="477"/>
                    <a:pt x="77" y="466"/>
                    <a:pt x="71" y="455"/>
                  </a:cubicBezTo>
                  <a:cubicBezTo>
                    <a:pt x="105" y="413"/>
                    <a:pt x="105" y="413"/>
                    <a:pt x="105" y="413"/>
                  </a:cubicBezTo>
                  <a:cubicBezTo>
                    <a:pt x="101" y="402"/>
                    <a:pt x="101" y="402"/>
                    <a:pt x="101" y="402"/>
                  </a:cubicBezTo>
                  <a:cubicBezTo>
                    <a:pt x="96" y="384"/>
                    <a:pt x="92" y="365"/>
                    <a:pt x="91" y="346"/>
                  </a:cubicBezTo>
                  <a:cubicBezTo>
                    <a:pt x="91" y="334"/>
                    <a:pt x="91" y="334"/>
                    <a:pt x="91" y="334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7" y="294"/>
                    <a:pt x="49" y="283"/>
                    <a:pt x="49" y="283"/>
                  </a:cubicBezTo>
                  <a:cubicBezTo>
                    <a:pt x="49" y="282"/>
                    <a:pt x="51" y="271"/>
                    <a:pt x="54" y="258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13" y="238"/>
                    <a:pt x="113" y="238"/>
                    <a:pt x="113" y="238"/>
                  </a:cubicBezTo>
                  <a:cubicBezTo>
                    <a:pt x="120" y="222"/>
                    <a:pt x="130" y="207"/>
                    <a:pt x="141" y="193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38" y="120"/>
                    <a:pt x="148" y="112"/>
                    <a:pt x="148" y="112"/>
                  </a:cubicBezTo>
                  <a:cubicBezTo>
                    <a:pt x="148" y="112"/>
                    <a:pt x="157" y="104"/>
                    <a:pt x="168" y="9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46" y="117"/>
                    <a:pt x="260" y="112"/>
                    <a:pt x="274" y="109"/>
                  </a:cubicBezTo>
                  <a:cubicBezTo>
                    <a:pt x="285" y="106"/>
                    <a:pt x="285" y="106"/>
                    <a:pt x="285" y="106"/>
                  </a:cubicBezTo>
                  <a:cubicBezTo>
                    <a:pt x="308" y="45"/>
                    <a:pt x="308" y="45"/>
                    <a:pt x="308" y="45"/>
                  </a:cubicBezTo>
                  <a:cubicBezTo>
                    <a:pt x="321" y="44"/>
                    <a:pt x="333" y="44"/>
                    <a:pt x="333" y="44"/>
                  </a:cubicBezTo>
                  <a:cubicBezTo>
                    <a:pt x="333" y="44"/>
                    <a:pt x="345" y="44"/>
                    <a:pt x="358" y="45"/>
                  </a:cubicBezTo>
                  <a:cubicBezTo>
                    <a:pt x="381" y="106"/>
                    <a:pt x="381" y="106"/>
                    <a:pt x="381" y="106"/>
                  </a:cubicBezTo>
                  <a:cubicBezTo>
                    <a:pt x="393" y="109"/>
                    <a:pt x="393" y="109"/>
                    <a:pt x="393" y="109"/>
                  </a:cubicBezTo>
                  <a:cubicBezTo>
                    <a:pt x="407" y="112"/>
                    <a:pt x="420" y="117"/>
                    <a:pt x="434" y="123"/>
                  </a:cubicBezTo>
                  <a:cubicBezTo>
                    <a:pt x="444" y="127"/>
                    <a:pt x="444" y="127"/>
                    <a:pt x="444" y="127"/>
                  </a:cubicBezTo>
                  <a:cubicBezTo>
                    <a:pt x="499" y="96"/>
                    <a:pt x="499" y="96"/>
                    <a:pt x="499" y="96"/>
                  </a:cubicBezTo>
                  <a:cubicBezTo>
                    <a:pt x="509" y="104"/>
                    <a:pt x="518" y="112"/>
                    <a:pt x="518" y="112"/>
                  </a:cubicBezTo>
                  <a:cubicBezTo>
                    <a:pt x="519" y="112"/>
                    <a:pt x="528" y="120"/>
                    <a:pt x="537" y="129"/>
                  </a:cubicBezTo>
                  <a:cubicBezTo>
                    <a:pt x="518" y="184"/>
                    <a:pt x="518" y="184"/>
                    <a:pt x="518" y="184"/>
                  </a:cubicBezTo>
                  <a:cubicBezTo>
                    <a:pt x="526" y="193"/>
                    <a:pt x="526" y="193"/>
                    <a:pt x="526" y="193"/>
                  </a:cubicBezTo>
                  <a:cubicBezTo>
                    <a:pt x="537" y="207"/>
                    <a:pt x="546" y="222"/>
                    <a:pt x="554" y="238"/>
                  </a:cubicBezTo>
                  <a:cubicBezTo>
                    <a:pt x="558" y="248"/>
                    <a:pt x="558" y="248"/>
                    <a:pt x="558" y="248"/>
                  </a:cubicBezTo>
                  <a:cubicBezTo>
                    <a:pt x="612" y="258"/>
                    <a:pt x="612" y="258"/>
                    <a:pt x="612" y="258"/>
                  </a:cubicBezTo>
                  <a:cubicBezTo>
                    <a:pt x="615" y="271"/>
                    <a:pt x="617" y="283"/>
                    <a:pt x="617" y="283"/>
                  </a:cubicBezTo>
                  <a:cubicBezTo>
                    <a:pt x="617" y="283"/>
                    <a:pt x="619" y="295"/>
                    <a:pt x="620" y="308"/>
                  </a:cubicBezTo>
                  <a:cubicBezTo>
                    <a:pt x="576" y="334"/>
                    <a:pt x="576" y="334"/>
                    <a:pt x="576" y="334"/>
                  </a:cubicBezTo>
                  <a:cubicBezTo>
                    <a:pt x="575" y="346"/>
                    <a:pt x="575" y="346"/>
                    <a:pt x="575" y="346"/>
                  </a:cubicBezTo>
                  <a:cubicBezTo>
                    <a:pt x="574" y="365"/>
                    <a:pt x="570" y="384"/>
                    <a:pt x="565" y="403"/>
                  </a:cubicBezTo>
                  <a:cubicBezTo>
                    <a:pt x="561" y="414"/>
                    <a:pt x="561" y="414"/>
                    <a:pt x="561" y="414"/>
                  </a:cubicBezTo>
                  <a:cubicBezTo>
                    <a:pt x="594" y="455"/>
                    <a:pt x="594" y="455"/>
                    <a:pt x="594" y="455"/>
                  </a:cubicBezTo>
                  <a:cubicBezTo>
                    <a:pt x="589" y="467"/>
                    <a:pt x="583" y="477"/>
                    <a:pt x="583" y="477"/>
                  </a:cubicBezTo>
                  <a:cubicBezTo>
                    <a:pt x="583" y="477"/>
                    <a:pt x="577" y="488"/>
                    <a:pt x="569" y="499"/>
                  </a:cubicBezTo>
                  <a:cubicBezTo>
                    <a:pt x="514" y="489"/>
                    <a:pt x="514" y="489"/>
                    <a:pt x="514" y="489"/>
                  </a:cubicBezTo>
                  <a:cubicBezTo>
                    <a:pt x="506" y="497"/>
                    <a:pt x="506" y="497"/>
                    <a:pt x="506" y="497"/>
                  </a:cubicBezTo>
                  <a:cubicBezTo>
                    <a:pt x="494" y="509"/>
                    <a:pt x="480" y="519"/>
                    <a:pt x="466" y="529"/>
                  </a:cubicBezTo>
                  <a:cubicBezTo>
                    <a:pt x="455" y="535"/>
                    <a:pt x="455" y="535"/>
                    <a:pt x="455" y="535"/>
                  </a:cubicBezTo>
                  <a:cubicBezTo>
                    <a:pt x="455" y="594"/>
                    <a:pt x="455" y="594"/>
                    <a:pt x="455" y="594"/>
                  </a:cubicBezTo>
                  <a:cubicBezTo>
                    <a:pt x="443" y="600"/>
                    <a:pt x="432" y="604"/>
                    <a:pt x="431" y="604"/>
                  </a:cubicBezTo>
                  <a:cubicBezTo>
                    <a:pt x="431" y="604"/>
                    <a:pt x="420" y="608"/>
                    <a:pt x="407" y="612"/>
                  </a:cubicBezTo>
                  <a:cubicBezTo>
                    <a:pt x="367" y="564"/>
                    <a:pt x="367" y="564"/>
                    <a:pt x="367" y="564"/>
                  </a:cubicBezTo>
                  <a:lnTo>
                    <a:pt x="356" y="565"/>
                  </a:lnTo>
                  <a:close/>
                  <a:moveTo>
                    <a:pt x="511" y="334"/>
                  </a:moveTo>
                  <a:cubicBezTo>
                    <a:pt x="511" y="236"/>
                    <a:pt x="431" y="156"/>
                    <a:pt x="333" y="156"/>
                  </a:cubicBezTo>
                  <a:cubicBezTo>
                    <a:pt x="235" y="156"/>
                    <a:pt x="155" y="236"/>
                    <a:pt x="155" y="334"/>
                  </a:cubicBezTo>
                  <a:cubicBezTo>
                    <a:pt x="155" y="432"/>
                    <a:pt x="235" y="512"/>
                    <a:pt x="333" y="512"/>
                  </a:cubicBezTo>
                  <a:cubicBezTo>
                    <a:pt x="431" y="512"/>
                    <a:pt x="511" y="432"/>
                    <a:pt x="511" y="334"/>
                  </a:cubicBezTo>
                  <a:close/>
                  <a:moveTo>
                    <a:pt x="467" y="334"/>
                  </a:moveTo>
                  <a:cubicBezTo>
                    <a:pt x="467" y="408"/>
                    <a:pt x="407" y="468"/>
                    <a:pt x="333" y="468"/>
                  </a:cubicBezTo>
                  <a:cubicBezTo>
                    <a:pt x="259" y="468"/>
                    <a:pt x="199" y="408"/>
                    <a:pt x="199" y="334"/>
                  </a:cubicBezTo>
                  <a:cubicBezTo>
                    <a:pt x="199" y="260"/>
                    <a:pt x="259" y="200"/>
                    <a:pt x="333" y="200"/>
                  </a:cubicBezTo>
                  <a:cubicBezTo>
                    <a:pt x="407" y="200"/>
                    <a:pt x="467" y="260"/>
                    <a:pt x="467" y="334"/>
                  </a:cubicBezTo>
                  <a:close/>
                </a:path>
              </a:pathLst>
            </a:custGeom>
            <a:grpFill/>
            <a:ln w="9525">
              <a:solidFill>
                <a:srgbClr val="008FC8">
                  <a:alpha val="23000"/>
                </a:srgb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86" name="Рисунок 85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86" y="1593226"/>
            <a:ext cx="1331975" cy="1297618"/>
          </a:xfrm>
          <a:prstGeom prst="rect">
            <a:avLst/>
          </a:prstGeom>
        </p:spPr>
      </p:pic>
      <p:grpSp>
        <p:nvGrpSpPr>
          <p:cNvPr id="87" name="Group 37"/>
          <p:cNvGrpSpPr/>
          <p:nvPr/>
        </p:nvGrpSpPr>
        <p:grpSpPr>
          <a:xfrm>
            <a:off x="4425439" y="3702402"/>
            <a:ext cx="765599" cy="646820"/>
            <a:chOff x="-4294748" y="5299075"/>
            <a:chExt cx="4674161" cy="3325813"/>
          </a:xfrm>
          <a:solidFill>
            <a:srgbClr val="ED1F1F"/>
          </a:solidFill>
        </p:grpSpPr>
        <p:sp>
          <p:nvSpPr>
            <p:cNvPr id="88" name="Freeform 69"/>
            <p:cNvSpPr>
              <a:spLocks/>
            </p:cNvSpPr>
            <p:nvPr/>
          </p:nvSpPr>
          <p:spPr bwMode="auto">
            <a:xfrm>
              <a:off x="-4059238" y="7443788"/>
              <a:ext cx="717550" cy="719138"/>
            </a:xfrm>
            <a:custGeom>
              <a:avLst/>
              <a:gdLst>
                <a:gd name="T0" fmla="*/ 36 w 191"/>
                <a:gd name="T1" fmla="*/ 171 h 191"/>
                <a:gd name="T2" fmla="*/ 95 w 191"/>
                <a:gd name="T3" fmla="*/ 191 h 191"/>
                <a:gd name="T4" fmla="*/ 155 w 191"/>
                <a:gd name="T5" fmla="*/ 171 h 191"/>
                <a:gd name="T6" fmla="*/ 191 w 191"/>
                <a:gd name="T7" fmla="*/ 96 h 191"/>
                <a:gd name="T8" fmla="*/ 95 w 191"/>
                <a:gd name="T9" fmla="*/ 0 h 191"/>
                <a:gd name="T10" fmla="*/ 0 w 191"/>
                <a:gd name="T11" fmla="*/ 96 h 191"/>
                <a:gd name="T12" fmla="*/ 36 w 191"/>
                <a:gd name="T13" fmla="*/ 17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91">
                  <a:moveTo>
                    <a:pt x="36" y="171"/>
                  </a:moveTo>
                  <a:cubicBezTo>
                    <a:pt x="53" y="184"/>
                    <a:pt x="74" y="191"/>
                    <a:pt x="95" y="191"/>
                  </a:cubicBezTo>
                  <a:cubicBezTo>
                    <a:pt x="117" y="191"/>
                    <a:pt x="138" y="184"/>
                    <a:pt x="155" y="171"/>
                  </a:cubicBezTo>
                  <a:cubicBezTo>
                    <a:pt x="178" y="152"/>
                    <a:pt x="191" y="125"/>
                    <a:pt x="191" y="96"/>
                  </a:cubicBezTo>
                  <a:cubicBezTo>
                    <a:pt x="191" y="43"/>
                    <a:pt x="148" y="0"/>
                    <a:pt x="95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5"/>
                    <a:pt x="13" y="152"/>
                    <a:pt x="36" y="17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>
                <a:latin typeface="Calibri Light" panose="020F0302020204030204" pitchFamily="34" charset="0"/>
              </a:endParaRPr>
            </a:p>
          </p:txBody>
        </p:sp>
        <p:sp>
          <p:nvSpPr>
            <p:cNvPr id="89" name="Freeform 70"/>
            <p:cNvSpPr>
              <a:spLocks/>
            </p:cNvSpPr>
            <p:nvPr/>
          </p:nvSpPr>
          <p:spPr bwMode="auto">
            <a:xfrm>
              <a:off x="-3267075" y="8015288"/>
              <a:ext cx="1387475" cy="609600"/>
            </a:xfrm>
            <a:custGeom>
              <a:avLst/>
              <a:gdLst>
                <a:gd name="T0" fmla="*/ 317 w 369"/>
                <a:gd name="T1" fmla="*/ 0 h 162"/>
                <a:gd name="T2" fmla="*/ 215 w 369"/>
                <a:gd name="T3" fmla="*/ 35 h 162"/>
                <a:gd name="T4" fmla="*/ 114 w 369"/>
                <a:gd name="T5" fmla="*/ 0 h 162"/>
                <a:gd name="T6" fmla="*/ 0 w 369"/>
                <a:gd name="T7" fmla="*/ 162 h 162"/>
                <a:gd name="T8" fmla="*/ 329 w 369"/>
                <a:gd name="T9" fmla="*/ 162 h 162"/>
                <a:gd name="T10" fmla="*/ 369 w 369"/>
                <a:gd name="T11" fmla="*/ 38 h 162"/>
                <a:gd name="T12" fmla="*/ 317 w 369"/>
                <a:gd name="T1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162">
                  <a:moveTo>
                    <a:pt x="317" y="0"/>
                  </a:moveTo>
                  <a:cubicBezTo>
                    <a:pt x="288" y="23"/>
                    <a:pt x="253" y="35"/>
                    <a:pt x="215" y="35"/>
                  </a:cubicBezTo>
                  <a:cubicBezTo>
                    <a:pt x="178" y="35"/>
                    <a:pt x="143" y="23"/>
                    <a:pt x="114" y="0"/>
                  </a:cubicBezTo>
                  <a:cubicBezTo>
                    <a:pt x="52" y="32"/>
                    <a:pt x="9" y="93"/>
                    <a:pt x="0" y="162"/>
                  </a:cubicBezTo>
                  <a:cubicBezTo>
                    <a:pt x="329" y="162"/>
                    <a:pt x="329" y="162"/>
                    <a:pt x="329" y="162"/>
                  </a:cubicBezTo>
                  <a:cubicBezTo>
                    <a:pt x="334" y="117"/>
                    <a:pt x="348" y="76"/>
                    <a:pt x="369" y="38"/>
                  </a:cubicBezTo>
                  <a:cubicBezTo>
                    <a:pt x="354" y="23"/>
                    <a:pt x="337" y="10"/>
                    <a:pt x="31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>
                <a:latin typeface="Calibri Light" panose="020F0302020204030204" pitchFamily="34" charset="0"/>
              </a:endParaRPr>
            </a:p>
          </p:txBody>
        </p:sp>
        <p:sp>
          <p:nvSpPr>
            <p:cNvPr id="90" name="Freeform 71"/>
            <p:cNvSpPr>
              <a:spLocks/>
            </p:cNvSpPr>
            <p:nvPr/>
          </p:nvSpPr>
          <p:spPr bwMode="auto">
            <a:xfrm>
              <a:off x="-2932113" y="6973888"/>
              <a:ext cx="950913" cy="947738"/>
            </a:xfrm>
            <a:custGeom>
              <a:avLst/>
              <a:gdLst>
                <a:gd name="T0" fmla="*/ 0 w 253"/>
                <a:gd name="T1" fmla="*/ 126 h 252"/>
                <a:gd name="T2" fmla="*/ 48 w 253"/>
                <a:gd name="T3" fmla="*/ 225 h 252"/>
                <a:gd name="T4" fmla="*/ 126 w 253"/>
                <a:gd name="T5" fmla="*/ 252 h 252"/>
                <a:gd name="T6" fmla="*/ 205 w 253"/>
                <a:gd name="T7" fmla="*/ 225 h 252"/>
                <a:gd name="T8" fmla="*/ 253 w 253"/>
                <a:gd name="T9" fmla="*/ 126 h 252"/>
                <a:gd name="T10" fmla="*/ 126 w 253"/>
                <a:gd name="T11" fmla="*/ 0 h 252"/>
                <a:gd name="T12" fmla="*/ 0 w 253"/>
                <a:gd name="T13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252">
                  <a:moveTo>
                    <a:pt x="0" y="126"/>
                  </a:moveTo>
                  <a:cubicBezTo>
                    <a:pt x="0" y="165"/>
                    <a:pt x="18" y="201"/>
                    <a:pt x="48" y="225"/>
                  </a:cubicBezTo>
                  <a:cubicBezTo>
                    <a:pt x="70" y="243"/>
                    <a:pt x="98" y="252"/>
                    <a:pt x="126" y="252"/>
                  </a:cubicBezTo>
                  <a:cubicBezTo>
                    <a:pt x="155" y="252"/>
                    <a:pt x="182" y="243"/>
                    <a:pt x="205" y="225"/>
                  </a:cubicBezTo>
                  <a:cubicBezTo>
                    <a:pt x="235" y="201"/>
                    <a:pt x="253" y="165"/>
                    <a:pt x="253" y="126"/>
                  </a:cubicBezTo>
                  <a:cubicBezTo>
                    <a:pt x="253" y="56"/>
                    <a:pt x="196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>
                <a:latin typeface="Calibri Light" panose="020F0302020204030204" pitchFamily="34" charset="0"/>
              </a:endParaRPr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-1957387" y="7726363"/>
              <a:ext cx="2336800" cy="898525"/>
            </a:xfrm>
            <a:custGeom>
              <a:avLst/>
              <a:gdLst>
                <a:gd name="T0" fmla="*/ 455 w 622"/>
                <a:gd name="T1" fmla="*/ 0 h 239"/>
                <a:gd name="T2" fmla="*/ 455 w 622"/>
                <a:gd name="T3" fmla="*/ 0 h 239"/>
                <a:gd name="T4" fmla="*/ 311 w 622"/>
                <a:gd name="T5" fmla="*/ 50 h 239"/>
                <a:gd name="T6" fmla="*/ 167 w 622"/>
                <a:gd name="T7" fmla="*/ 0 h 239"/>
                <a:gd name="T8" fmla="*/ 167 w 622"/>
                <a:gd name="T9" fmla="*/ 0 h 239"/>
                <a:gd name="T10" fmla="*/ 0 w 622"/>
                <a:gd name="T11" fmla="*/ 239 h 239"/>
                <a:gd name="T12" fmla="*/ 83 w 622"/>
                <a:gd name="T13" fmla="*/ 239 h 239"/>
                <a:gd name="T14" fmla="*/ 622 w 622"/>
                <a:gd name="T15" fmla="*/ 239 h 239"/>
                <a:gd name="T16" fmla="*/ 455 w 622"/>
                <a:gd name="T17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2" h="239">
                  <a:moveTo>
                    <a:pt x="455" y="0"/>
                  </a:moveTo>
                  <a:cubicBezTo>
                    <a:pt x="455" y="0"/>
                    <a:pt x="455" y="0"/>
                    <a:pt x="455" y="0"/>
                  </a:cubicBezTo>
                  <a:cubicBezTo>
                    <a:pt x="413" y="33"/>
                    <a:pt x="364" y="50"/>
                    <a:pt x="311" y="50"/>
                  </a:cubicBezTo>
                  <a:cubicBezTo>
                    <a:pt x="258" y="50"/>
                    <a:pt x="208" y="33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74" y="48"/>
                    <a:pt x="12" y="136"/>
                    <a:pt x="0" y="239"/>
                  </a:cubicBezTo>
                  <a:cubicBezTo>
                    <a:pt x="83" y="239"/>
                    <a:pt x="83" y="239"/>
                    <a:pt x="83" y="239"/>
                  </a:cubicBezTo>
                  <a:cubicBezTo>
                    <a:pt x="622" y="239"/>
                    <a:pt x="622" y="239"/>
                    <a:pt x="622" y="239"/>
                  </a:cubicBezTo>
                  <a:cubicBezTo>
                    <a:pt x="609" y="138"/>
                    <a:pt x="546" y="47"/>
                    <a:pt x="45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>
                <a:latin typeface="Calibri Light" panose="020F0302020204030204" pitchFamily="34" charset="0"/>
              </a:endParaRPr>
            </a:p>
          </p:txBody>
        </p:sp>
        <p:sp>
          <p:nvSpPr>
            <p:cNvPr id="92" name="Freeform 73"/>
            <p:cNvSpPr>
              <a:spLocks/>
            </p:cNvSpPr>
            <p:nvPr/>
          </p:nvSpPr>
          <p:spPr bwMode="auto">
            <a:xfrm>
              <a:off x="-1476375" y="6246812"/>
              <a:ext cx="1374776" cy="1381127"/>
            </a:xfrm>
            <a:custGeom>
              <a:avLst/>
              <a:gdLst>
                <a:gd name="T0" fmla="*/ 69 w 366"/>
                <a:gd name="T1" fmla="*/ 327 h 367"/>
                <a:gd name="T2" fmla="*/ 183 w 366"/>
                <a:gd name="T3" fmla="*/ 367 h 367"/>
                <a:gd name="T4" fmla="*/ 297 w 366"/>
                <a:gd name="T5" fmla="*/ 327 h 367"/>
                <a:gd name="T6" fmla="*/ 366 w 366"/>
                <a:gd name="T7" fmla="*/ 183 h 367"/>
                <a:gd name="T8" fmla="*/ 183 w 366"/>
                <a:gd name="T9" fmla="*/ 0 h 367"/>
                <a:gd name="T10" fmla="*/ 0 w 366"/>
                <a:gd name="T11" fmla="*/ 183 h 367"/>
                <a:gd name="T12" fmla="*/ 69 w 366"/>
                <a:gd name="T13" fmla="*/ 32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367">
                  <a:moveTo>
                    <a:pt x="69" y="327"/>
                  </a:moveTo>
                  <a:cubicBezTo>
                    <a:pt x="102" y="353"/>
                    <a:pt x="141" y="367"/>
                    <a:pt x="183" y="367"/>
                  </a:cubicBezTo>
                  <a:cubicBezTo>
                    <a:pt x="225" y="367"/>
                    <a:pt x="264" y="353"/>
                    <a:pt x="297" y="327"/>
                  </a:cubicBezTo>
                  <a:cubicBezTo>
                    <a:pt x="341" y="292"/>
                    <a:pt x="366" y="239"/>
                    <a:pt x="366" y="183"/>
                  </a:cubicBezTo>
                  <a:cubicBezTo>
                    <a:pt x="366" y="82"/>
                    <a:pt x="284" y="0"/>
                    <a:pt x="183" y="0"/>
                  </a:cubicBezTo>
                  <a:cubicBezTo>
                    <a:pt x="82" y="0"/>
                    <a:pt x="0" y="82"/>
                    <a:pt x="0" y="183"/>
                  </a:cubicBezTo>
                  <a:cubicBezTo>
                    <a:pt x="0" y="239"/>
                    <a:pt x="25" y="292"/>
                    <a:pt x="69" y="3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>
                <a:latin typeface="Calibri Light" panose="020F0302020204030204" pitchFamily="34" charset="0"/>
              </a:endParaRPr>
            </a:p>
          </p:txBody>
        </p:sp>
        <p:sp>
          <p:nvSpPr>
            <p:cNvPr id="93" name="Freeform 74"/>
            <p:cNvSpPr>
              <a:spLocks/>
            </p:cNvSpPr>
            <p:nvPr/>
          </p:nvSpPr>
          <p:spPr bwMode="auto">
            <a:xfrm>
              <a:off x="-1898650" y="5299075"/>
              <a:ext cx="827088" cy="895350"/>
            </a:xfrm>
            <a:custGeom>
              <a:avLst/>
              <a:gdLst>
                <a:gd name="T0" fmla="*/ 521 w 521"/>
                <a:gd name="T1" fmla="*/ 109 h 564"/>
                <a:gd name="T2" fmla="*/ 280 w 521"/>
                <a:gd name="T3" fmla="*/ 564 h 564"/>
                <a:gd name="T4" fmla="*/ 173 w 521"/>
                <a:gd name="T5" fmla="*/ 351 h 564"/>
                <a:gd name="T6" fmla="*/ 95 w 521"/>
                <a:gd name="T7" fmla="*/ 192 h 564"/>
                <a:gd name="T8" fmla="*/ 0 w 521"/>
                <a:gd name="T9" fmla="*/ 0 h 564"/>
                <a:gd name="T10" fmla="*/ 521 w 521"/>
                <a:gd name="T11" fmla="*/ 109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1" h="564">
                  <a:moveTo>
                    <a:pt x="521" y="109"/>
                  </a:moveTo>
                  <a:lnTo>
                    <a:pt x="280" y="564"/>
                  </a:lnTo>
                  <a:lnTo>
                    <a:pt x="173" y="351"/>
                  </a:lnTo>
                  <a:lnTo>
                    <a:pt x="95" y="192"/>
                  </a:lnTo>
                  <a:lnTo>
                    <a:pt x="0" y="0"/>
                  </a:lnTo>
                  <a:lnTo>
                    <a:pt x="521" y="1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>
                <a:latin typeface="Calibri Light" panose="020F0302020204030204" pitchFamily="34" charset="0"/>
              </a:endParaRPr>
            </a:p>
          </p:txBody>
        </p:sp>
        <p:sp>
          <p:nvSpPr>
            <p:cNvPr id="94" name="Freeform 75"/>
            <p:cNvSpPr>
              <a:spLocks/>
            </p:cNvSpPr>
            <p:nvPr/>
          </p:nvSpPr>
          <p:spPr bwMode="auto">
            <a:xfrm>
              <a:off x="-3702050" y="5637213"/>
              <a:ext cx="2000250" cy="1487488"/>
            </a:xfrm>
            <a:custGeom>
              <a:avLst/>
              <a:gdLst>
                <a:gd name="T0" fmla="*/ 532 w 532"/>
                <a:gd name="T1" fmla="*/ 98 h 395"/>
                <a:gd name="T2" fmla="*/ 0 w 532"/>
                <a:gd name="T3" fmla="*/ 395 h 395"/>
                <a:gd name="T4" fmla="*/ 479 w 532"/>
                <a:gd name="T5" fmla="*/ 0 h 395"/>
                <a:gd name="T6" fmla="*/ 532 w 532"/>
                <a:gd name="T7" fmla="*/ 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2" h="395">
                  <a:moveTo>
                    <a:pt x="532" y="98"/>
                  </a:moveTo>
                  <a:cubicBezTo>
                    <a:pt x="492" y="119"/>
                    <a:pt x="231" y="257"/>
                    <a:pt x="0" y="395"/>
                  </a:cubicBezTo>
                  <a:cubicBezTo>
                    <a:pt x="219" y="184"/>
                    <a:pt x="442" y="22"/>
                    <a:pt x="479" y="0"/>
                  </a:cubicBezTo>
                  <a:lnTo>
                    <a:pt x="532" y="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>
                <a:latin typeface="Calibri Light" panose="020F0302020204030204" pitchFamily="34" charset="0"/>
              </a:endParaRPr>
            </a:p>
          </p:txBody>
        </p:sp>
        <p:sp>
          <p:nvSpPr>
            <p:cNvPr id="95" name="Freeform 117"/>
            <p:cNvSpPr/>
            <p:nvPr/>
          </p:nvSpPr>
          <p:spPr>
            <a:xfrm>
              <a:off x="-4294748" y="8174037"/>
              <a:ext cx="1051485" cy="448468"/>
            </a:xfrm>
            <a:custGeom>
              <a:avLst/>
              <a:gdLst>
                <a:gd name="connsiteX0" fmla="*/ 329076 w 1051485"/>
                <a:gd name="connsiteY0" fmla="*/ 0 h 448468"/>
                <a:gd name="connsiteX1" fmla="*/ 336601 w 1051485"/>
                <a:gd name="connsiteY1" fmla="*/ 7532 h 448468"/>
                <a:gd name="connsiteX2" fmla="*/ 592454 w 1051485"/>
                <a:gd name="connsiteY2" fmla="*/ 97908 h 448468"/>
                <a:gd name="connsiteX3" fmla="*/ 852070 w 1051485"/>
                <a:gd name="connsiteY3" fmla="*/ 7532 h 448468"/>
                <a:gd name="connsiteX4" fmla="*/ 859595 w 1051485"/>
                <a:gd name="connsiteY4" fmla="*/ 0 h 448468"/>
                <a:gd name="connsiteX5" fmla="*/ 1051485 w 1051485"/>
                <a:gd name="connsiteY5" fmla="*/ 150628 h 448468"/>
                <a:gd name="connsiteX6" fmla="*/ 966298 w 1051485"/>
                <a:gd name="connsiteY6" fmla="*/ 395281 h 448468"/>
                <a:gd name="connsiteX7" fmla="*/ 958547 w 1051485"/>
                <a:gd name="connsiteY7" fmla="*/ 448468 h 448468"/>
                <a:gd name="connsiteX8" fmla="*/ 0 w 1051485"/>
                <a:gd name="connsiteY8" fmla="*/ 448468 h 448468"/>
                <a:gd name="connsiteX9" fmla="*/ 6438 w 1051485"/>
                <a:gd name="connsiteY9" fmla="*/ 406982 h 448468"/>
                <a:gd name="connsiteX10" fmla="*/ 329076 w 1051485"/>
                <a:gd name="connsiteY10" fmla="*/ 0 h 44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485" h="448468">
                  <a:moveTo>
                    <a:pt x="329076" y="0"/>
                  </a:moveTo>
                  <a:cubicBezTo>
                    <a:pt x="329076" y="3766"/>
                    <a:pt x="332839" y="3766"/>
                    <a:pt x="336601" y="7532"/>
                  </a:cubicBezTo>
                  <a:cubicBezTo>
                    <a:pt x="411852" y="67783"/>
                    <a:pt x="498391" y="97908"/>
                    <a:pt x="592454" y="97908"/>
                  </a:cubicBezTo>
                  <a:cubicBezTo>
                    <a:pt x="690281" y="97908"/>
                    <a:pt x="776819" y="67783"/>
                    <a:pt x="852070" y="7532"/>
                  </a:cubicBezTo>
                  <a:cubicBezTo>
                    <a:pt x="855833" y="3766"/>
                    <a:pt x="859595" y="3766"/>
                    <a:pt x="859595" y="0"/>
                  </a:cubicBezTo>
                  <a:cubicBezTo>
                    <a:pt x="934846" y="37657"/>
                    <a:pt x="998809" y="90377"/>
                    <a:pt x="1051485" y="150628"/>
                  </a:cubicBezTo>
                  <a:cubicBezTo>
                    <a:pt x="1011978" y="226884"/>
                    <a:pt x="983053" y="309494"/>
                    <a:pt x="966298" y="395281"/>
                  </a:cubicBezTo>
                  <a:lnTo>
                    <a:pt x="958547" y="448468"/>
                  </a:lnTo>
                  <a:lnTo>
                    <a:pt x="0" y="448468"/>
                  </a:lnTo>
                  <a:lnTo>
                    <a:pt x="6438" y="406982"/>
                  </a:lnTo>
                  <a:cubicBezTo>
                    <a:pt x="46768" y="227354"/>
                    <a:pt x="167758" y="79080"/>
                    <a:pt x="329076" y="0"/>
                  </a:cubicBezTo>
                  <a:close/>
                </a:path>
              </a:pathLst>
            </a:custGeom>
            <a:grpFill/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rnd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ru-RU" sz="1400" dirty="0" smtClean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85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60" y="0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>
                <a:sym typeface="Trebuchet MS" panose="020B0603020202020204" pitchFamily="34" charset="0"/>
              </a:rPr>
              <a:t>МЕТОДЫ</a:t>
            </a:r>
            <a:r>
              <a:rPr lang="en-US" sz="3200" dirty="0">
                <a:sym typeface="Trebuchet MS" panose="020B0603020202020204" pitchFamily="34" charset="0"/>
              </a:rPr>
              <a:t>| </a:t>
            </a:r>
            <a:r>
              <a:rPr lang="ru-RU" sz="3200" dirty="0">
                <a:sym typeface="Trebuchet MS" panose="020B0603020202020204" pitchFamily="34" charset="0"/>
              </a:rPr>
              <a:t>ПРОБНОЕ ПЛАНОМЕРНОЕ ВНЕДРЕНИЕ РЕШЕНИЙ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277634" y="1342356"/>
            <a:ext cx="7917194" cy="51829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ru-RU" sz="2400" dirty="0" smtClean="0"/>
              <a:t>3 метода работы: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2400" dirty="0" smtClean="0"/>
              <a:t>	 Метод проектирования решений (методология, нормативное регулирование)</a:t>
            </a:r>
            <a:endParaRPr lang="ru-RU" sz="2400" dirty="0"/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2400" dirty="0" smtClean="0"/>
              <a:t>	 Метод </a:t>
            </a:r>
            <a:r>
              <a:rPr lang="ru-RU" sz="2400" dirty="0"/>
              <a:t>экспериментальных </a:t>
            </a:r>
            <a:r>
              <a:rPr lang="ru-RU" sz="2400" dirty="0" smtClean="0"/>
              <a:t>площадок (регион  – образовательная организация)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Метод поэтапного внедрения </a:t>
            </a:r>
            <a:endParaRPr lang="ru-RU" sz="2400" dirty="0"/>
          </a:p>
          <a:p>
            <a:pPr marL="12700" indent="0">
              <a:lnSpc>
                <a:spcPct val="150000"/>
              </a:lnSpc>
              <a:buNone/>
            </a:pPr>
            <a:endParaRPr lang="ru-RU" sz="2400" dirty="0" smtClean="0"/>
          </a:p>
          <a:p>
            <a:pPr marL="12700" indent="0">
              <a:lnSpc>
                <a:spcPct val="150000"/>
              </a:lnSpc>
              <a:buNone/>
            </a:pPr>
            <a:endParaRPr lang="ru-RU" sz="2400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27096-37DC-4215-A737-7922CCBF8AF6}" type="datetime3">
              <a:rPr lang="ru-RU" smtClean="0"/>
              <a:t>12/11/18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660E9-E116-4F2D-91B7-27BAC0D3A970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9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/>
              <a:t>ВЫЗОВЫ ЦИФРОВОЙ ЭКОНОМИКИ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нутый угол 5"/>
          <p:cNvSpPr/>
          <p:nvPr/>
        </p:nvSpPr>
        <p:spPr>
          <a:xfrm>
            <a:off x="539552" y="2071835"/>
            <a:ext cx="2664296" cy="1512168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Жизнь в мире нарастающей сложности, неопределенности, разнообразия, постоянных изменений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5251086" y="123858"/>
            <a:ext cx="3672408" cy="1751801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Цифровые технологии – основа трансформации (большие данные, </a:t>
            </a:r>
            <a:r>
              <a:rPr lang="ru-RU" sz="1600" b="1" i="1" dirty="0" err="1"/>
              <a:t>блокчейн</a:t>
            </a:r>
            <a:r>
              <a:rPr lang="ru-RU" sz="1600" b="1" i="1" dirty="0"/>
              <a:t>, искусственный интеллект и пр.). Кардинальные изменения в мире навыков, квалификаций и профессий</a:t>
            </a:r>
          </a:p>
        </p:txBody>
      </p:sp>
      <p:sp>
        <p:nvSpPr>
          <p:cNvPr id="9" name="Загнутый угол 8"/>
          <p:cNvSpPr/>
          <p:nvPr/>
        </p:nvSpPr>
        <p:spPr>
          <a:xfrm>
            <a:off x="4139952" y="2060643"/>
            <a:ext cx="3096344" cy="1512168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Высокая скорость распространения информации, публичная информационная открытость всех сфер жизни как норма</a:t>
            </a:r>
          </a:p>
        </p:txBody>
      </p:sp>
      <p:sp>
        <p:nvSpPr>
          <p:cNvPr id="10" name="Загнутый угол 9"/>
          <p:cNvSpPr/>
          <p:nvPr/>
        </p:nvSpPr>
        <p:spPr>
          <a:xfrm>
            <a:off x="179512" y="4761148"/>
            <a:ext cx="2664296" cy="1512168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Неэффективность запретов на любом уровне управления в условиях цифровой глобализации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2954607" y="4005064"/>
            <a:ext cx="2664296" cy="1512168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Постоянное обновление программного обеспечения, оборудования, технологий и т.д.</a:t>
            </a:r>
          </a:p>
        </p:txBody>
      </p:sp>
      <p:sp>
        <p:nvSpPr>
          <p:cNvPr id="13" name="Загнутый угол 12"/>
          <p:cNvSpPr/>
          <p:nvPr/>
        </p:nvSpPr>
        <p:spPr>
          <a:xfrm>
            <a:off x="6245482" y="4761148"/>
            <a:ext cx="2664296" cy="1512168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Информатизация бизнес-процессов, автоматизация (</a:t>
            </a:r>
            <a:r>
              <a:rPr lang="ru-RU" sz="1600" b="1" i="1" dirty="0" err="1"/>
              <a:t>цифровизация</a:t>
            </a:r>
            <a:r>
              <a:rPr lang="ru-RU" sz="1600" b="1" i="1" dirty="0"/>
              <a:t>) рутинного интеллектуального труда</a:t>
            </a:r>
          </a:p>
        </p:txBody>
      </p:sp>
    </p:spTree>
    <p:extLst>
      <p:ext uri="{BB962C8B-B14F-4D97-AF65-F5344CB8AC3E}">
        <p14:creationId xmlns:p14="http://schemas.microsoft.com/office/powerpoint/2010/main" val="253516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0" y="260648"/>
            <a:ext cx="4355976" cy="6408712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9600" dirty="0"/>
              <a:t>Информационно-образовательная среда Российской Федерации (ИОС РФ) – сетевая открытая образовательная система, обеспечивающая безопасность и единство образовательного пространства Российской Федерации, его интеграцию в мировое образовательное пространство, предназначенное для планирования, организации и управления образовательным процессом на всех уровнях непрерывного образования, взаимодействия всех участников образовательных отношений.</a:t>
            </a:r>
            <a:r>
              <a:rPr lang="ru-RU" sz="4600" dirty="0"/>
              <a:t>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211960" y="332656"/>
            <a:ext cx="4824536" cy="4477088"/>
          </a:xfrm>
        </p:spPr>
        <p:txBody>
          <a:bodyPr>
            <a:noAutofit/>
          </a:bodyPr>
          <a:lstStyle/>
          <a:p>
            <a:r>
              <a:rPr lang="ru-RU" sz="2400" dirty="0"/>
              <a:t>ИОС РФ представляет собой совокупность разнообразных образовательных и информационных печатных и электронных учебных материалов, электронных информационных ресурсов, средств информационно-коммуникационных сетевых технологий и автоматизированных систем, прорывных образовательных технологий, обеспечивающих удовлетворение перспективных образовательных потребностей личности, общества и </a:t>
            </a:r>
            <a:r>
              <a:rPr lang="ru-RU" sz="2400" dirty="0" smtClean="0"/>
              <a:t>государства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01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155013" y="1660973"/>
            <a:ext cx="5212080" cy="1089427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tx1"/>
                </a:solidFill>
              </a:rPr>
              <a:t>ОТ ЦИФРОВОЙ ГРАМОТНОСТИ К СЕТЕВОЙ КОМПЕТЕНТНОСТИ</a:t>
            </a:r>
            <a:endParaRPr lang="ru-RU" sz="3200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Загнутый угол 8"/>
          <p:cNvSpPr/>
          <p:nvPr/>
        </p:nvSpPr>
        <p:spPr>
          <a:xfrm>
            <a:off x="5148064" y="196858"/>
            <a:ext cx="3725710" cy="1512168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</a:rPr>
              <a:t>Формирование личности происходит в условиях неконтролируемого влияния сетевых коммуникаций с неограниченным числом сетевых партнеров (людей и программ).</a:t>
            </a:r>
          </a:p>
        </p:txBody>
      </p:sp>
      <p:sp>
        <p:nvSpPr>
          <p:cNvPr id="10" name="Загнутый угол 9"/>
          <p:cNvSpPr/>
          <p:nvPr/>
        </p:nvSpPr>
        <p:spPr>
          <a:xfrm>
            <a:off x="58468" y="5229200"/>
            <a:ext cx="8994158" cy="1512168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Сетевая  компетентность – способность и готовность личности к эффективному, безопасному, </a:t>
            </a:r>
            <a:r>
              <a:rPr lang="ru-RU" sz="1600" b="1" i="1" dirty="0" err="1"/>
              <a:t>здоровьесберегающему</a:t>
            </a:r>
            <a:r>
              <a:rPr lang="ru-RU" sz="1600" b="1" i="1" dirty="0"/>
              <a:t>  функционированию в сетевой среде для решения личных и профессиональных задач с соблюдением норм права и морали, противостоянию деструктивным влияниям и  защите собственной идентичности.</a:t>
            </a:r>
          </a:p>
        </p:txBody>
      </p:sp>
      <p:sp>
        <p:nvSpPr>
          <p:cNvPr id="13" name="Загнутый угол 12"/>
          <p:cNvSpPr/>
          <p:nvPr/>
        </p:nvSpPr>
        <p:spPr>
          <a:xfrm>
            <a:off x="58468" y="448886"/>
            <a:ext cx="3377534" cy="1008112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</a:rPr>
              <a:t>Сеть расширяет возможности, создавая новые риски.</a:t>
            </a:r>
          </a:p>
        </p:txBody>
      </p:sp>
      <p:sp>
        <p:nvSpPr>
          <p:cNvPr id="11" name="Загнутый угол 10"/>
          <p:cNvSpPr/>
          <p:nvPr/>
        </p:nvSpPr>
        <p:spPr>
          <a:xfrm>
            <a:off x="4716016" y="2132856"/>
            <a:ext cx="3482759" cy="1321522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</a:rPr>
              <a:t>Эффективное и безопасное функционирование человека в сети обеспечивается наличием у него одновременно цифровой и сетевой компетентностей.</a:t>
            </a:r>
          </a:p>
        </p:txBody>
      </p:sp>
      <p:sp>
        <p:nvSpPr>
          <p:cNvPr id="16" name="Загнутый угол 15"/>
          <p:cNvSpPr/>
          <p:nvPr/>
        </p:nvSpPr>
        <p:spPr>
          <a:xfrm>
            <a:off x="3159526" y="3717032"/>
            <a:ext cx="3851393" cy="1080120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</a:rPr>
              <a:t>Сетевое взаимодействие – форма существования человека в цифровой среде и главная особенность развития информационного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10155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000" dirty="0"/>
              <a:t>Информационно-образовательная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среда </a:t>
            </a:r>
            <a:r>
              <a:rPr lang="ru-RU" sz="2000" dirty="0"/>
              <a:t>как открытая педагогическая</a:t>
            </a:r>
            <a:br>
              <a:rPr lang="ru-RU" sz="2000" dirty="0"/>
            </a:br>
            <a:r>
              <a:rPr lang="ru-RU" sz="2000" dirty="0" smtClean="0"/>
              <a:t>система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8436" y="1600200"/>
            <a:ext cx="723836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u="sng" dirty="0" smtClean="0"/>
              <a:t>Пространство-</a:t>
            </a:r>
            <a:r>
              <a:rPr lang="ru-RU" sz="2000" dirty="0" smtClean="0"/>
              <a:t>форма существования материальных объектов и процессов, характеризующаяся структурностью и протяженностью материальных систем</a:t>
            </a:r>
          </a:p>
          <a:p>
            <a:pPr marL="0" indent="0" algn="just">
              <a:buNone/>
            </a:pPr>
            <a:r>
              <a:rPr lang="ru-RU" sz="2000" dirty="0" smtClean="0"/>
              <a:t>Пространство – набор определённым образом связанных между собой условий самой различной природы, которые могут оказывать влияние на человека</a:t>
            </a:r>
          </a:p>
          <a:p>
            <a:pPr marL="0" indent="0" algn="just">
              <a:buNone/>
            </a:pPr>
            <a:r>
              <a:rPr lang="ru-RU" sz="2000" u="sng" dirty="0" smtClean="0"/>
              <a:t>Образовательное пространство </a:t>
            </a:r>
            <a:r>
              <a:rPr lang="ru-RU" sz="2000" dirty="0" smtClean="0"/>
              <a:t>– совокупность информационных, технологических и педагогических условий, создающих возможность для организации, самообразования, самоопределения и саморазвития</a:t>
            </a:r>
          </a:p>
          <a:p>
            <a:pPr marL="0" indent="0" algn="just">
              <a:buNone/>
            </a:pPr>
            <a:r>
              <a:rPr lang="ru-RU" sz="2000" u="sng" dirty="0" err="1" smtClean="0"/>
              <a:t>Компонены</a:t>
            </a:r>
            <a:r>
              <a:rPr lang="ru-RU" sz="2000" u="sng" dirty="0" smtClean="0"/>
              <a:t> информационного пространства – </a:t>
            </a:r>
            <a:r>
              <a:rPr lang="ru-RU" sz="2000" dirty="0"/>
              <a:t>и</a:t>
            </a:r>
            <a:r>
              <a:rPr lang="ru-RU" sz="2000" dirty="0" smtClean="0"/>
              <a:t>нформационные ресурсы, средства информационного взаимодействия и информационная инфраструктура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8436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52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Информационно-образовательное </a:t>
            </a:r>
            <a:br>
              <a:rPr lang="ru-RU" sz="3200" dirty="0" smtClean="0"/>
            </a:br>
            <a:r>
              <a:rPr lang="ru-RU" sz="3200" dirty="0" smtClean="0"/>
              <a:t>пространство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э</a:t>
            </a:r>
            <a:endParaRPr lang="ru-RU" sz="24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" y="152400"/>
            <a:ext cx="1448436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1760" y="1412776"/>
            <a:ext cx="56166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/>
              <a:t>э</a:t>
            </a:r>
            <a:r>
              <a:rPr lang="ru-RU" sz="3600" dirty="0" smtClean="0"/>
              <a:t>то неразрывное единство информации, средства хранения и производства, методов и технологий работы, обеспечивающих получение информаций субъектами в целях образования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2056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988" y="1600200"/>
            <a:ext cx="7206812" cy="4525963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600" dirty="0" smtClean="0"/>
              <a:t>окружение, совокупность природных условий, в которых протекает деятельность человеческого общества, организмов;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600" dirty="0"/>
              <a:t>с</a:t>
            </a:r>
            <a:r>
              <a:rPr lang="ru-RU" sz="3600" dirty="0" smtClean="0"/>
              <a:t>оциально-бытовые условия, окружающая обстановка, а также совокупность людей, связанных общностью этих условий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" y="152400"/>
            <a:ext cx="1448436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7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Образовательная среда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28800"/>
            <a:ext cx="7704856" cy="45259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600" dirty="0" smtClean="0"/>
              <a:t>совокупность условий, в которых разворачивается  образовательных процесс и с которым вступают во взаимодействие субъект этого процесса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600" dirty="0"/>
              <a:t>это совокупность всех возможностей обучения, воспитания и развития </a:t>
            </a:r>
            <a:r>
              <a:rPr lang="ru-RU" sz="3600" dirty="0" smtClean="0"/>
              <a:t>личности </a:t>
            </a:r>
            <a:endParaRPr lang="ru-RU" sz="36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" y="-99392"/>
            <a:ext cx="1448436" cy="712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1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Информационная среда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268760"/>
            <a:ext cx="7437512" cy="53445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/>
              <a:t>совокупность информационных объектов с</a:t>
            </a:r>
            <a:r>
              <a:rPr lang="ru-RU" sz="3000" dirty="0" smtClean="0"/>
              <a:t>редств коммуникации, способов получения , переработки, использования, создания информации (включает в себя коллективных и индивидуальных субъектов, наделенных мотивами и потребностями)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/>
              <a:t>это мир информации вокруг человека, мир его информационной деятельности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1448436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62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Информационно-</a:t>
            </a:r>
            <a:br>
              <a:rPr lang="ru-RU" sz="3600" dirty="0" smtClean="0"/>
            </a:br>
            <a:r>
              <a:rPr lang="ru-RU" sz="3600" dirty="0" smtClean="0"/>
              <a:t>образовательная среда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э</a:t>
            </a:r>
            <a:r>
              <a:rPr lang="ru-RU" dirty="0" smtClean="0"/>
              <a:t>то системно организованная совокупность информационного, технического, учебно-методического обеспечения, неразрывно связанная с человеком как субъектом образования;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ИОС </a:t>
            </a:r>
            <a:r>
              <a:rPr lang="ru-RU" dirty="0"/>
              <a:t>образовательного учреждения (в контексте ФГОС ООО) - комплекс информационных образовательных ресурсов, в том числе цифровые образовательные ресурсы, совокупность технологических средств информационных и коммуникационных технологий: компьютеры, иное ИКТ оборудование, коммуникационные каналы,  система современных педагогических технологий, обеспечивающих обучение в современной </a:t>
            </a:r>
            <a:r>
              <a:rPr lang="ru-RU" dirty="0" smtClean="0"/>
              <a:t>ИОС;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ИОС – это открытая педагогическая система (подсистема), направленная на формирование творческой интеллектуально и социально развитой </a:t>
            </a:r>
            <a:r>
              <a:rPr lang="ru-RU" dirty="0" smtClean="0"/>
              <a:t>личности</a:t>
            </a:r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" y="0"/>
            <a:ext cx="1448436" cy="702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52" y="152400"/>
            <a:ext cx="1448436" cy="702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7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Информационно-</a:t>
            </a:r>
            <a:br>
              <a:rPr lang="ru-RU" dirty="0"/>
            </a:br>
            <a:r>
              <a:rPr lang="ru-RU" dirty="0"/>
              <a:t>образовательная среда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00808"/>
            <a:ext cx="7488832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Под информационно-образовательной </a:t>
            </a:r>
            <a:r>
              <a:rPr lang="ru-RU" dirty="0"/>
              <a:t>средой (ИОС) подразумевается совокупность условий, способствующих возникновению и развитию процессов эффективного информационно-учебного взаимодействия между обучаемыми, педагогами и средствами новых информационных и коммуникационных технологий (ИКТ). 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8436" cy="702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50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608" y="0"/>
            <a:ext cx="1268224" cy="68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oboskalov_ag\Desktop\R6HYy2hMOpxDvWSq-743B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314450"/>
            <a:ext cx="802005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9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869</Words>
  <Application>Microsoft Office PowerPoint</Application>
  <PresentationFormat>Экран (4:3)</PresentationFormat>
  <Paragraphs>78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Информационно-образовательная  среда как открытая педагогическая система. Цифровое образовательное пространство: новые возможности и риски современного образования</vt:lpstr>
      <vt:lpstr>Информационно-образовательная  среда как открытая педагогическая система </vt:lpstr>
      <vt:lpstr>Информационно-образовательное  пространство</vt:lpstr>
      <vt:lpstr>Среда</vt:lpstr>
      <vt:lpstr>Образовательная среда </vt:lpstr>
      <vt:lpstr>Информационная среда </vt:lpstr>
      <vt:lpstr>Информационно- образовательная среда</vt:lpstr>
      <vt:lpstr>Информационно- образовательная среда</vt:lpstr>
      <vt:lpstr>Презентация PowerPoint</vt:lpstr>
      <vt:lpstr>Характеристики ИОС</vt:lpstr>
      <vt:lpstr>Вопрос</vt:lpstr>
      <vt:lpstr>Ключевые направления</vt:lpstr>
      <vt:lpstr>МЕТОДЫ| ПРОБНОЕ ПЛАНОМЕРНОЕ ВНЕДРЕНИЕ РЕШЕНИЙ</vt:lpstr>
      <vt:lpstr>ВЫЗОВЫ ЦИФРОВОЙ ЭКОНОМИКИ</vt:lpstr>
      <vt:lpstr>Презентация PowerPoint</vt:lpstr>
      <vt:lpstr>ОТ ЦИФРОВОЙ ГРАМОТНОСТИ К СЕТЕВОЙ КОМПЕТЕНТНОСТИ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СОДЕРЖАНИИ АДРЕСНЫХ ПРОГРАММ ПОДДЕРЖКИ ОБРАЗОВАТЕЛЬНЫХ ОРГАНИЗАЦИЙ ЧЕБАРКУЛЬСКОГО МУНИЦИПАЛЬНОГО РАЙОНА ЧЕЛЯБИНСКОЙ ОБЛАСТИ</dc:title>
  <dc:creator>Александр Г. Обоскалов</dc:creator>
  <cp:lastModifiedBy>Александр Г. Обоскалов</cp:lastModifiedBy>
  <cp:revision>54</cp:revision>
  <dcterms:created xsi:type="dcterms:W3CDTF">2017-09-04T10:44:31Z</dcterms:created>
  <dcterms:modified xsi:type="dcterms:W3CDTF">2018-11-12T10:01:22Z</dcterms:modified>
</cp:coreProperties>
</file>