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92" r:id="rId2"/>
    <p:sldId id="293" r:id="rId3"/>
    <p:sldId id="300" r:id="rId4"/>
    <p:sldId id="301" r:id="rId5"/>
    <p:sldId id="302" r:id="rId6"/>
    <p:sldId id="304" r:id="rId7"/>
    <p:sldId id="314" r:id="rId8"/>
    <p:sldId id="303" r:id="rId9"/>
    <p:sldId id="305" r:id="rId10"/>
    <p:sldId id="306" r:id="rId11"/>
    <p:sldId id="307" r:id="rId12"/>
    <p:sldId id="308" r:id="rId13"/>
    <p:sldId id="309" r:id="rId14"/>
    <p:sldId id="310" r:id="rId15"/>
    <p:sldId id="315" r:id="rId16"/>
    <p:sldId id="311" r:id="rId17"/>
    <p:sldId id="299" r:id="rId18"/>
  </p:sldIdLst>
  <p:sldSz cx="9144000" cy="6858000" type="screen4x3"/>
  <p:notesSz cx="99250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898" y="0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F3905-77AD-45EF-BA1A-D1D0F3CA3221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898" y="6456612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F0AF7-FFEC-4BFF-A2EA-BBD286933D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303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1898" y="0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042AB-BEFD-49A6-9DFE-56AF3162BC4D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505" y="3228896"/>
            <a:ext cx="794004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1898" y="6456612"/>
            <a:ext cx="4300855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9A8D46-E0A1-43AA-9EB5-45C9CBCFD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69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8EDE97A-5D6D-4E50-AA2E-06D4CCD7D126}" type="slidenum">
              <a:rPr lang="ru-RU" altLang="ru-RU" smtClean="0"/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Самостоятельность,</a:t>
            </a:r>
            <a:r>
              <a:rPr lang="ru-RU" baseline="0" dirty="0" smtClean="0"/>
              <a:t> индивидуализация и профессиональная ориентация.</a:t>
            </a:r>
            <a:endParaRPr lang="ru-RU" dirty="0" smtClean="0"/>
          </a:p>
          <a:p>
            <a:r>
              <a:rPr lang="ru-RU" dirty="0" smtClean="0"/>
              <a:t>Отсутствие жесткой регламентации</a:t>
            </a:r>
            <a:r>
              <a:rPr lang="ru-RU" baseline="0" dirty="0" smtClean="0"/>
              <a:t>, которая была представлена на уровнях начального и основного общего образования.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9A8D46-E0A1-43AA-9EB5-45C9CBCFD3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921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66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5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9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665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8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0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97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000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2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578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736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15.08.2017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Всероссийская конференция по итогам проведения интеллектуальных состязаний школьников в 2014-2015 учебном году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8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hyperlink" Target="mailto:fgosoo74@mail.ru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596861"/>
              </p:ext>
            </p:extLst>
          </p:nvPr>
        </p:nvGraphicFramePr>
        <p:xfrm>
          <a:off x="7956376" y="260648"/>
          <a:ext cx="954782" cy="88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Точечный рисунок" r:id="rId4" imgW="4476190" imgH="4133333" progId="PBrush">
                  <p:embed/>
                </p:oleObj>
              </mc:Choice>
              <mc:Fallback>
                <p:oleObj name="Точечный рисунок" r:id="rId4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6376" y="260648"/>
                        <a:ext cx="954782" cy="88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подходах к проектированию учебных планов различных профилей обучения на уровне среднего общего образования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960" y="3573016"/>
            <a:ext cx="453650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Чипышева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 Людмила Николаевна, </a:t>
            </a:r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заведующий лабораторией научно-методического и информационно-аналитического сопровождения введения ФГОС общего образования 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Учебно-методического центра проектирования инноваций ГБУ ДПО ЧИППКРО, 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кандидат педагогических наук, доцент</a:t>
            </a:r>
            <a:endParaRPr lang="ru-RU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03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7544" y="548680"/>
            <a:ext cx="7848872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>
              <a:spcBef>
                <a:spcPts val="600"/>
              </a:spcBef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Элективный курс</a:t>
            </a:r>
          </a:p>
          <a:p>
            <a:pPr indent="252000" algn="just">
              <a:spcBef>
                <a:spcPts val="600"/>
              </a:spcBef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трудовым действиям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тьютора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связанным с организацией выполнения обучающимися индивидуальных проектов, относятся: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выявление индивидуальных особенностей, интересов, способностей, проблем, затруднений обучающихся в процессе образования;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участия обучающихся в разработке индивидуальных проектов;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педагогическое сопровождение обучающихся в ходе реализации индивидуальных проектов;</a:t>
            </a:r>
          </a:p>
          <a:p>
            <a:pPr marL="342900" lvl="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педагогическая поддержка рефлексии обучающимися результатов реализации индивидуальных проектов.</a:t>
            </a:r>
          </a:p>
          <a:p>
            <a:pPr indent="252000" algn="just">
              <a:spcBef>
                <a:spcPts val="60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Наряду с этим тьютор организует проведение консультаций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содержанию индивидуальных проектов, в том числе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межпредметных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с …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18328" y="908720"/>
            <a:ext cx="8330135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>
              <a:spcBef>
                <a:spcPts val="600"/>
              </a:spcBef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рабочей программе учебного предмета, изучаемого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углубленном уровне, выделяются часы на сопровождение индивидуальных проектов и консультирование обучающихся.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52000" algn="just">
              <a:spcBef>
                <a:spcPts val="600"/>
              </a:spcBef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этом в рабочую программу необходимо включить: 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уточненный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перечень личностных и метапредметных планируемых результатов, отражающих умения проектной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 «Организация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проектной деятельности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обучающихся», выделенный в содержании учебного предмета.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4135" y="4581128"/>
            <a:ext cx="8330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>
              <a:spcBef>
                <a:spcPts val="600"/>
              </a:spcBef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Целесообразно деление на подгруппы</a:t>
            </a: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1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5656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Технология проектирования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196752"/>
            <a:ext cx="849694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Изучение запросов обучающихся и родителей (законных представителей)</a:t>
            </a:r>
          </a:p>
          <a:p>
            <a:pPr marL="457200" indent="-457200" algn="just">
              <a:spcBef>
                <a:spcPts val="1200"/>
              </a:spcBef>
              <a:buFont typeface="+mj-lt"/>
              <a:buAutoNum type="arabicPeriod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Проектирование учебного плана на основе запросов и с учетом условий </a:t>
            </a:r>
          </a:p>
          <a:p>
            <a:pPr indent="444500" algn="just"/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44500" algn="jus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2.1. Определить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перечень учебных предметов. Количество учебных предметов в соответствии с требования ФГОС среднего общего образования – 11(12), в том числе:</a:t>
            </a:r>
          </a:p>
          <a:p>
            <a:pPr lvl="0" indent="360363" algn="just">
              <a:buFont typeface="Arial" panose="020B0604020202020204" pitchFamily="34" charset="0"/>
              <a:buChar char="•"/>
              <a:tabLst>
                <a:tab pos="722313" algn="l"/>
              </a:tabLs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обязательные для включения во все учебные планы («Русский язык», «Литература», «Иностранный язык», «Математика», «История» (или «Россия в мире»), «Физическая культура», «Основы безопасности жизнедеятельности», «Астрономия»);</a:t>
            </a:r>
          </a:p>
          <a:p>
            <a:pPr lvl="0" indent="360363" algn="just">
              <a:buFont typeface="Arial" panose="020B0604020202020204" pitchFamily="34" charset="0"/>
              <a:buChar char="•"/>
              <a:tabLst>
                <a:tab pos="722313" algn="l"/>
              </a:tabLs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учебные предметы из обязательных предметных областей (не менее одного из каждой предметной области);</a:t>
            </a:r>
          </a:p>
          <a:p>
            <a:pPr lvl="0" indent="360363" algn="just">
              <a:buFont typeface="Arial" panose="020B0604020202020204" pitchFamily="34" charset="0"/>
              <a:buChar char="•"/>
              <a:tabLst>
                <a:tab pos="722313" algn="l"/>
              </a:tabLs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учебные предметы углубленного уровня (для всех профилей кроме универсального 3(4) учебных предмета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836712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2.2. Определить вариант включения в учебный план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индивидуального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проекта:</a:t>
            </a:r>
          </a:p>
          <a:p>
            <a:pPr marL="444500" lvl="0" indent="-360363">
              <a:buFont typeface="Arial" panose="020B0604020202020204" pitchFamily="34" charset="0"/>
              <a:buChar char="•"/>
              <a:tabLst>
                <a:tab pos="625475" algn="l"/>
                <a:tab pos="901700" algn="l"/>
              </a:tabLs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элективный курс;</a:t>
            </a:r>
          </a:p>
          <a:p>
            <a:pPr marL="444500" lvl="0" indent="-360363">
              <a:buFont typeface="Arial" panose="020B0604020202020204" pitchFamily="34" charset="0"/>
              <a:buChar char="•"/>
              <a:tabLst>
                <a:tab pos="625475" algn="l"/>
                <a:tab pos="901700" algn="l"/>
              </a:tabLst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учебных предметов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углубленного уровня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44500" lvl="0" indent="-360363">
              <a:buFont typeface="Arial" panose="020B0604020202020204" pitchFamily="34" charset="0"/>
              <a:buChar char="•"/>
              <a:tabLst>
                <a:tab pos="625475" algn="l"/>
                <a:tab pos="901700" algn="l"/>
              </a:tabLst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4137" algn="just">
              <a:tabLst>
                <a:tab pos="625475" algn="l"/>
                <a:tab pos="901700" algn="l"/>
              </a:tabLst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2.3. Включить в учебный план курсы по выбору – элективные и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факультативные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356992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Статья 34. Основные права обучающихся и меры их социальной поддержки и стимулирования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Обучающимся предоставляются академические права на:</a:t>
            </a:r>
          </a:p>
          <a:p>
            <a:pPr indent="360363" algn="just"/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60363" algn="just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выбор факультативных (необязательных для данного уровня образования, профессии, специальности или направления подготовки) и элективных (избираемых в обязательном порядке) учебных предметов, курсов, дисциплин (модулей) из перечня, предлагаемого организацией, осуществляющей образовательную деятельность (после получения основного общего образования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404664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2.3. Составить учебный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 весь уровень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среднего общего образования, рассчитать общее количество часов по учебным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предметам, распределить по годам обучения.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52000"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28103"/>
            <a:ext cx="849694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2.4.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Провести экспертизу составленного учебного плана на соответствие требованиям ФГОС среднего общего образования.</a:t>
            </a:r>
          </a:p>
          <a:p>
            <a:pPr indent="252000" algn="just">
              <a:spcBef>
                <a:spcPts val="60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Экспертиза учебных планов различных профилей обучения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наличие обязательных учебных предметов в соответствии с ФГОС среднего общего образования;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наличие предметов в каждой предметной области;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наличие 3-4 предметов на углубленном уровне (для 4-х профилей, в универсальном не регламентируется количество предметов на углубленном уровне); 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наличие часов на сопровождение индивидуального проекта;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общее количество часов (количество учебных занятий за 2 года на одного обучающегося – не менее 2170 часов и не более 2590 часов (не более 37 часов в неделю);</a:t>
            </a:r>
          </a:p>
          <a:p>
            <a:pPr marL="457200" lvl="0" indent="-4572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общее количество учебных предметов 11(12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3000" y="457200"/>
            <a:ext cx="5715000" cy="3810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пояснительная записка (1 вариант)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0175" y="1143000"/>
            <a:ext cx="2765425" cy="990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личностные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01975" y="1143000"/>
            <a:ext cx="2841625" cy="990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0" y="1143000"/>
            <a:ext cx="2895600" cy="990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планируемые результаты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388" y="2438400"/>
            <a:ext cx="2343150" cy="8382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раздел – </a:t>
            </a:r>
          </a:p>
          <a:p>
            <a:pPr algn="ctr">
              <a:defRPr/>
            </a:pPr>
            <a:r>
              <a:rPr lang="ru-RU" sz="13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программа воспитания и социализации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5200" y="2438400"/>
            <a:ext cx="2416175" cy="8382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программа развития УУД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95400" y="3657600"/>
            <a:ext cx="3292475" cy="609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внеурочной деятельности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95400" y="4297363"/>
            <a:ext cx="3292475" cy="6858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курсов внеурочной деятельности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0" y="5257800"/>
            <a:ext cx="4648200" cy="609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оценки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5800" y="5867400"/>
            <a:ext cx="4648200" cy="6858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Оценочные материалы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личностные и метапредметные результаты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477000" y="2468563"/>
            <a:ext cx="2657475" cy="8382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учебных предметов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64275" y="3532188"/>
            <a:ext cx="2727325" cy="6096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оценки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64275" y="4141788"/>
            <a:ext cx="2727325" cy="6858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Оценочные материалы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предметные результаты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59463" y="5118100"/>
            <a:ext cx="3275012" cy="8382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Организационный раздел –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календарный учебный график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условий</a:t>
            </a:r>
          </a:p>
        </p:txBody>
      </p:sp>
      <p:sp>
        <p:nvSpPr>
          <p:cNvPr id="24" name="Стрелка вниз 23"/>
          <p:cNvSpPr/>
          <p:nvPr/>
        </p:nvSpPr>
        <p:spPr>
          <a:xfrm>
            <a:off x="4503738" y="838200"/>
            <a:ext cx="168275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553200" y="838200"/>
            <a:ext cx="168275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2438400" y="842963"/>
            <a:ext cx="168275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503738" y="2133600"/>
            <a:ext cx="168275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430338" y="2133600"/>
            <a:ext cx="168275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876800" y="3276600"/>
            <a:ext cx="168275" cy="19812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838200" y="3276600"/>
            <a:ext cx="168275" cy="19812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7467600" y="2133600"/>
            <a:ext cx="160338" cy="3048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7496175" y="3309938"/>
            <a:ext cx="169863" cy="22225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2933700" y="4983163"/>
            <a:ext cx="168275" cy="274637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143000" y="139700"/>
            <a:ext cx="5715000" cy="3048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Организационный раздел – учебный план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868988" y="5975350"/>
            <a:ext cx="3275012" cy="8382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Содержательный раздел – программа коррекционной работы</a:t>
            </a:r>
          </a:p>
        </p:txBody>
      </p:sp>
      <p:sp>
        <p:nvSpPr>
          <p:cNvPr id="35" name="Стрелка вниз 34"/>
          <p:cNvSpPr/>
          <p:nvPr/>
        </p:nvSpPr>
        <p:spPr>
          <a:xfrm>
            <a:off x="2606675" y="2133600"/>
            <a:ext cx="168275" cy="15240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>
            <a:off x="3200400" y="2133600"/>
            <a:ext cx="168275" cy="1524000"/>
          </a:xfrm>
          <a:prstGeom prst="downArrow">
            <a:avLst/>
          </a:prstGeom>
          <a:solidFill>
            <a:srgbClr val="FFFFFF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4556125" y="2133600"/>
            <a:ext cx="1662113" cy="1879600"/>
            <a:chOff x="4555685" y="2133600"/>
            <a:chExt cx="1662234" cy="1879203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6171878" y="2133600"/>
              <a:ext cx="46041" cy="1828414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Стрелка влево 10"/>
            <p:cNvSpPr/>
            <p:nvPr/>
          </p:nvSpPr>
          <p:spPr>
            <a:xfrm>
              <a:off x="4555685" y="3836628"/>
              <a:ext cx="1640007" cy="176175"/>
            </a:xfrm>
            <a:prstGeom prst="leftArrow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41" name="Скругленный прямоугольник 40"/>
          <p:cNvSpPr/>
          <p:nvPr/>
        </p:nvSpPr>
        <p:spPr>
          <a:xfrm>
            <a:off x="1143000" y="461963"/>
            <a:ext cx="5715000" cy="381000"/>
          </a:xfrm>
          <a:prstGeom prst="roundRect">
            <a:avLst/>
          </a:prstGeom>
          <a:solidFill>
            <a:srgbClr val="FFFFFF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Целевой раздел – пояснительная записка (2 вариант) </a:t>
            </a:r>
          </a:p>
        </p:txBody>
      </p:sp>
    </p:spTree>
    <p:extLst>
      <p:ext uri="{BB962C8B-B14F-4D97-AF65-F5344CB8AC3E}">
        <p14:creationId xmlns:p14="http://schemas.microsoft.com/office/powerpoint/2010/main" val="225995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5" grpId="0" animBg="1"/>
      <p:bldP spid="39" grpId="0" animBg="1"/>
      <p:bldP spid="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3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59632" y="501383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Составляющие успеха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13690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готовность обучающихся и родителей (законных представителей) к выбору образовательной траектории;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готовность педагогов  осуществлению совместной проектной  деятельности (проектирование и реализация рабочих программ учебных предметов на углубленном уровне, организация проектной деятельности, разработка и реализация программ элективных и факультативных курсов…)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сформированность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психолого-педагогических  условий</a:t>
            </a:r>
          </a:p>
          <a:p>
            <a:pPr algn="just">
              <a:spcBef>
                <a:spcPts val="1200"/>
              </a:spcBef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541827"/>
              </p:ext>
            </p:extLst>
          </p:nvPr>
        </p:nvGraphicFramePr>
        <p:xfrm>
          <a:off x="8316913" y="260350"/>
          <a:ext cx="5937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913" y="260350"/>
                        <a:ext cx="5937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33265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Приглашаем к сотрудничеству!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96752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Учебно-методический центр проектирования инноваций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Контакты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(351) 230-01-19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fgosoo74@mail.ru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25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4541827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Точечный рисунок" r:id="rId4" imgW="4476190" imgH="4133333" progId="PBrush">
                  <p:embed/>
                </p:oleObj>
              </mc:Choice>
              <mc:Fallback>
                <p:oleObj name="Точечный рисунок" r:id="rId4" imgW="4476190" imgH="4133333" progId="PBrush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836711"/>
            <a:ext cx="864096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Статья 66. Начальное общее, основное общее и среднее общее образование</a:t>
            </a:r>
          </a:p>
          <a:p>
            <a:pPr algn="just">
              <a:spcBef>
                <a:spcPts val="600"/>
              </a:spcBef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 Начальное общее образование направлено на формирование личности обучающегося, развитие его индивидуальных способностей, положительной мотивации и умений в учебной деятельности (овладение чтением, письмом, счетом, основными навыками учебной деятельности, элементами теоретического мышления, простейшими навыками самоконтроля, культурой поведения и речи, основами личной гигиены и здорового образа жизни).</a:t>
            </a:r>
          </a:p>
          <a:p>
            <a:pPr algn="just">
              <a:spcBef>
                <a:spcPts val="6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2. Основное общее образование направлено на становление и формирование личности обучающегося (формирование нравственных убеждений, эстетического вкуса и здорового образа жизни, высокой культуры межличностного и межэтнического общения, овладение основами наук, государственным языком Российской Федерации, навыками умственного и физического труда, развитие склонностей, интересов, способности к социальному самоопределению).</a:t>
            </a:r>
          </a:p>
          <a:p>
            <a:pPr algn="just">
              <a:spcBef>
                <a:spcPts val="600"/>
              </a:spcBef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Среднее общее образование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направлено на дальнейшее становление и формирование личности обучающегося, развитие интереса к познанию и творческих способностей обучающегося,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навыков самостоятельной учебной деятельности на основе индивидуализации и профессиональной ориентации содержания среднего общего образования, подготовку обучающегося к жизни в обществе, самостоятельному жизненному выбору, продолжению образования и началу профессиональной деятельности.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332656"/>
            <a:ext cx="8136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«Об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образовании в Российской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Федерации» от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29.12.2012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273-ФЗ 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07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560076"/>
              </p:ext>
            </p:extLst>
          </p:nvPr>
        </p:nvGraphicFramePr>
        <p:xfrm>
          <a:off x="8523361" y="44624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9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3361" y="44624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3528" y="548680"/>
            <a:ext cx="864096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>
              <a:spcBef>
                <a:spcPts val="600"/>
              </a:spcBef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Федеральный государственный образовательный стандарт среднего общего образования</a:t>
            </a:r>
          </a:p>
          <a:p>
            <a:pPr indent="252000" algn="just">
              <a:spcBef>
                <a:spcPts val="600"/>
              </a:spcBef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. Стандарт устанавливает требования к результатам освоения обучающимися основной образовательной программы:</a:t>
            </a:r>
          </a:p>
          <a:p>
            <a:pPr indent="252000" algn="just">
              <a:spcBef>
                <a:spcPts val="600"/>
              </a:spcBef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личностным,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включающим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готовность и способность обучающихся к саморазвитию и личностному самоопределению, сформированность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их мотивации к обучению и целенаправленной познавательной деятельности, системы значимых социальных и межличностных отношений,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ценностно-смысловых установок, отражающих личностные и гражданские позиции в деятельности,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антикоррупционное мировоззрение, правосознание, экологическую культуру,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способность ставить цели и строить жизненные планы,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способность к осознанию российской гражданской идентичности в поликультурном социуме;</a:t>
            </a:r>
          </a:p>
          <a:p>
            <a:pPr indent="252000" algn="just">
              <a:spcBef>
                <a:spcPts val="600"/>
              </a:spcBef>
            </a:pPr>
            <a:r>
              <a:rPr lang="ru-RU" sz="1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метапредметным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, включающим освоенные обучающимися </a:t>
            </a:r>
            <a:r>
              <a:rPr lang="ru-RU" sz="1500" dirty="0" err="1">
                <a:latin typeface="Arial" panose="020B0604020202020204" pitchFamily="34" charset="0"/>
                <a:cs typeface="Arial" panose="020B0604020202020204" pitchFamily="34" charset="0"/>
              </a:rPr>
              <a:t>межпредметные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понятия и универсальные учебные действия (регулятивные, познавательные, коммуникативные), способность их использования в познавательной и социальной практике,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самостоятельность в планировании и осуществлении учебной деятельности и организации учебного сотрудничества с педагогами и сверстниками, способность к построению индивидуальной образовательной траектории, владение навыками учебно-исследовательской, проектной и социальной деятельности;</a:t>
            </a:r>
          </a:p>
          <a:p>
            <a:pPr indent="252000" algn="just">
              <a:spcBef>
                <a:spcPts val="600"/>
              </a:spcBef>
            </a:pP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предметным,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 включающим освоенные обучающимися в ходе изучения учебного предмета умения, специфические для данной предметной области, </a:t>
            </a:r>
            <a:r>
              <a:rPr lang="ru-RU" sz="1500" b="1" dirty="0">
                <a:latin typeface="Arial" panose="020B0604020202020204" pitchFamily="34" charset="0"/>
                <a:cs typeface="Arial" panose="020B0604020202020204" pitchFamily="34" charset="0"/>
              </a:rPr>
              <a:t>виды деятельности по получению нового знания в рамках учебного предмета, его преобразованию и применению в учебных, учебно-проектных и социально-проектных ситуациях, формирование научного типа мышления, </a:t>
            </a:r>
            <a:r>
              <a:rPr lang="ru-RU" sz="1500" dirty="0">
                <a:latin typeface="Arial" panose="020B0604020202020204" pitchFamily="34" charset="0"/>
                <a:cs typeface="Arial" panose="020B0604020202020204" pitchFamily="34" charset="0"/>
              </a:rPr>
              <a:t>владение научной терминологией, ключевыми понятиями, методами и приемами</a:t>
            </a: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4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9974" y="764704"/>
            <a:ext cx="849049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Одним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из основных механизмов, обеспечивающих достижение обучающимися результатов освоения основной образовательной программы в соответствии с требованиями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Стандарта,  является учебный план.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52000" algn="just"/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52000"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Федеральный закон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от 29.12.2012 г. № 273 «Об образовании в Российской Федерации»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статья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пункт 22:</a:t>
            </a:r>
          </a:p>
          <a:p>
            <a:pPr indent="252000"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«Учебный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план – документ, который определяет перечень, трудоемкость, последовательность и распределение по периодам обучения учебных предметов, курсов, дисциплин (модулей), практики, иных видов учебной деятельности и, если иное не установлено настоящим Федеральным законом, формы промежуточной аттестации обучающихся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pPr indent="252000" algn="just"/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52000" algn="just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Специфика уровня среднего общего образования – высокая степень свободы при проектировании учебных планов, которая проявляется в возможности выбора профиля обучения, учебных предметов, их уровня изучения, курсов различной направленности, и обеспечивает учет индивидуальных запросов обучающихся, подготовку к продолжению образования и профессиональное самоопределение.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35041"/>
              </p:ext>
            </p:extLst>
          </p:nvPr>
        </p:nvGraphicFramePr>
        <p:xfrm>
          <a:off x="8388424" y="95214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9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424" y="95214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539552" y="80918"/>
            <a:ext cx="741682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Профили обучения,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реализуемые на уровне среднего общего образования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562671"/>
              </p:ext>
            </p:extLst>
          </p:nvPr>
        </p:nvGraphicFramePr>
        <p:xfrm>
          <a:off x="323528" y="788805"/>
          <a:ext cx="8640961" cy="60392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4256"/>
                <a:gridCol w="3168352"/>
                <a:gridCol w="3168353"/>
              </a:tblGrid>
              <a:tr h="1329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профиля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!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Сфера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деятельности, на которую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ориентирован профиль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Предметные области, из которых преимущественно выбираются предметы для изучения на углубленном уровне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  <a:tr h="5180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Естественнонаучный профиль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медицина, биотехнологии и др.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«Математика и информатика»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«Естественные науки»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  <a:tr h="7886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Технологический профиль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производственная, инженерная и информационная сферы деятельности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«Математика и информатика»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«Естественные науки»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  <a:tr h="7886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Гуманитарный профиль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педагогика, психология, общественные отношения и др.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«Русский язык и литература»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«Общественные науки»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«Иностранные языки»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  <a:tr h="1600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Социально-экономический профиль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профессии, связанные с социальной сферой, финансами и экономикой, с обработкой информации, </a:t>
                      </a: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управлением, предпринимательством и 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др.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«Математика и информатика»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«Общественные науки»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  <a:tr h="71133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Универсальный профиль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306297"/>
              </p:ext>
            </p:extLst>
          </p:nvPr>
        </p:nvGraphicFramePr>
        <p:xfrm>
          <a:off x="8145136" y="260350"/>
          <a:ext cx="765502" cy="708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6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5136" y="260350"/>
                        <a:ext cx="765502" cy="708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Виды учебных предметов, курсов, </a:t>
            </a:r>
          </a:p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реализуемых на уровне среднего общего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30170"/>
              </p:ext>
            </p:extLst>
          </p:nvPr>
        </p:nvGraphicFramePr>
        <p:xfrm>
          <a:off x="467544" y="1124744"/>
          <a:ext cx="8424936" cy="54657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1128"/>
                <a:gridCol w="5873808"/>
              </a:tblGrid>
              <a:tr h="608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учебного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предмета, курса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Назначение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  <a:tr h="9032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Учебные предметы базового уровня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ориентированы на обеспечение преимущественно общеобразовательной и общекультурной подготовки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  <a:tr h="23542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Учебные предметы углублённого уровня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ориентированы преимущественно на подготовку к последующему профессиональному образованию, развитие индивидуальных способностей обучающихся путем более глубокого, чем это предусматривается базовым курсом, освоением основ наук, систематических знаний и способов действий, присущих данному учебному предмету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  <a:tr h="6465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Интегрированные учебные предметы</a:t>
                      </a:r>
                      <a:endParaRPr lang="ru-RU" sz="1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ориентированы на формирование целостных представлений о мире и общей </a:t>
                      </a:r>
                      <a:r>
                        <a:rPr lang="ru-RU" sz="1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культуре 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обучающихся путем освоения систематических научных знаний и способов действий на </a:t>
                      </a:r>
                      <a:r>
                        <a:rPr lang="ru-RU" sz="18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метапредметной</a:t>
                      </a:r>
                      <a:r>
                        <a:rPr lang="ru-RU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основе</a:t>
                      </a:r>
                      <a:endParaRPr lang="ru-RU" sz="1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5610914"/>
              </p:ext>
            </p:extLst>
          </p:nvPr>
        </p:nvGraphicFramePr>
        <p:xfrm>
          <a:off x="8145136" y="260350"/>
          <a:ext cx="765502" cy="708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85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5136" y="260350"/>
                        <a:ext cx="765502" cy="708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260648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Виды учебных предметов, курсов, </a:t>
            </a:r>
          </a:p>
          <a:p>
            <a:pPr algn="ctr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реализуемых на уровне среднего общего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771700"/>
              </p:ext>
            </p:extLst>
          </p:nvPr>
        </p:nvGraphicFramePr>
        <p:xfrm>
          <a:off x="467544" y="1124744"/>
          <a:ext cx="8424936" cy="5095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1128"/>
                <a:gridCol w="5873808"/>
              </a:tblGrid>
              <a:tr h="6089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учебного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предмета, курса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Назначение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  <a:tr h="23707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91465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Дополнительные учебные предметы, курсы по выбору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  <a:tc>
                  <a:txBody>
                    <a:bodyPr/>
                    <a:lstStyle/>
                    <a:p>
                      <a:pPr indent="11176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обеспечивают: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удовлетворение индивидуальных запросов обучающихся;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общеобразовательную, общекультурную составляющую при получении среднего общего образования;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личности обучающихся, их познавательных интересов, интеллектуальной и ценностно-смысловой сферы;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навыков самообразования и </a:t>
                      </a:r>
                      <a:r>
                        <a:rPr lang="ru-RU" sz="16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самопроектирования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углубление, расширение и систематизацию знаний в выбранной области научного знания или вида деятельности;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291465" algn="l"/>
                          <a:tab pos="364490" algn="l"/>
                        </a:tabLs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совершенствование имеющегося и приобретение нового опыта познавательной деятельности, профессионального самоопределения обучающихся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35139" marR="3513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9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1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844885"/>
              </p:ext>
            </p:extLst>
          </p:nvPr>
        </p:nvGraphicFramePr>
        <p:xfrm>
          <a:off x="277165" y="836712"/>
          <a:ext cx="8640961" cy="1826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3312368"/>
                <a:gridCol w="3456385"/>
              </a:tblGrid>
              <a:tr h="18265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Универсальный профиль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ориентирован, в первую очередь, на обучающихся, чей выбор «не вписывается» в рамки заданных выше профилей</a:t>
                      </a:r>
                      <a:endParaRPr lang="ru-RU" sz="16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позволяет ограничиться базовым уровнем изучения учебных предметов, однако ученик также может выбрать учебные предметы на углубленном уровне</a:t>
                      </a:r>
                      <a:endParaRPr lang="ru-RU" sz="16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7084" marR="67084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2780928"/>
            <a:ext cx="849694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Возможности – учет разных образовательных ситуаций:</a:t>
            </a: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«профильных групп» (дифференциация);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учебные предметы на базовом уровне + построение индивидуальной образовательной траектории в рамках части, формируемой участниками образовательных отношений, организацию проектной деятельности;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интеграция с образовательными программами профессионального обучения;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09.11.2018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867953"/>
              </p:ext>
            </p:extLst>
          </p:nvPr>
        </p:nvGraphicFramePr>
        <p:xfrm>
          <a:off x="8316416" y="260350"/>
          <a:ext cx="594222" cy="549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9" name="Точечный рисунок" r:id="rId3" imgW="4476190" imgH="4133333" progId="PBrush">
                  <p:embed/>
                </p:oleObj>
              </mc:Choice>
              <mc:Fallback>
                <p:oleObj name="Точечный рисунок" r:id="rId3" imgW="4476190" imgH="413333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16416" y="260350"/>
                        <a:ext cx="594222" cy="549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95536" y="476672"/>
            <a:ext cx="7920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2000" algn="just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Индивидуальный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проект – это особая форма организации самостоятельной проектной деятельности обучающихся в рамках учебного времени, специально отведенного учебным планом, осуществляемой под руководством </a:t>
            </a:r>
            <a:r>
              <a:rPr 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тьютора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и/или учителя.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8621" y="2564904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Возможные формы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 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проектной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деятельности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411760" y="3272790"/>
            <a:ext cx="792088" cy="732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3272790"/>
            <a:ext cx="936104" cy="73227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7584" y="429309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Элективный курс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1442" y="4109083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Рабочие программы учебных предметов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411760" y="4693206"/>
            <a:ext cx="0" cy="4419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541622" y="4845606"/>
            <a:ext cx="0" cy="4419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27584" y="5268871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Тьютор </a:t>
            </a:r>
          </a:p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(и консультанты)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6559" y="541630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Учителя-предметники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ЧИППКРО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ЧИППКРО 1</Template>
  <TotalTime>1964</TotalTime>
  <Words>1586</Words>
  <Application>Microsoft Office PowerPoint</Application>
  <PresentationFormat>Экран (4:3)</PresentationFormat>
  <Paragraphs>194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ЧИППКРО 1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Н. Чипышева</dc:creator>
  <cp:lastModifiedBy>Павел А.Сафронов</cp:lastModifiedBy>
  <cp:revision>165</cp:revision>
  <cp:lastPrinted>2017-08-14T22:44:29Z</cp:lastPrinted>
  <dcterms:modified xsi:type="dcterms:W3CDTF">2018-11-12T11:12:25Z</dcterms:modified>
</cp:coreProperties>
</file>