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7" r:id="rId2"/>
    <p:sldId id="260" r:id="rId3"/>
    <p:sldId id="261" r:id="rId4"/>
    <p:sldId id="281" r:id="rId5"/>
    <p:sldId id="283" r:id="rId6"/>
    <p:sldId id="284" r:id="rId7"/>
    <p:sldId id="285" r:id="rId8"/>
    <p:sldId id="265" r:id="rId9"/>
    <p:sldId id="266" r:id="rId10"/>
    <p:sldId id="268" r:id="rId11"/>
    <p:sldId id="264" r:id="rId12"/>
    <p:sldId id="263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2" r:id="rId25"/>
    <p:sldId id="286" r:id="rId2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BA4CFA-A38F-5935-9997-BCF610008EDA}" v="154" dt="2018-10-30T11:53:37.3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5" autoAdjust="0"/>
    <p:restoredTop sz="94660"/>
  </p:normalViewPr>
  <p:slideViewPr>
    <p:cSldViewPr snapToGrid="0">
      <p:cViewPr>
        <p:scale>
          <a:sx n="89" d="100"/>
          <a:sy n="89" d="100"/>
        </p:scale>
        <p:origin x="-1860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Начальная школа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Лист1!$A$3:$A$15</c:f>
              <c:strCache>
                <c:ptCount val="13"/>
                <c:pt idx="0">
                  <c:v>2005-2006</c:v>
                </c:pt>
                <c:pt idx="1">
                  <c:v>2006-2007</c:v>
                </c:pt>
                <c:pt idx="2">
                  <c:v>2007-2008</c:v>
                </c:pt>
                <c:pt idx="3">
                  <c:v>2008-2009</c:v>
                </c:pt>
                <c:pt idx="4">
                  <c:v>2009-2010</c:v>
                </c:pt>
                <c:pt idx="5">
                  <c:v> 2010-2011</c:v>
                </c:pt>
                <c:pt idx="6">
                  <c:v>2012-2013</c:v>
                </c:pt>
                <c:pt idx="7">
                  <c:v>2013-2014</c:v>
                </c:pt>
                <c:pt idx="8">
                  <c:v>2014-2015</c:v>
                </c:pt>
                <c:pt idx="9">
                  <c:v>2015-2016</c:v>
                </c:pt>
                <c:pt idx="10">
                  <c:v>2016-2017</c:v>
                </c:pt>
                <c:pt idx="11">
                  <c:v>2017-2018</c:v>
                </c:pt>
                <c:pt idx="12">
                  <c:v>2018-2019</c:v>
                </c:pt>
              </c:strCache>
            </c:strRef>
          </c:cat>
          <c:val>
            <c:numRef>
              <c:f>Лист1!$B$3:$B$15</c:f>
              <c:numCache>
                <c:formatCode>General</c:formatCode>
                <c:ptCount val="13"/>
                <c:pt idx="0">
                  <c:v>134</c:v>
                </c:pt>
                <c:pt idx="1">
                  <c:v>149</c:v>
                </c:pt>
                <c:pt idx="2">
                  <c:v>173</c:v>
                </c:pt>
                <c:pt idx="3">
                  <c:v>198</c:v>
                </c:pt>
                <c:pt idx="4">
                  <c:v>238</c:v>
                </c:pt>
                <c:pt idx="5">
                  <c:v>284</c:v>
                </c:pt>
                <c:pt idx="6">
                  <c:v>440</c:v>
                </c:pt>
                <c:pt idx="7">
                  <c:v>533</c:v>
                </c:pt>
                <c:pt idx="8">
                  <c:v>805</c:v>
                </c:pt>
                <c:pt idx="9">
                  <c:v>978</c:v>
                </c:pt>
                <c:pt idx="10">
                  <c:v>1133</c:v>
                </c:pt>
                <c:pt idx="11">
                  <c:v>1285</c:v>
                </c:pt>
                <c:pt idx="12">
                  <c:v>1475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19E-4F4A-967F-8E834042A33F}"/>
            </c:ext>
          </c:extLst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Основная школа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Лист1!$A$3:$A$15</c:f>
              <c:strCache>
                <c:ptCount val="13"/>
                <c:pt idx="0">
                  <c:v>2005-2006</c:v>
                </c:pt>
                <c:pt idx="1">
                  <c:v>2006-2007</c:v>
                </c:pt>
                <c:pt idx="2">
                  <c:v>2007-2008</c:v>
                </c:pt>
                <c:pt idx="3">
                  <c:v>2008-2009</c:v>
                </c:pt>
                <c:pt idx="4">
                  <c:v>2009-2010</c:v>
                </c:pt>
                <c:pt idx="5">
                  <c:v> 2010-2011</c:v>
                </c:pt>
                <c:pt idx="6">
                  <c:v>2012-2013</c:v>
                </c:pt>
                <c:pt idx="7">
                  <c:v>2013-2014</c:v>
                </c:pt>
                <c:pt idx="8">
                  <c:v>2014-2015</c:v>
                </c:pt>
                <c:pt idx="9">
                  <c:v>2015-2016</c:v>
                </c:pt>
                <c:pt idx="10">
                  <c:v>2016-2017</c:v>
                </c:pt>
                <c:pt idx="11">
                  <c:v>2017-2018</c:v>
                </c:pt>
                <c:pt idx="12">
                  <c:v>2018-2019</c:v>
                </c:pt>
              </c:strCache>
            </c:strRef>
          </c:cat>
          <c:val>
            <c:numRef>
              <c:f>Лист1!$C$3:$C$15</c:f>
              <c:numCache>
                <c:formatCode>General</c:formatCode>
                <c:ptCount val="13"/>
                <c:pt idx="0">
                  <c:v>178</c:v>
                </c:pt>
                <c:pt idx="1">
                  <c:v>188</c:v>
                </c:pt>
                <c:pt idx="2">
                  <c:v>188</c:v>
                </c:pt>
                <c:pt idx="3">
                  <c:v>208</c:v>
                </c:pt>
                <c:pt idx="4">
                  <c:v>229</c:v>
                </c:pt>
                <c:pt idx="5">
                  <c:v>283</c:v>
                </c:pt>
                <c:pt idx="6">
                  <c:v>386</c:v>
                </c:pt>
                <c:pt idx="7">
                  <c:v>451</c:v>
                </c:pt>
                <c:pt idx="8">
                  <c:v>593</c:v>
                </c:pt>
                <c:pt idx="9">
                  <c:v>710</c:v>
                </c:pt>
                <c:pt idx="10">
                  <c:v>837</c:v>
                </c:pt>
                <c:pt idx="11">
                  <c:v>964</c:v>
                </c:pt>
                <c:pt idx="12">
                  <c:v>1165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19E-4F4A-967F-8E834042A33F}"/>
            </c:ext>
          </c:extLst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Средняя школа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Лист1!$A$3:$A$15</c:f>
              <c:strCache>
                <c:ptCount val="13"/>
                <c:pt idx="0">
                  <c:v>2005-2006</c:v>
                </c:pt>
                <c:pt idx="1">
                  <c:v>2006-2007</c:v>
                </c:pt>
                <c:pt idx="2">
                  <c:v>2007-2008</c:v>
                </c:pt>
                <c:pt idx="3">
                  <c:v>2008-2009</c:v>
                </c:pt>
                <c:pt idx="4">
                  <c:v>2009-2010</c:v>
                </c:pt>
                <c:pt idx="5">
                  <c:v> 2010-2011</c:v>
                </c:pt>
                <c:pt idx="6">
                  <c:v>2012-2013</c:v>
                </c:pt>
                <c:pt idx="7">
                  <c:v>2013-2014</c:v>
                </c:pt>
                <c:pt idx="8">
                  <c:v>2014-2015</c:v>
                </c:pt>
                <c:pt idx="9">
                  <c:v>2015-2016</c:v>
                </c:pt>
                <c:pt idx="10">
                  <c:v>2016-2017</c:v>
                </c:pt>
                <c:pt idx="11">
                  <c:v>2017-2018</c:v>
                </c:pt>
                <c:pt idx="12">
                  <c:v>2018-2019</c:v>
                </c:pt>
              </c:strCache>
            </c:strRef>
          </c:cat>
          <c:val>
            <c:numRef>
              <c:f>Лист1!$D$3:$D$15</c:f>
              <c:numCache>
                <c:formatCode>General</c:formatCode>
                <c:ptCount val="13"/>
                <c:pt idx="0">
                  <c:v>43</c:v>
                </c:pt>
                <c:pt idx="1">
                  <c:v>40</c:v>
                </c:pt>
                <c:pt idx="2">
                  <c:v>44</c:v>
                </c:pt>
                <c:pt idx="3">
                  <c:v>42</c:v>
                </c:pt>
                <c:pt idx="4">
                  <c:v>34</c:v>
                </c:pt>
                <c:pt idx="5">
                  <c:v>31</c:v>
                </c:pt>
                <c:pt idx="6">
                  <c:v>32</c:v>
                </c:pt>
                <c:pt idx="7">
                  <c:v>39</c:v>
                </c:pt>
                <c:pt idx="8">
                  <c:v>47</c:v>
                </c:pt>
                <c:pt idx="9">
                  <c:v>57</c:v>
                </c:pt>
                <c:pt idx="10">
                  <c:v>77</c:v>
                </c:pt>
                <c:pt idx="11">
                  <c:v>95</c:v>
                </c:pt>
                <c:pt idx="12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19E-4F4A-967F-8E834042A33F}"/>
            </c:ext>
          </c:extLst>
        </c:ser>
        <c:ser>
          <c:idx val="3"/>
          <c:order val="3"/>
          <c:tx>
            <c:strRef>
              <c:f>Лист1!$E$2</c:f>
              <c:strCache>
                <c:ptCount val="1"/>
                <c:pt idx="0">
                  <c:v>Итого учащихся.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Лист1!$A$3:$A$15</c:f>
              <c:strCache>
                <c:ptCount val="13"/>
                <c:pt idx="0">
                  <c:v>2005-2006</c:v>
                </c:pt>
                <c:pt idx="1">
                  <c:v>2006-2007</c:v>
                </c:pt>
                <c:pt idx="2">
                  <c:v>2007-2008</c:v>
                </c:pt>
                <c:pt idx="3">
                  <c:v>2008-2009</c:v>
                </c:pt>
                <c:pt idx="4">
                  <c:v>2009-2010</c:v>
                </c:pt>
                <c:pt idx="5">
                  <c:v> 2010-2011</c:v>
                </c:pt>
                <c:pt idx="6">
                  <c:v>2012-2013</c:v>
                </c:pt>
                <c:pt idx="7">
                  <c:v>2013-2014</c:v>
                </c:pt>
                <c:pt idx="8">
                  <c:v>2014-2015</c:v>
                </c:pt>
                <c:pt idx="9">
                  <c:v>2015-2016</c:v>
                </c:pt>
                <c:pt idx="10">
                  <c:v>2016-2017</c:v>
                </c:pt>
                <c:pt idx="11">
                  <c:v>2017-2018</c:v>
                </c:pt>
                <c:pt idx="12">
                  <c:v>2018-2019</c:v>
                </c:pt>
              </c:strCache>
            </c:strRef>
          </c:cat>
          <c:val>
            <c:numRef>
              <c:f>Лист1!$E$3:$E$15</c:f>
              <c:numCache>
                <c:formatCode>General</c:formatCode>
                <c:ptCount val="13"/>
                <c:pt idx="0">
                  <c:v>355</c:v>
                </c:pt>
                <c:pt idx="1">
                  <c:v>377</c:v>
                </c:pt>
                <c:pt idx="2">
                  <c:v>405</c:v>
                </c:pt>
                <c:pt idx="3">
                  <c:v>448</c:v>
                </c:pt>
                <c:pt idx="4">
                  <c:v>501</c:v>
                </c:pt>
                <c:pt idx="5">
                  <c:v>598</c:v>
                </c:pt>
                <c:pt idx="6">
                  <c:v>858</c:v>
                </c:pt>
                <c:pt idx="7">
                  <c:v>1023</c:v>
                </c:pt>
                <c:pt idx="8">
                  <c:v>1445</c:v>
                </c:pt>
                <c:pt idx="9">
                  <c:v>1745</c:v>
                </c:pt>
                <c:pt idx="10">
                  <c:v>2047</c:v>
                </c:pt>
                <c:pt idx="11">
                  <c:v>2344</c:v>
                </c:pt>
                <c:pt idx="12">
                  <c:v>2740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19E-4F4A-967F-8E834042A3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3430016"/>
        <c:axId val="105355136"/>
      </c:barChart>
      <c:catAx>
        <c:axId val="63430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05355136"/>
        <c:crosses val="autoZero"/>
        <c:auto val="1"/>
        <c:lblAlgn val="ctr"/>
        <c:lblOffset val="100"/>
        <c:noMultiLvlLbl val="0"/>
      </c:catAx>
      <c:valAx>
        <c:axId val="105355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3430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92437126744282"/>
          <c:y val="5.5422331040780912E-2"/>
          <c:w val="0.89019685039370078"/>
          <c:h val="0.72088764946048411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507584"/>
        <c:axId val="55521664"/>
      </c:barChart>
      <c:catAx>
        <c:axId val="555075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5521664"/>
        <c:crosses val="autoZero"/>
        <c:auto val="1"/>
        <c:lblAlgn val="ctr"/>
        <c:lblOffset val="100"/>
        <c:noMultiLvlLbl val="0"/>
      </c:catAx>
      <c:valAx>
        <c:axId val="55521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5507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Количество</a:t>
            </a:r>
            <a:r>
              <a:rPr lang="ru-RU" baseline="0" dirty="0"/>
              <a:t> педагогов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Лист1!$B$42:$B$46</c:f>
              <c:strCache>
                <c:ptCount val="5"/>
                <c:pt idx="0">
                  <c:v>2014 - 2015 учебный год</c:v>
                </c:pt>
                <c:pt idx="1">
                  <c:v>2015 - 2016 учебный год</c:v>
                </c:pt>
                <c:pt idx="2">
                  <c:v>2016 -2017 учебный год</c:v>
                </c:pt>
                <c:pt idx="3">
                  <c:v>2017 - 2018 учебный год</c:v>
                </c:pt>
                <c:pt idx="4">
                  <c:v>2018 2019 учебный год</c:v>
                </c:pt>
              </c:strCache>
            </c:strRef>
          </c:cat>
          <c:val>
            <c:numRef>
              <c:f>Лист1!$C$42:$C$46</c:f>
              <c:numCache>
                <c:formatCode>General</c:formatCode>
                <c:ptCount val="5"/>
                <c:pt idx="0">
                  <c:v>61</c:v>
                </c:pt>
                <c:pt idx="1">
                  <c:v>89</c:v>
                </c:pt>
                <c:pt idx="2">
                  <c:v>102</c:v>
                </c:pt>
                <c:pt idx="3">
                  <c:v>118</c:v>
                </c:pt>
                <c:pt idx="4">
                  <c:v>128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D0-4D76-800B-B0C5D990F59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5532928"/>
        <c:axId val="63125760"/>
      </c:barChart>
      <c:catAx>
        <c:axId val="55532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3125760"/>
        <c:crosses val="autoZero"/>
        <c:auto val="1"/>
        <c:lblAlgn val="ctr"/>
        <c:lblOffset val="100"/>
        <c:noMultiLvlLbl val="0"/>
      </c:catAx>
      <c:valAx>
        <c:axId val="6312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5532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Выбор профиля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Лист1!$C$35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Лист1!$B$36:$B$39</c:f>
              <c:strCache>
                <c:ptCount val="4"/>
                <c:pt idx="0">
                  <c:v>технологический профиль</c:v>
                </c:pt>
                <c:pt idx="1">
                  <c:v>естественно - научный профиль</c:v>
                </c:pt>
                <c:pt idx="2">
                  <c:v>гуманитарный профиль</c:v>
                </c:pt>
                <c:pt idx="3">
                  <c:v>социально - экономический профиль</c:v>
                </c:pt>
              </c:strCache>
            </c:strRef>
          </c:cat>
          <c:val>
            <c:numRef>
              <c:f>Лист1!$C$36:$C$39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0A1-4D96-B7AF-87E764E0ADDC}"/>
            </c:ext>
          </c:extLst>
        </c:ser>
        <c:ser>
          <c:idx val="1"/>
          <c:order val="1"/>
          <c:tx>
            <c:strRef>
              <c:f>Лист1!$D$35</c:f>
              <c:strCache>
                <c:ptCount val="1"/>
                <c:pt idx="0">
                  <c:v>11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Лист1!$B$36:$B$39</c:f>
              <c:strCache>
                <c:ptCount val="4"/>
                <c:pt idx="0">
                  <c:v>технологический профиль</c:v>
                </c:pt>
                <c:pt idx="1">
                  <c:v>естественно - научный профиль</c:v>
                </c:pt>
                <c:pt idx="2">
                  <c:v>гуманитарный профиль</c:v>
                </c:pt>
                <c:pt idx="3">
                  <c:v>социально - экономический профиль</c:v>
                </c:pt>
              </c:strCache>
            </c:strRef>
          </c:cat>
          <c:val>
            <c:numRef>
              <c:f>Лист1!$D$36:$D$39</c:f>
              <c:numCache>
                <c:formatCode>General</c:formatCode>
                <c:ptCount val="4"/>
                <c:pt idx="0">
                  <c:v>10</c:v>
                </c:pt>
                <c:pt idx="1">
                  <c:v>5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0A1-4D96-B7AF-87E764E0ADD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7593600"/>
        <c:axId val="97595392"/>
      </c:barChart>
      <c:catAx>
        <c:axId val="97593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7595392"/>
        <c:crosses val="autoZero"/>
        <c:auto val="1"/>
        <c:lblAlgn val="ctr"/>
        <c:lblOffset val="100"/>
        <c:noMultiLvlLbl val="0"/>
      </c:catAx>
      <c:valAx>
        <c:axId val="9759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7593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Выбор</a:t>
            </a:r>
            <a:r>
              <a:rPr lang="ru-RU" baseline="0" dirty="0"/>
              <a:t>  учебного предмета для подготовки и защиты проекта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Лист1!$B$47:$B$56</c:f>
              <c:strCache>
                <c:ptCount val="10"/>
                <c:pt idx="0">
                  <c:v>социология </c:v>
                </c:pt>
                <c:pt idx="1">
                  <c:v>политология</c:v>
                </c:pt>
                <c:pt idx="2">
                  <c:v>история</c:v>
                </c:pt>
                <c:pt idx="3">
                  <c:v>право</c:v>
                </c:pt>
                <c:pt idx="4">
                  <c:v>литература </c:v>
                </c:pt>
                <c:pt idx="5">
                  <c:v>физика </c:v>
                </c:pt>
                <c:pt idx="6">
                  <c:v>математика </c:v>
                </c:pt>
                <c:pt idx="7">
                  <c:v>информатика</c:v>
                </c:pt>
                <c:pt idx="8">
                  <c:v>биолгия</c:v>
                </c:pt>
                <c:pt idx="9">
                  <c:v>химия </c:v>
                </c:pt>
              </c:strCache>
            </c:strRef>
          </c:cat>
          <c:val>
            <c:numRef>
              <c:f>Лист1!$C$47:$C$56</c:f>
              <c:numCache>
                <c:formatCode>General</c:formatCode>
                <c:ptCount val="10"/>
                <c:pt idx="0">
                  <c:v>1</c:v>
                </c:pt>
                <c:pt idx="1">
                  <c:v>5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6</c:v>
                </c:pt>
                <c:pt idx="6">
                  <c:v>1</c:v>
                </c:pt>
                <c:pt idx="7">
                  <c:v>2</c:v>
                </c:pt>
                <c:pt idx="8">
                  <c:v>4</c:v>
                </c:pt>
                <c:pt idx="9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A1E-47FF-B6A5-D1C96B172DE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97632640"/>
        <c:axId val="97635328"/>
      </c:barChart>
      <c:catAx>
        <c:axId val="97632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7635328"/>
        <c:crosses val="autoZero"/>
        <c:auto val="1"/>
        <c:lblAlgn val="ctr"/>
        <c:lblOffset val="100"/>
        <c:noMultiLvlLbl val="0"/>
      </c:catAx>
      <c:valAx>
        <c:axId val="97635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7632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797E62C-0B93-4465-8140-5F39B53560D0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B5E5E5A-9C62-4192-A49D-48F6FC74F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980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D96F294-0208-4BE3-B8A6-0FEC11AFFE45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A784388-D2A4-41F7-B456-E0D7CFD79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704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5236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10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757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682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3057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9784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988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5296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4604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10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05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344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900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0381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1927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296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384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739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86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389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159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016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6CA56-ED11-4965-8FB8-481AE6B849B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896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91822-4F12-4BC5-9B2E-F62B0AFEE06A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5735A-E91F-43F6-9080-4208CA7E9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9FC18-861A-4D84-B0F6-36310AEE0E57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35F2E-B36D-4073-BF37-F92AEBBFE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26A75-0EA5-4936-B29A-4C0E3E9E27AF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7A856-C9A0-47A2-AC69-2F075DE68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A61B1-EBCA-417B-90FF-F5AB9E8AC5EB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84B35-E069-4086-BF86-416B8A82B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93739-215F-4AD9-AF6F-89613C3733B8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94655-6721-4B8B-9F66-F9295F9A5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B4D89-7811-43A0-A76D-9690026DF3AD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794AF-249B-44A4-9775-97E4537D3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FD744-1A7A-4C8E-B270-6781C785B4B5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F03A3-9265-4CD0-A64E-F6DBEC569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460E5-6C05-4267-8DBA-2C1FA4FBAF8F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5AE03-D1D7-49AB-8ADA-1E03EADC2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53E07-7A22-4894-9EBA-B7939662FF66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89F43-4215-49EB-AA57-32677B687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8EFB9-4F79-4B07-AD30-E28B3E6234A3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5FC8B-0CFF-431C-ACC2-ECF69BA14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3D647-A908-4AAF-84D2-E8FC537356C8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7D4F0-C7C1-4F7E-A1D1-30A0F2790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E6DE7F-3667-4D1D-AE31-D3C860549316}" type="datetimeFigureOut">
              <a:rPr lang="ru-RU"/>
              <a:pPr>
                <a:defRPr/>
              </a:pPr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843D99-959E-4792-BCD6-C907C5F0C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chart" Target="../charts/chart3.xml"/><Relationship Id="rId4" Type="http://schemas.openxmlformats.org/officeDocument/2006/relationships/image" Target="../media/image3.jpeg"/><Relationship Id="rId9" Type="http://schemas.openxmlformats.org/officeDocument/2006/relationships/chart" Target="../charts/char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r>
              <a:rPr lang="ru-RU" dirty="0">
                <a:solidFill>
                  <a:srgbClr val="000000"/>
                </a:solidFill>
              </a:rPr>
              <a:t>06-09 ноября 2018</a:t>
            </a:r>
          </a:p>
          <a:p>
            <a:pPr algn="ctr"/>
            <a:r>
              <a:rPr lang="ru-RU" dirty="0">
                <a:solidFill>
                  <a:srgbClr val="000000"/>
                </a:solidFill>
              </a:rPr>
              <a:t>Челябинск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Всероссийская научно – практическая конференция  </a:t>
            </a:r>
            <a:br>
              <a:rPr lang="ru-RU" sz="2400" dirty="0"/>
            </a:br>
            <a:r>
              <a:rPr lang="ru-RU" sz="2400" dirty="0"/>
              <a:t>«Опыт и проблемы введения федеральных государственных образовательных стандартов общего образования</a:t>
            </a:r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 fontScale="55000" lnSpcReduction="20000"/>
          </a:bodyPr>
          <a:lstStyle/>
          <a:p>
            <a:pPr marL="0" indent="0" algn="ctr" fontAlgn="auto">
              <a:lnSpc>
                <a:spcPct val="16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дифференцированного обучения в рамках универсального профиля на основе сетевого взаимодействия с ВУЗами</a:t>
            </a:r>
          </a:p>
          <a:p>
            <a:pPr marL="0" indent="0" algn="r" fontAlgn="auto">
              <a:lnSpc>
                <a:spcPct val="16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Дудко Юлия Николаевна, </a:t>
            </a:r>
          </a:p>
          <a:p>
            <a:pPr marL="0" indent="0" algn="r" fontAlgn="auto">
              <a:lnSpc>
                <a:spcPct val="16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УВР </a:t>
            </a:r>
          </a:p>
          <a:p>
            <a:pPr marL="0" indent="0" algn="r" fontAlgn="auto">
              <a:lnSpc>
                <a:spcPct val="16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 116 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г.Челябинска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1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A241376-E17A-4F78-9F86-8E4D30CF586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40" y="475999"/>
            <a:ext cx="1865311" cy="174670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233122"/>
            <a:ext cx="6878085" cy="266699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</a:t>
            </a:r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/>
          </a:bodyPr>
          <a:lstStyle/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10</a:t>
            </a:fld>
            <a:endParaRPr lang="ru-RU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F1BCC26F-5FA0-4614-9E37-ADA306D8B7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798994"/>
              </p:ext>
            </p:extLst>
          </p:nvPr>
        </p:nvGraphicFramePr>
        <p:xfrm>
          <a:off x="1457739" y="1625889"/>
          <a:ext cx="10243932" cy="49377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35067">
                  <a:extLst>
                    <a:ext uri="{9D8B030D-6E8A-4147-A177-3AD203B41FA5}">
                      <a16:colId xmlns="" xmlns:a16="http://schemas.microsoft.com/office/drawing/2014/main" val="682035356"/>
                    </a:ext>
                  </a:extLst>
                </a:gridCol>
                <a:gridCol w="2737766">
                  <a:extLst>
                    <a:ext uri="{9D8B030D-6E8A-4147-A177-3AD203B41FA5}">
                      <a16:colId xmlns="" xmlns:a16="http://schemas.microsoft.com/office/drawing/2014/main" val="1823532905"/>
                    </a:ext>
                  </a:extLst>
                </a:gridCol>
                <a:gridCol w="821254">
                  <a:extLst>
                    <a:ext uri="{9D8B030D-6E8A-4147-A177-3AD203B41FA5}">
                      <a16:colId xmlns="" xmlns:a16="http://schemas.microsoft.com/office/drawing/2014/main" val="434485587"/>
                    </a:ext>
                  </a:extLst>
                </a:gridCol>
                <a:gridCol w="1091613">
                  <a:extLst>
                    <a:ext uri="{9D8B030D-6E8A-4147-A177-3AD203B41FA5}">
                      <a16:colId xmlns="" xmlns:a16="http://schemas.microsoft.com/office/drawing/2014/main" val="76474818"/>
                    </a:ext>
                  </a:extLst>
                </a:gridCol>
                <a:gridCol w="1092594">
                  <a:extLst>
                    <a:ext uri="{9D8B030D-6E8A-4147-A177-3AD203B41FA5}">
                      <a16:colId xmlns="" xmlns:a16="http://schemas.microsoft.com/office/drawing/2014/main" val="1324261512"/>
                    </a:ext>
                  </a:extLst>
                </a:gridCol>
                <a:gridCol w="1092594">
                  <a:extLst>
                    <a:ext uri="{9D8B030D-6E8A-4147-A177-3AD203B41FA5}">
                      <a16:colId xmlns="" xmlns:a16="http://schemas.microsoft.com/office/drawing/2014/main" val="4249257336"/>
                    </a:ext>
                  </a:extLst>
                </a:gridCol>
                <a:gridCol w="973044">
                  <a:extLst>
                    <a:ext uri="{9D8B030D-6E8A-4147-A177-3AD203B41FA5}">
                      <a16:colId xmlns="" xmlns:a16="http://schemas.microsoft.com/office/drawing/2014/main" val="789699733"/>
                    </a:ext>
                  </a:extLst>
                </a:gridCol>
              </a:tblGrid>
              <a:tr h="52734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Предметная область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предмет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</a:t>
                      </a:r>
                    </a:p>
                  </a:txBody>
                  <a:tcPr marL="26074" marR="26074" marT="0" marB="0"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класс</a:t>
                      </a:r>
                    </a:p>
                  </a:txBody>
                  <a:tcPr marL="26074" marR="2607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класс</a:t>
                      </a:r>
                    </a:p>
                  </a:txBody>
                  <a:tcPr marL="26074" marR="2607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45104380"/>
                  </a:ext>
                </a:extLst>
              </a:tr>
              <a:tr h="226664">
                <a:tc row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Физическая культура, экология и основы безопасности жизнедеятельности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Физическая культура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Б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105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105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654050026"/>
                  </a:ext>
                </a:extLst>
              </a:tr>
              <a:tr h="361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Основы безопасности жизнедеятельности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Б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35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35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2940617227"/>
                  </a:ext>
                </a:extLst>
              </a:tr>
              <a:tr h="226664">
                <a:tc rowSpan="3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Элективные курсы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Индивидуальный проект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35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2952041667"/>
                  </a:ext>
                </a:extLst>
              </a:tr>
              <a:tr h="2266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Русская словесность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</a:t>
                      </a: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35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35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2328062685"/>
                  </a:ext>
                </a:extLst>
              </a:tr>
              <a:tr h="2266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Логические основы математики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</a:t>
                      </a: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35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effectLst/>
                        </a:rPr>
                        <a:t>35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443473980"/>
                  </a:ext>
                </a:extLst>
              </a:tr>
              <a:tr h="226664"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Итого обязательная учебная нагрузка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effectLst/>
                        </a:rPr>
                        <a:t>31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effectLst/>
                        </a:rPr>
                        <a:t>1085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effectLst/>
                        </a:rPr>
                        <a:t>31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effectLst/>
                        </a:rPr>
                        <a:t>1085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71791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3886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318052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Универсальный профиль</a:t>
            </a:r>
            <a:br>
              <a:rPr lang="ru-RU" sz="2400" b="1" dirty="0"/>
            </a:br>
            <a:r>
              <a:rPr lang="ru-RU" sz="2400" b="1" dirty="0"/>
              <a:t>4 профильные группы </a:t>
            </a:r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1781176"/>
            <a:ext cx="10515600" cy="4652753"/>
          </a:xfrm>
        </p:spPr>
        <p:txBody>
          <a:bodyPr rtlCol="0">
            <a:normAutofit fontScale="70000" lnSpcReduction="20000"/>
          </a:bodyPr>
          <a:lstStyle/>
          <a:p>
            <a:pPr lvl="0"/>
            <a:r>
              <a:rPr lang="ru-RU" b="1" dirty="0"/>
              <a:t>Технологический профиль</a:t>
            </a:r>
            <a:r>
              <a:rPr lang="ru-RU" dirty="0"/>
              <a:t> ориентирован на производственную, инженерную и информационную сферы деятельности, поэтому в данном профиле для изучения на углубленном уровне выбираются факультативные курсы и курсы внеурочной деятельности преимущественно из предметных областей «Математика и информатика» и «Естественные науки».</a:t>
            </a:r>
          </a:p>
          <a:p>
            <a:pPr lvl="0"/>
            <a:r>
              <a:rPr lang="ru-RU" b="1" dirty="0"/>
              <a:t>Естественно-научный профиль</a:t>
            </a:r>
            <a:r>
              <a:rPr lang="ru-RU" dirty="0"/>
              <a:t> ориентирует на такие сферы деятельности, как медицина, биотехнологии и др. В данном профиле для изучения на углубленном уровне выбираются факультативные курсы и курсы внеурочной деятельности преимущественно из предметных областей «Математика и информатика» и «Естественные науки». </a:t>
            </a:r>
          </a:p>
          <a:p>
            <a:pPr lvl="0"/>
            <a:r>
              <a:rPr lang="ru-RU" b="1" dirty="0"/>
              <a:t>Гуманитарный профиль</a:t>
            </a:r>
            <a:r>
              <a:rPr lang="ru-RU" dirty="0"/>
              <a:t> ориентирует на такие сферы деятельности, как педагогика, психология, общественные отношения и др.  В данном профиле обучения для изучения на углубленном уровне выбираются курсы по внеурочной деятельности из предметных областей «Русский язык и литература», «Общественные науки» и «Иностранные языки».</a:t>
            </a:r>
          </a:p>
          <a:p>
            <a:pPr lvl="0"/>
            <a:r>
              <a:rPr lang="ru-RU" b="1" dirty="0"/>
              <a:t>Социально-экономический профиль</a:t>
            </a:r>
            <a:r>
              <a:rPr lang="ru-RU" dirty="0"/>
              <a:t> ориентирует на профессии, связанные с социальной сферой, финансами и экономикой, с обработкой информации, с такими сферами деятельности, как управление, предпринимательство, работа с финансами и др. В данном профиле для изучения на углубленном уровне выбираются курсы по внеурочной деятельности преимущественно из предметных областей «Математика и информатика», «Общественные науки». </a:t>
            </a:r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521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17" name="Заголовок 16">
            <a:extLst>
              <a:ext uri="{FF2B5EF4-FFF2-40B4-BE49-F238E27FC236}">
                <a16:creationId xmlns="" xmlns:a16="http://schemas.microsoft.com/office/drawing/2014/main" id="{9F1BC7EB-F2DA-4A4C-87AF-4DF314E95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7912" y="365125"/>
            <a:ext cx="8835887" cy="1325563"/>
          </a:xfrm>
        </p:spPr>
        <p:txBody>
          <a:bodyPr/>
          <a:lstStyle/>
          <a:p>
            <a:r>
              <a:rPr lang="ru-RU" dirty="0"/>
              <a:t>Выбор профиля </a:t>
            </a:r>
            <a:br>
              <a:rPr lang="ru-RU" dirty="0"/>
            </a:br>
            <a:r>
              <a:rPr lang="ru-RU" dirty="0"/>
              <a:t>(профильной группы)</a:t>
            </a:r>
          </a:p>
        </p:txBody>
      </p:sp>
      <p:pic>
        <p:nvPicPr>
          <p:cNvPr id="18" name="Объект 17" descr="Изображение выглядит как снимок экрана&#10;&#10;Описание создано автоматически">
            <a:extLst>
              <a:ext uri="{FF2B5EF4-FFF2-40B4-BE49-F238E27FC236}">
                <a16:creationId xmlns="" xmlns:a16="http://schemas.microsoft.com/office/drawing/2014/main" id="{EF74DCCE-C2E3-43AD-B040-4B3E66AA8A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0958" y="1690688"/>
            <a:ext cx="9882841" cy="5078412"/>
          </a:xfrm>
        </p:spPr>
      </p:pic>
    </p:spTree>
    <p:extLst>
      <p:ext uri="{BB962C8B-B14F-4D97-AF65-F5344CB8AC3E}">
        <p14:creationId xmlns:p14="http://schemas.microsoft.com/office/powerpoint/2010/main" val="3824647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233122"/>
            <a:ext cx="6878085" cy="266699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(технологический профиль)</a:t>
            </a:r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/>
          </a:bodyPr>
          <a:lstStyle/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13</a:t>
            </a:fld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E1CFAE11-7E7A-4385-AA54-997A7B7C8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158740"/>
              </p:ext>
            </p:extLst>
          </p:nvPr>
        </p:nvGraphicFramePr>
        <p:xfrm>
          <a:off x="1572994" y="1131004"/>
          <a:ext cx="10379294" cy="561891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35157">
                  <a:extLst>
                    <a:ext uri="{9D8B030D-6E8A-4147-A177-3AD203B41FA5}">
                      <a16:colId xmlns="" xmlns:a16="http://schemas.microsoft.com/office/drawing/2014/main" val="408741364"/>
                    </a:ext>
                  </a:extLst>
                </a:gridCol>
                <a:gridCol w="2435157">
                  <a:extLst>
                    <a:ext uri="{9D8B030D-6E8A-4147-A177-3AD203B41FA5}">
                      <a16:colId xmlns="" xmlns:a16="http://schemas.microsoft.com/office/drawing/2014/main" val="420418924"/>
                    </a:ext>
                  </a:extLst>
                </a:gridCol>
                <a:gridCol w="1123994">
                  <a:extLst>
                    <a:ext uri="{9D8B030D-6E8A-4147-A177-3AD203B41FA5}">
                      <a16:colId xmlns="" xmlns:a16="http://schemas.microsoft.com/office/drawing/2014/main" val="560294376"/>
                    </a:ext>
                  </a:extLst>
                </a:gridCol>
                <a:gridCol w="1091657">
                  <a:extLst>
                    <a:ext uri="{9D8B030D-6E8A-4147-A177-3AD203B41FA5}">
                      <a16:colId xmlns="" xmlns:a16="http://schemas.microsoft.com/office/drawing/2014/main" val="2446292772"/>
                    </a:ext>
                  </a:extLst>
                </a:gridCol>
                <a:gridCol w="1290025">
                  <a:extLst>
                    <a:ext uri="{9D8B030D-6E8A-4147-A177-3AD203B41FA5}">
                      <a16:colId xmlns="" xmlns:a16="http://schemas.microsoft.com/office/drawing/2014/main" val="112792444"/>
                    </a:ext>
                  </a:extLst>
                </a:gridCol>
                <a:gridCol w="895248">
                  <a:extLst>
                    <a:ext uri="{9D8B030D-6E8A-4147-A177-3AD203B41FA5}">
                      <a16:colId xmlns="" xmlns:a16="http://schemas.microsoft.com/office/drawing/2014/main" val="2022349767"/>
                    </a:ext>
                  </a:extLst>
                </a:gridCol>
                <a:gridCol w="1108056">
                  <a:extLst>
                    <a:ext uri="{9D8B030D-6E8A-4147-A177-3AD203B41FA5}">
                      <a16:colId xmlns="" xmlns:a16="http://schemas.microsoft.com/office/drawing/2014/main" val="2054420495"/>
                    </a:ext>
                  </a:extLst>
                </a:gridCol>
              </a:tblGrid>
              <a:tr h="106183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Предметная область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Учебный предмет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уровень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10 класс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11 класс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31575424"/>
                  </a:ext>
                </a:extLst>
              </a:tr>
              <a:tr h="1061830">
                <a:tc row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Курсы по выбору (факультативы)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Углубляем базовый курс физики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105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105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03218870"/>
                  </a:ext>
                </a:extLst>
              </a:tr>
              <a:tr h="1622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Углубляем базовый курс информатики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105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105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915550104"/>
                  </a:ext>
                </a:extLst>
              </a:tr>
              <a:tr h="1061830"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Общий объем учебного плана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37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1295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37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1295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904033750"/>
                  </a:ext>
                </a:extLst>
              </a:tr>
              <a:tr h="500991">
                <a:tc gridSpan="7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Итого за два года обучения: </a:t>
                      </a:r>
                      <a:r>
                        <a:rPr lang="ru-RU" sz="2000" b="1" dirty="0">
                          <a:effectLst/>
                        </a:rPr>
                        <a:t>2590 ч. 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29168725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="" xmlns:a16="http://schemas.microsoft.com/office/drawing/2014/main" id="{CFCFD60A-C72F-40EE-AB89-43FA41A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3850" y="29702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355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233122"/>
            <a:ext cx="6878085" cy="266699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(естественно – научный профиль)</a:t>
            </a:r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/>
          </a:bodyPr>
          <a:lstStyle/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14</a:t>
            </a:fld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E1CFAE11-7E7A-4385-AA54-997A7B7C8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136735"/>
              </p:ext>
            </p:extLst>
          </p:nvPr>
        </p:nvGraphicFramePr>
        <p:xfrm>
          <a:off x="1620868" y="1229763"/>
          <a:ext cx="10379294" cy="530914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35157">
                  <a:extLst>
                    <a:ext uri="{9D8B030D-6E8A-4147-A177-3AD203B41FA5}">
                      <a16:colId xmlns="" xmlns:a16="http://schemas.microsoft.com/office/drawing/2014/main" val="408741364"/>
                    </a:ext>
                  </a:extLst>
                </a:gridCol>
                <a:gridCol w="2435157">
                  <a:extLst>
                    <a:ext uri="{9D8B030D-6E8A-4147-A177-3AD203B41FA5}">
                      <a16:colId xmlns="" xmlns:a16="http://schemas.microsoft.com/office/drawing/2014/main" val="420418924"/>
                    </a:ext>
                  </a:extLst>
                </a:gridCol>
                <a:gridCol w="1123994">
                  <a:extLst>
                    <a:ext uri="{9D8B030D-6E8A-4147-A177-3AD203B41FA5}">
                      <a16:colId xmlns="" xmlns:a16="http://schemas.microsoft.com/office/drawing/2014/main" val="560294376"/>
                    </a:ext>
                  </a:extLst>
                </a:gridCol>
                <a:gridCol w="1091657">
                  <a:extLst>
                    <a:ext uri="{9D8B030D-6E8A-4147-A177-3AD203B41FA5}">
                      <a16:colId xmlns="" xmlns:a16="http://schemas.microsoft.com/office/drawing/2014/main" val="2446292772"/>
                    </a:ext>
                  </a:extLst>
                </a:gridCol>
                <a:gridCol w="1290025">
                  <a:extLst>
                    <a:ext uri="{9D8B030D-6E8A-4147-A177-3AD203B41FA5}">
                      <a16:colId xmlns="" xmlns:a16="http://schemas.microsoft.com/office/drawing/2014/main" val="112792444"/>
                    </a:ext>
                  </a:extLst>
                </a:gridCol>
                <a:gridCol w="895248">
                  <a:extLst>
                    <a:ext uri="{9D8B030D-6E8A-4147-A177-3AD203B41FA5}">
                      <a16:colId xmlns="" xmlns:a16="http://schemas.microsoft.com/office/drawing/2014/main" val="2022349767"/>
                    </a:ext>
                  </a:extLst>
                </a:gridCol>
                <a:gridCol w="1108056">
                  <a:extLst>
                    <a:ext uri="{9D8B030D-6E8A-4147-A177-3AD203B41FA5}">
                      <a16:colId xmlns="" xmlns:a16="http://schemas.microsoft.com/office/drawing/2014/main" val="2054420495"/>
                    </a:ext>
                  </a:extLst>
                </a:gridCol>
              </a:tblGrid>
              <a:tr h="106183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Предметная область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Учебный предмет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уровень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10 класс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11 класс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31575424"/>
                  </a:ext>
                </a:extLst>
              </a:tr>
              <a:tr h="1061830">
                <a:tc row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Курсы по выбору (факультативы)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Углубляем базовый курс химии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03218870"/>
                  </a:ext>
                </a:extLst>
              </a:tr>
              <a:tr h="16226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Углубляем базовый курс биологии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915550104"/>
                  </a:ext>
                </a:extLst>
              </a:tr>
              <a:tr h="1061830"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Общий объем учебного плана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1225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1225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904033750"/>
                  </a:ext>
                </a:extLst>
              </a:tr>
              <a:tr h="500991">
                <a:tc gridSpan="7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Итого за два года обучения: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2450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29168725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="" xmlns:a16="http://schemas.microsoft.com/office/drawing/2014/main" id="{CFCFD60A-C72F-40EE-AB89-43FA41A32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3850" y="29702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7187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233122"/>
            <a:ext cx="6878085" cy="266699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(гуманитарный профиль)</a:t>
            </a:r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/>
          </a:bodyPr>
          <a:lstStyle/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15</a:t>
            </a:fld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E1CFAE11-7E7A-4385-AA54-997A7B7C8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926587"/>
              </p:ext>
            </p:extLst>
          </p:nvPr>
        </p:nvGraphicFramePr>
        <p:xfrm>
          <a:off x="974506" y="1151451"/>
          <a:ext cx="10379294" cy="399625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35157">
                  <a:extLst>
                    <a:ext uri="{9D8B030D-6E8A-4147-A177-3AD203B41FA5}">
                      <a16:colId xmlns="" xmlns:a16="http://schemas.microsoft.com/office/drawing/2014/main" val="408741364"/>
                    </a:ext>
                  </a:extLst>
                </a:gridCol>
                <a:gridCol w="2435157">
                  <a:extLst>
                    <a:ext uri="{9D8B030D-6E8A-4147-A177-3AD203B41FA5}">
                      <a16:colId xmlns="" xmlns:a16="http://schemas.microsoft.com/office/drawing/2014/main" val="420418924"/>
                    </a:ext>
                  </a:extLst>
                </a:gridCol>
                <a:gridCol w="1123994">
                  <a:extLst>
                    <a:ext uri="{9D8B030D-6E8A-4147-A177-3AD203B41FA5}">
                      <a16:colId xmlns="" xmlns:a16="http://schemas.microsoft.com/office/drawing/2014/main" val="560294376"/>
                    </a:ext>
                  </a:extLst>
                </a:gridCol>
                <a:gridCol w="1091657">
                  <a:extLst>
                    <a:ext uri="{9D8B030D-6E8A-4147-A177-3AD203B41FA5}">
                      <a16:colId xmlns="" xmlns:a16="http://schemas.microsoft.com/office/drawing/2014/main" val="2446292772"/>
                    </a:ext>
                  </a:extLst>
                </a:gridCol>
                <a:gridCol w="1290025">
                  <a:extLst>
                    <a:ext uri="{9D8B030D-6E8A-4147-A177-3AD203B41FA5}">
                      <a16:colId xmlns="" xmlns:a16="http://schemas.microsoft.com/office/drawing/2014/main" val="112792444"/>
                    </a:ext>
                  </a:extLst>
                </a:gridCol>
                <a:gridCol w="895248">
                  <a:extLst>
                    <a:ext uri="{9D8B030D-6E8A-4147-A177-3AD203B41FA5}">
                      <a16:colId xmlns="" xmlns:a16="http://schemas.microsoft.com/office/drawing/2014/main" val="2022349767"/>
                    </a:ext>
                  </a:extLst>
                </a:gridCol>
                <a:gridCol w="1108056">
                  <a:extLst>
                    <a:ext uri="{9D8B030D-6E8A-4147-A177-3AD203B41FA5}">
                      <a16:colId xmlns="" xmlns:a16="http://schemas.microsoft.com/office/drawing/2014/main" val="2054420495"/>
                    </a:ext>
                  </a:extLst>
                </a:gridCol>
              </a:tblGrid>
              <a:tr h="106183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Предметная область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Учебный предмет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уровень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10 класс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11 класс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31575424"/>
                  </a:ext>
                </a:extLst>
              </a:tr>
              <a:tr h="106183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Курсы по выбору (факультативы)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Углубляем базовый курса английского языка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03218870"/>
                  </a:ext>
                </a:extLst>
              </a:tr>
              <a:tr h="1061830"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Общий объем учебного плана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1120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1120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904033750"/>
                  </a:ext>
                </a:extLst>
              </a:tr>
              <a:tr h="500991">
                <a:tc gridSpan="7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Итого за два года обучения: 2240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29168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0595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233122"/>
            <a:ext cx="7699721" cy="296965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(социально – экономический  профиль)</a:t>
            </a:r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/>
          </a:bodyPr>
          <a:lstStyle/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16</a:t>
            </a:fld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="" xmlns:a16="http://schemas.microsoft.com/office/drawing/2014/main" id="{E1CFAE11-7E7A-4385-AA54-997A7B7C8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751180"/>
              </p:ext>
            </p:extLst>
          </p:nvPr>
        </p:nvGraphicFramePr>
        <p:xfrm>
          <a:off x="974506" y="1151451"/>
          <a:ext cx="10379294" cy="399625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35157">
                  <a:extLst>
                    <a:ext uri="{9D8B030D-6E8A-4147-A177-3AD203B41FA5}">
                      <a16:colId xmlns="" xmlns:a16="http://schemas.microsoft.com/office/drawing/2014/main" val="408741364"/>
                    </a:ext>
                  </a:extLst>
                </a:gridCol>
                <a:gridCol w="2435157">
                  <a:extLst>
                    <a:ext uri="{9D8B030D-6E8A-4147-A177-3AD203B41FA5}">
                      <a16:colId xmlns="" xmlns:a16="http://schemas.microsoft.com/office/drawing/2014/main" val="420418924"/>
                    </a:ext>
                  </a:extLst>
                </a:gridCol>
                <a:gridCol w="1123994">
                  <a:extLst>
                    <a:ext uri="{9D8B030D-6E8A-4147-A177-3AD203B41FA5}">
                      <a16:colId xmlns="" xmlns:a16="http://schemas.microsoft.com/office/drawing/2014/main" val="560294376"/>
                    </a:ext>
                  </a:extLst>
                </a:gridCol>
                <a:gridCol w="1091657">
                  <a:extLst>
                    <a:ext uri="{9D8B030D-6E8A-4147-A177-3AD203B41FA5}">
                      <a16:colId xmlns="" xmlns:a16="http://schemas.microsoft.com/office/drawing/2014/main" val="2446292772"/>
                    </a:ext>
                  </a:extLst>
                </a:gridCol>
                <a:gridCol w="1290025">
                  <a:extLst>
                    <a:ext uri="{9D8B030D-6E8A-4147-A177-3AD203B41FA5}">
                      <a16:colId xmlns="" xmlns:a16="http://schemas.microsoft.com/office/drawing/2014/main" val="112792444"/>
                    </a:ext>
                  </a:extLst>
                </a:gridCol>
                <a:gridCol w="895248">
                  <a:extLst>
                    <a:ext uri="{9D8B030D-6E8A-4147-A177-3AD203B41FA5}">
                      <a16:colId xmlns="" xmlns:a16="http://schemas.microsoft.com/office/drawing/2014/main" val="2022349767"/>
                    </a:ext>
                  </a:extLst>
                </a:gridCol>
                <a:gridCol w="1108056">
                  <a:extLst>
                    <a:ext uri="{9D8B030D-6E8A-4147-A177-3AD203B41FA5}">
                      <a16:colId xmlns="" xmlns:a16="http://schemas.microsoft.com/office/drawing/2014/main" val="2054420495"/>
                    </a:ext>
                  </a:extLst>
                </a:gridCol>
              </a:tblGrid>
              <a:tr h="106183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Предметная область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Учебный предмет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уровень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10 класс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11 класс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31575424"/>
                  </a:ext>
                </a:extLst>
              </a:tr>
              <a:tr h="1061830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Курсы по выбору (факультативы)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Углубляем базовый курса обществознания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у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70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03218870"/>
                  </a:ext>
                </a:extLst>
              </a:tr>
              <a:tr h="1061830"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Общий объем учебного плана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1155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1155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904033750"/>
                  </a:ext>
                </a:extLst>
              </a:tr>
              <a:tr h="500991">
                <a:tc gridSpan="7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Итого за два года обучения: 2310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29168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946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о сетевой форме  реализации образовательной программы университетских классов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ЧелГУ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 fontScale="77500" lnSpcReduction="20000"/>
          </a:bodyPr>
          <a:lstStyle/>
          <a:p>
            <a:pPr marL="0" indent="0"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договора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реализация основной образовательной программы среднего общего образования в соответствии с ФГОС с использованием сетевой формы</a:t>
            </a:r>
          </a:p>
          <a:p>
            <a:pPr marL="0" indent="0"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проведения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учебные корпуса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ЧелГУ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преподавательский состав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ЧелГУ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(54 человека, в том числе 27 кандидатов и докторов наук, 5 профессоров)</a:t>
            </a:r>
          </a:p>
          <a:p>
            <a:pPr marL="0" indent="0" algn="just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реализации: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курсы внеурочной деятельности (по 2 курса на каждого обучающегося)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 – групповые проекты (в т.ч. публичная защита с привлечением кадрового состава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ЧелГу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суббота (по гибкому графику)</a:t>
            </a:r>
          </a:p>
          <a:p>
            <a:pPr algn="just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347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Курсы внеурочной деятельности</a:t>
            </a:r>
            <a:r>
              <a:rPr lang="en-US" sz="2400" b="1" dirty="0"/>
              <a:t/>
            </a:r>
            <a:br>
              <a:rPr lang="en-US" sz="2400" b="1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graphicFrame>
        <p:nvGraphicFramePr>
          <p:cNvPr id="2" name="Объект 1">
            <a:extLst>
              <a:ext uri="{FF2B5EF4-FFF2-40B4-BE49-F238E27FC236}">
                <a16:creationId xmlns="" xmlns:a16="http://schemas.microsoft.com/office/drawing/2014/main" id="{C06ECCAE-7E07-4D1B-B426-9215356CA1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554197"/>
              </p:ext>
            </p:extLst>
          </p:nvPr>
        </p:nvGraphicFramePr>
        <p:xfrm>
          <a:off x="1436688" y="1335405"/>
          <a:ext cx="10515600" cy="52222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505200">
                  <a:extLst>
                    <a:ext uri="{9D8B030D-6E8A-4147-A177-3AD203B41FA5}">
                      <a16:colId xmlns="" xmlns:a16="http://schemas.microsoft.com/office/drawing/2014/main" val="1971866516"/>
                    </a:ext>
                  </a:extLst>
                </a:gridCol>
                <a:gridCol w="3505200">
                  <a:extLst>
                    <a:ext uri="{9D8B030D-6E8A-4147-A177-3AD203B41FA5}">
                      <a16:colId xmlns="" xmlns:a16="http://schemas.microsoft.com/office/drawing/2014/main" val="154034817"/>
                    </a:ext>
                  </a:extLst>
                </a:gridCol>
                <a:gridCol w="3505200">
                  <a:extLst>
                    <a:ext uri="{9D8B030D-6E8A-4147-A177-3AD203B41FA5}">
                      <a16:colId xmlns="" xmlns:a16="http://schemas.microsoft.com/office/drawing/2014/main" val="40082614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Профиль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Курсы внеурочной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Курсы внеурочной деятельности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57671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Технологический (группа 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Решение задач по </a:t>
                      </a:r>
                      <a:r>
                        <a:rPr lang="ru-RU" b="1" dirty="0"/>
                        <a:t>математике</a:t>
                      </a:r>
                      <a:r>
                        <a:rPr lang="ru-RU" dirty="0"/>
                        <a:t> повышенной сложности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Физика </a:t>
                      </a:r>
                      <a:r>
                        <a:rPr lang="ru-RU" dirty="0"/>
                        <a:t>в экспериментах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48615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Технологический (группа 2)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Решение задач по </a:t>
                      </a:r>
                      <a:r>
                        <a:rPr lang="ru-RU" b="1" dirty="0"/>
                        <a:t>математике</a:t>
                      </a:r>
                      <a:r>
                        <a:rPr lang="ru-RU" dirty="0"/>
                        <a:t> повышенной сложности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Объектно</a:t>
                      </a:r>
                      <a:r>
                        <a:rPr lang="ru-RU" dirty="0"/>
                        <a:t> – ориентированное программирование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72181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Естественно  - научный профиль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/>
                        <a:t>Химия</a:t>
                      </a:r>
                      <a:r>
                        <a:rPr lang="ru-RU" dirty="0"/>
                        <a:t> в расчетных задачах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Основы современной </a:t>
                      </a:r>
                      <a:r>
                        <a:rPr lang="ru-RU" b="1" dirty="0"/>
                        <a:t>биологии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014426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Гуманитарный профиль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Анализ художественного текста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Страноведение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92452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Социально – экономический профиль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Актуальные вопросы </a:t>
                      </a:r>
                      <a:r>
                        <a:rPr lang="ru-RU" b="1" dirty="0"/>
                        <a:t>экономики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Актуальные вопросы </a:t>
                      </a:r>
                      <a:r>
                        <a:rPr lang="ru-RU" b="1" dirty="0"/>
                        <a:t>социологии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Актуальные вопросы </a:t>
                      </a:r>
                      <a:r>
                        <a:rPr lang="ru-RU" b="1" dirty="0"/>
                        <a:t>права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Актуальные вопросы </a:t>
                      </a:r>
                      <a:r>
                        <a:rPr lang="ru-RU" b="1" dirty="0"/>
                        <a:t>политологии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3420916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46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/>
          </a:bodyPr>
          <a:lstStyle/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19</a:t>
            </a:fld>
            <a:endParaRPr lang="ru-RU"/>
          </a:p>
        </p:txBody>
      </p:sp>
      <p:graphicFrame>
        <p:nvGraphicFramePr>
          <p:cNvPr id="14" name="Диаграмма 13">
            <a:extLst>
              <a:ext uri="{FF2B5EF4-FFF2-40B4-BE49-F238E27FC236}">
                <a16:creationId xmlns="" xmlns:a16="http://schemas.microsoft.com/office/drawing/2014/main" id="{931C35B6-E67A-4B6B-91EA-C9AC8B7FD3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6641157"/>
              </p:ext>
            </p:extLst>
          </p:nvPr>
        </p:nvGraphicFramePr>
        <p:xfrm>
          <a:off x="389523" y="1732792"/>
          <a:ext cx="5681871" cy="3685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>
            <a:extLst>
              <a:ext uri="{FF2B5EF4-FFF2-40B4-BE49-F238E27FC236}">
                <a16:creationId xmlns="" xmlns:a16="http://schemas.microsoft.com/office/drawing/2014/main" id="{7B32C71A-C32E-4490-AAEC-394CB47AAC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3186676"/>
              </p:ext>
            </p:extLst>
          </p:nvPr>
        </p:nvGraphicFramePr>
        <p:xfrm>
          <a:off x="6426597" y="2077552"/>
          <a:ext cx="4973240" cy="3340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015995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146853" y="424069"/>
            <a:ext cx="4929855" cy="1630017"/>
          </a:xfrm>
        </p:spPr>
        <p:txBody>
          <a:bodyPr/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000" b="1" dirty="0"/>
              <a:t>Муниципальное бюджетное общеобразовательное учреждение</a:t>
            </a:r>
            <a:br>
              <a:rPr lang="ru-RU" sz="2000" b="1" dirty="0"/>
            </a:br>
            <a:r>
              <a:rPr lang="ru-RU" sz="2000" b="1" dirty="0"/>
              <a:t>«Средняя общеобразовательная школа </a:t>
            </a:r>
            <a:br>
              <a:rPr lang="ru-RU" sz="2000" b="1" dirty="0"/>
            </a:br>
            <a:r>
              <a:rPr lang="ru-RU" sz="2000" b="1" dirty="0"/>
              <a:t>№ 116 </a:t>
            </a:r>
            <a:r>
              <a:rPr lang="ru-RU" sz="2000" b="1" dirty="0" err="1"/>
              <a:t>г.Челябинска</a:t>
            </a:r>
            <a:r>
              <a:rPr lang="ru-RU" sz="2000" b="1" dirty="0"/>
              <a:t>» 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dirty="0"/>
              <a:t>1961 -  2014 – 2018….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/>
          </a:bodyPr>
          <a:lstStyle/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7" name="Рисунок 6" descr="Изображение выглядит как трава, небо, внешний, здание&#10;&#10;Описание создано автоматически">
            <a:extLst>
              <a:ext uri="{FF2B5EF4-FFF2-40B4-BE49-F238E27FC236}">
                <a16:creationId xmlns="" xmlns:a16="http://schemas.microsoft.com/office/drawing/2014/main" id="{6F33E7D8-E303-408D-A73E-EF2C8B4D71F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40" y="2127661"/>
            <a:ext cx="4260920" cy="2343390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небо, внешний, земля, грузовик&#10;&#10;Описание создано автоматически">
            <a:extLst>
              <a:ext uri="{FF2B5EF4-FFF2-40B4-BE49-F238E27FC236}">
                <a16:creationId xmlns="" xmlns:a16="http://schemas.microsoft.com/office/drawing/2014/main" id="{544D2CAD-F0B6-43DD-96E6-45889137324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540" y="1193898"/>
            <a:ext cx="2345681" cy="234339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C86D79D3-7087-4A1B-B5C6-6684FC721B6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5795" y="343754"/>
            <a:ext cx="3900040" cy="2193773"/>
          </a:xfrm>
          <a:prstGeom prst="rect">
            <a:avLst/>
          </a:prstGeom>
        </p:spPr>
      </p:pic>
      <p:pic>
        <p:nvPicPr>
          <p:cNvPr id="17" name="Рисунок 16" descr="Изображение выглядит как внешний, небо, трава, здание&#10;&#10;Описание создано автоматически">
            <a:extLst>
              <a:ext uri="{FF2B5EF4-FFF2-40B4-BE49-F238E27FC236}">
                <a16:creationId xmlns="" xmlns:a16="http://schemas.microsoft.com/office/drawing/2014/main" id="{7CF94A1A-04B0-4472-AE25-C6009F70566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9674" y="2599947"/>
            <a:ext cx="3900040" cy="2193773"/>
          </a:xfrm>
          <a:prstGeom prst="rect">
            <a:avLst/>
          </a:prstGeom>
        </p:spPr>
      </p:pic>
      <p:graphicFrame>
        <p:nvGraphicFramePr>
          <p:cNvPr id="21" name="Диаграмма 20">
            <a:extLst>
              <a:ext uri="{FF2B5EF4-FFF2-40B4-BE49-F238E27FC236}">
                <a16:creationId xmlns="" xmlns:a16="http://schemas.microsoft.com/office/drawing/2014/main" id="{5C7357BB-3AC8-45D3-AA99-BB40442A48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4316814"/>
              </p:ext>
            </p:extLst>
          </p:nvPr>
        </p:nvGraphicFramePr>
        <p:xfrm>
          <a:off x="1060174" y="4544337"/>
          <a:ext cx="6468693" cy="2185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1EFE5BDC-8DE5-4B45-924A-22E3FDEE57C6}"/>
              </a:ext>
            </a:extLst>
          </p:cNvPr>
          <p:cNvSpPr txBox="1"/>
          <p:nvPr/>
        </p:nvSpPr>
        <p:spPr>
          <a:xfrm>
            <a:off x="9010835" y="58681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>
            <a:extLst>
              <a:ext uri="{FF2B5EF4-FFF2-40B4-BE49-F238E27FC236}">
                <a16:creationId xmlns="" xmlns:a16="http://schemas.microsoft.com/office/drawing/2014/main" id="{DF01906A-30C8-4FE9-AF4C-0FCD4D62F3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403182"/>
              </p:ext>
            </p:extLst>
          </p:nvPr>
        </p:nvGraphicFramePr>
        <p:xfrm>
          <a:off x="8256895" y="5085308"/>
          <a:ext cx="3096905" cy="1548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9" name="Диаграмма 18">
            <a:extLst>
              <a:ext uri="{FF2B5EF4-FFF2-40B4-BE49-F238E27FC236}">
                <a16:creationId xmlns="" xmlns:a16="http://schemas.microsoft.com/office/drawing/2014/main" id="{2CC43E9A-CE52-4E40-9326-3E8703DDBA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646536"/>
              </p:ext>
            </p:extLst>
          </p:nvPr>
        </p:nvGraphicFramePr>
        <p:xfrm>
          <a:off x="7651710" y="4714043"/>
          <a:ext cx="4228650" cy="1857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1995820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1933576"/>
            <a:ext cx="10515600" cy="4422774"/>
          </a:xfrm>
        </p:spPr>
        <p:txBody>
          <a:bodyPr rtlCol="0">
            <a:normAutofit fontScale="70000" lnSpcReduction="20000"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b="1" dirty="0"/>
              <a:t>Социология: </a:t>
            </a:r>
            <a:r>
              <a:rPr lang="ru-RU" dirty="0"/>
              <a:t>Проблемы и направления развития общего школьного образования в РФ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b="1" dirty="0"/>
              <a:t>Политология: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Избирательный процесс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Предвыборная агитация в современном мире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Особенности региональной политики на Дальнем Востоке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Религия в современной политической жизни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Политические технологии в избирательном процессе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b="1" dirty="0"/>
              <a:t>История: </a:t>
            </a:r>
            <a:r>
              <a:rPr lang="ru-RU" dirty="0"/>
              <a:t>Политика раскулачивания в сёлах Мордовии и судьба семьи </a:t>
            </a:r>
            <a:r>
              <a:rPr lang="ru-RU" dirty="0" err="1"/>
              <a:t>Куслиных</a:t>
            </a:r>
            <a:r>
              <a:rPr lang="ru-RU" dirty="0"/>
              <a:t> 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b="1" dirty="0"/>
              <a:t>Право: </a:t>
            </a:r>
            <a:r>
              <a:rPr lang="ru-RU" dirty="0"/>
              <a:t>Особенности юридической ответственности несовершеннолетних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b="1" dirty="0"/>
              <a:t>Химия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Белки как природные биополимеры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 err="1"/>
              <a:t>Преработка</a:t>
            </a:r>
            <a:r>
              <a:rPr lang="ru-RU" dirty="0"/>
              <a:t> медьсодержащих отработанных травильных растворов</a:t>
            </a:r>
            <a:endParaRPr lang="ru-RU" b="1" dirty="0"/>
          </a:p>
          <a:p>
            <a:pPr marL="0" indent="0" algn="r" fontAlgn="auto">
              <a:spcAft>
                <a:spcPts val="0"/>
              </a:spcAft>
              <a:buNone/>
              <a:defRPr/>
            </a:pPr>
            <a:r>
              <a:rPr lang="ru-RU" dirty="0"/>
              <a:t> </a:t>
            </a:r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3733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2252662" y="1387475"/>
            <a:ext cx="9101138" cy="5046455"/>
          </a:xfrm>
        </p:spPr>
        <p:txBody>
          <a:bodyPr rtlCol="0"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/>
              <a:t>Математика:</a:t>
            </a:r>
          </a:p>
          <a:p>
            <a:pPr marL="0" indent="0">
              <a:buNone/>
            </a:pPr>
            <a:r>
              <a:rPr lang="ru-RU" dirty="0"/>
              <a:t>На сколько частей делит плоскость  n прямых? (</a:t>
            </a:r>
            <a:r>
              <a:rPr lang="ru-RU" i="1" dirty="0"/>
              <a:t>Исследовательский проект для школьников по задаче, поставленной В.И. Арнольдом)</a:t>
            </a:r>
            <a:endParaRPr lang="ru-RU" b="1" dirty="0"/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b="1" dirty="0"/>
              <a:t>Физика: 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Статика и динамика в современной архитектуре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Электромагнитный ускоритель масс Гаусса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Альтернативные источники электроэнергии (4 человека)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b="1" dirty="0"/>
              <a:t>Информатика: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Безопасность веб-сайтов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Шифр Цезаря простой замены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b="1" dirty="0"/>
              <a:t>Биология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Химический анализ на биологические вещества (3 человека)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Анализ работоспособности нервной системы учащихся в течение рабочего дня</a:t>
            </a:r>
            <a:endParaRPr lang="ru-RU" b="1" dirty="0"/>
          </a:p>
          <a:p>
            <a:pPr marL="0" indent="0" algn="just" fontAlgn="auto">
              <a:spcAft>
                <a:spcPts val="0"/>
              </a:spcAft>
              <a:buNone/>
              <a:defRPr/>
            </a:pPr>
            <a:endParaRPr lang="ru-RU" b="1" dirty="0"/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b="1" dirty="0"/>
              <a:t>Литература: 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Фет и импрессионизм: особенности художественных образов в творчестве </a:t>
            </a:r>
            <a:r>
              <a:rPr lang="ru-RU" dirty="0" err="1"/>
              <a:t>А.Фета</a:t>
            </a:r>
            <a:endParaRPr lang="ru-RU" dirty="0"/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dirty="0"/>
              <a:t>Импрессионизм поэзии </a:t>
            </a:r>
            <a:r>
              <a:rPr lang="ru-RU" dirty="0" err="1"/>
              <a:t>А.Фета</a:t>
            </a:r>
            <a:r>
              <a:rPr lang="ru-RU" dirty="0"/>
              <a:t> и музыка</a:t>
            </a:r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4028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Новые  возможности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1933576"/>
            <a:ext cx="10515600" cy="4422774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/>
              <a:t>Использование материально – технической базы  и кадрового потенциала университета ( в том числе для подготовки к ЕГЭ)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/>
              <a:t>Широкий спектр возможностей при выборе  курсов внеурочной деятельности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/>
              <a:t>Создания условий для самоопределение и профессиональной ориентации старшеклассников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/>
              <a:t>Создания условий для реализации самостоятельного и свободного  выбора при проектировании образовательного маршрута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2000" dirty="0"/>
              <a:t>Создание условий для формирования ответственности и самостоятельности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/>
              <a:t>Расширение поля социальной коммуникации для старшеклассников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9142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Проблемы и задачи на будущее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1933576"/>
            <a:ext cx="10515600" cy="4422774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/>
              <a:t>Сложности при проектировании рабочих программ элективных и факультативных курсов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/>
              <a:t>Сложности при проектировании программ курсов внеурочной деятельности совместно с преподавателями ВУЗа (отсутствие наработанных связей и практики взаимодействия)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/>
              <a:t>Отсутствие методических рекомендаций и оценочных материалов для  организации проектной деятельности и защиты итогового проекта на уровне среднего общего образования (используем материалы, рекомендуемые РЦОКИО в рамках проведения РИКО 9, РИКО 7 и рекомендаций в МРООП ООО)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/>
              <a:t>Перспективы: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/>
              <a:t>Расширение  перечня образовательных организаций  -  высших учебных заведений города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ru-RU" sz="2000" dirty="0"/>
              <a:t>для организации сетевого взаимодействия 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2958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внутренний, стена, стол&#10;&#10;Описание создано автоматически">
            <a:extLst>
              <a:ext uri="{FF2B5EF4-FFF2-40B4-BE49-F238E27FC236}">
                <a16:creationId xmlns="" xmlns:a16="http://schemas.microsoft.com/office/drawing/2014/main" id="{B3DF7DE1-FF81-4409-9D9B-A0DFBEE65B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7794519" y="3506112"/>
            <a:ext cx="4397481" cy="3351888"/>
          </a:xfrm>
          <a:custGeom>
            <a:avLst/>
            <a:gdLst>
              <a:gd name="connsiteX0" fmla="*/ 0 w 4397481"/>
              <a:gd name="connsiteY0" fmla="*/ 0 h 3351888"/>
              <a:gd name="connsiteX1" fmla="*/ 4397481 w 4397481"/>
              <a:gd name="connsiteY1" fmla="*/ 0 h 3351888"/>
              <a:gd name="connsiteX2" fmla="*/ 4397481 w 4397481"/>
              <a:gd name="connsiteY2" fmla="*/ 3351888 h 3351888"/>
              <a:gd name="connsiteX3" fmla="*/ 1552363 w 4397481"/>
              <a:gd name="connsiteY3" fmla="*/ 3351888 h 33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7481" h="3351888">
                <a:moveTo>
                  <a:pt x="0" y="0"/>
                </a:moveTo>
                <a:lnTo>
                  <a:pt x="4397481" y="0"/>
                </a:lnTo>
                <a:lnTo>
                  <a:pt x="4397481" y="3351888"/>
                </a:lnTo>
                <a:lnTo>
                  <a:pt x="1552363" y="3351888"/>
                </a:lnTo>
                <a:close/>
              </a:path>
            </a:pathLst>
          </a:custGeom>
        </p:spPr>
      </p:pic>
      <p:pic>
        <p:nvPicPr>
          <p:cNvPr id="7" name="Рисунок 6" descr="Изображение выглядит как внутренний, стена, пол, стол&#10;&#10;Описание создано автоматически">
            <a:extLst>
              <a:ext uri="{FF2B5EF4-FFF2-40B4-BE49-F238E27FC236}">
                <a16:creationId xmlns="" xmlns:a16="http://schemas.microsoft.com/office/drawing/2014/main" id="{D7FBEB2F-24C1-443F-852B-F4A92CBE5C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9154673" cy="6863475"/>
          </a:xfrm>
          <a:custGeom>
            <a:avLst/>
            <a:gdLst>
              <a:gd name="connsiteX0" fmla="*/ 0 w 9154693"/>
              <a:gd name="connsiteY0" fmla="*/ 0 h 6863485"/>
              <a:gd name="connsiteX1" fmla="*/ 5976000 w 9154693"/>
              <a:gd name="connsiteY1" fmla="*/ 0 h 6863485"/>
              <a:gd name="connsiteX2" fmla="*/ 9154693 w 9154693"/>
              <a:gd name="connsiteY2" fmla="*/ 6863485 h 6863485"/>
              <a:gd name="connsiteX3" fmla="*/ 0 w 9154693"/>
              <a:gd name="connsiteY3" fmla="*/ 6863485 h 6863485"/>
              <a:gd name="connsiteX4" fmla="*/ 0 w 9154693"/>
              <a:gd name="connsiteY4" fmla="*/ 0 h 6863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4693" h="6863485">
                <a:moveTo>
                  <a:pt x="0" y="0"/>
                </a:moveTo>
                <a:lnTo>
                  <a:pt x="5976000" y="0"/>
                </a:lnTo>
                <a:lnTo>
                  <a:pt x="9154693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" name="Рисунок 4" descr="Изображение выглядит как внутренний, стена, стол, потолок&#10;&#10;Описание создано автоматически">
            <a:extLst>
              <a:ext uri="{FF2B5EF4-FFF2-40B4-BE49-F238E27FC236}">
                <a16:creationId xmlns="" xmlns:a16="http://schemas.microsoft.com/office/drawing/2014/main" id="{BA06EE7E-1DB4-4958-A444-71529A8DAF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6168189" y="10"/>
            <a:ext cx="6023811" cy="3346394"/>
          </a:xfrm>
          <a:custGeom>
            <a:avLst/>
            <a:gdLst>
              <a:gd name="connsiteX0" fmla="*/ 0 w 6023811"/>
              <a:gd name="connsiteY0" fmla="*/ 0 h 3346404"/>
              <a:gd name="connsiteX1" fmla="*/ 6023811 w 6023811"/>
              <a:gd name="connsiteY1" fmla="*/ 0 h 3346404"/>
              <a:gd name="connsiteX2" fmla="*/ 6023811 w 6023811"/>
              <a:gd name="connsiteY2" fmla="*/ 3346404 h 3346404"/>
              <a:gd name="connsiteX3" fmla="*/ 1549824 w 6023811"/>
              <a:gd name="connsiteY3" fmla="*/ 3346404 h 334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23811" h="3346404">
                <a:moveTo>
                  <a:pt x="0" y="0"/>
                </a:moveTo>
                <a:lnTo>
                  <a:pt x="6023811" y="0"/>
                </a:lnTo>
                <a:lnTo>
                  <a:pt x="6023811" y="3346404"/>
                </a:lnTo>
                <a:lnTo>
                  <a:pt x="1549824" y="33464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5600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b="1" dirty="0"/>
              <a:t>Соглашение о сотрудничестве </a:t>
            </a:r>
            <a:br>
              <a:rPr lang="ru-RU" sz="2400" b="1" dirty="0"/>
            </a:br>
            <a:r>
              <a:rPr lang="ru-RU" sz="2400" b="1" dirty="0"/>
              <a:t>№ 299 от 5 марта 2018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Объект 2" descr="Изображение выглядит как текст&#10;&#10;Описание создано автоматически">
            <a:extLst>
              <a:ext uri="{FF2B5EF4-FFF2-40B4-BE49-F238E27FC236}">
                <a16:creationId xmlns="" xmlns:a16="http://schemas.microsoft.com/office/drawing/2014/main" id="{93ACA43D-D6E3-4B96-8209-A18D680F0D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3470" y="424070"/>
            <a:ext cx="3553059" cy="4887894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25</a:t>
            </a:fld>
            <a:endParaRPr lang="ru-RU"/>
          </a:p>
        </p:txBody>
      </p:sp>
      <p:pic>
        <p:nvPicPr>
          <p:cNvPr id="8" name="Рисунок 7" descr="Изображение выглядит как текст&#10;&#10;Описание создано автоматически">
            <a:extLst>
              <a:ext uri="{FF2B5EF4-FFF2-40B4-BE49-F238E27FC236}">
                <a16:creationId xmlns="" xmlns:a16="http://schemas.microsoft.com/office/drawing/2014/main" id="{E9E1970C-5D22-4343-92EE-24E25BB9EEE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7088" y="3257411"/>
            <a:ext cx="2743200" cy="37737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379C316-76F6-4749-BE18-49FF0E9686D5}"/>
              </a:ext>
            </a:extLst>
          </p:cNvPr>
          <p:cNvSpPr txBox="1"/>
          <p:nvPr/>
        </p:nvSpPr>
        <p:spPr>
          <a:xfrm>
            <a:off x="471880" y="2014745"/>
            <a:ext cx="635622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/>
              <a:t>Предмет соглашения </a:t>
            </a:r>
            <a:r>
              <a:rPr lang="ru-RU" dirty="0"/>
              <a:t>– совместная реализация </a:t>
            </a:r>
          </a:p>
          <a:p>
            <a:r>
              <a:rPr lang="ru-RU" dirty="0"/>
              <a:t>научно – прикладного проекта </a:t>
            </a:r>
          </a:p>
          <a:p>
            <a:r>
              <a:rPr lang="ru-RU" dirty="0"/>
              <a:t>на основе сетевого взаимодействия ГБУ ДПО ЧИППКРО </a:t>
            </a:r>
          </a:p>
          <a:p>
            <a:r>
              <a:rPr lang="ru-RU" dirty="0"/>
              <a:t>и МБОУ «СОШ № 116 </a:t>
            </a:r>
            <a:r>
              <a:rPr lang="ru-RU" dirty="0" err="1"/>
              <a:t>г.Челябинска</a:t>
            </a:r>
            <a:r>
              <a:rPr lang="ru-RU" dirty="0"/>
              <a:t>»</a:t>
            </a:r>
          </a:p>
          <a:p>
            <a:endParaRPr lang="ru-RU" dirty="0"/>
          </a:p>
          <a:p>
            <a:endParaRPr lang="ru-RU" dirty="0"/>
          </a:p>
          <a:p>
            <a:r>
              <a:rPr lang="ru-RU" b="1" dirty="0"/>
              <a:t>«Проектирование и апробация модельных </a:t>
            </a:r>
          </a:p>
          <a:p>
            <a:r>
              <a:rPr lang="ru-RU" b="1" dirty="0"/>
              <a:t>основных образовательных </a:t>
            </a:r>
          </a:p>
          <a:p>
            <a:r>
              <a:rPr lang="ru-RU" b="1" dirty="0"/>
              <a:t>программ среднего общего образования </a:t>
            </a:r>
          </a:p>
          <a:p>
            <a:r>
              <a:rPr lang="ru-RU" b="1" dirty="0"/>
              <a:t>с учетом профиля обучения»</a:t>
            </a:r>
          </a:p>
        </p:txBody>
      </p:sp>
    </p:spTree>
    <p:extLst>
      <p:ext uri="{BB962C8B-B14F-4D97-AF65-F5344CB8AC3E}">
        <p14:creationId xmlns:p14="http://schemas.microsoft.com/office/powerpoint/2010/main" val="3314952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3" y="424070"/>
            <a:ext cx="4890260" cy="784913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Введение ФГОС общего образования</a:t>
            </a:r>
          </a:p>
        </p:txBody>
      </p:sp>
      <p:pic>
        <p:nvPicPr>
          <p:cNvPr id="7" name="Объект 6" descr="Изображение выглядит как снимок экрана&#10;&#10;Описание создано автоматически">
            <a:extLst>
              <a:ext uri="{FF2B5EF4-FFF2-40B4-BE49-F238E27FC236}">
                <a16:creationId xmlns="" xmlns:a16="http://schemas.microsoft.com/office/drawing/2014/main" id="{A8A25A96-C4C7-4EC9-AC49-E073BA6281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18872"/>
            <a:ext cx="6087407" cy="4763397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09D77F7A-5983-4B52-80A0-8F1DE2DD41CB}"/>
              </a:ext>
            </a:extLst>
          </p:cNvPr>
          <p:cNvSpPr txBox="1"/>
          <p:nvPr/>
        </p:nvSpPr>
        <p:spPr>
          <a:xfrm>
            <a:off x="7608334" y="5641809"/>
            <a:ext cx="438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ФГОС НОО – 2011 (штатный режим)</a:t>
            </a:r>
          </a:p>
          <a:p>
            <a:r>
              <a:rPr lang="ru-RU" dirty="0"/>
              <a:t>ФГОС ООО – 2015 (штатный режим)</a:t>
            </a:r>
          </a:p>
          <a:p>
            <a:r>
              <a:rPr lang="ru-RU" dirty="0"/>
              <a:t>ФГОС СОО – 2017 (пилотный режим)</a:t>
            </a:r>
          </a:p>
        </p:txBody>
      </p:sp>
      <p:pic>
        <p:nvPicPr>
          <p:cNvPr id="14" name="Рисунок 13" descr="Изображение выглядит как снимок экрана&#10;&#10;Описание создано автоматически">
            <a:extLst>
              <a:ext uri="{FF2B5EF4-FFF2-40B4-BE49-F238E27FC236}">
                <a16:creationId xmlns="" xmlns:a16="http://schemas.microsoft.com/office/drawing/2014/main" id="{9706F870-6D79-4183-9796-C5C3A227976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2597" y="412827"/>
            <a:ext cx="3491203" cy="487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294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/>
          </a:bodyPr>
          <a:lstStyle/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FE04A89-85AA-41AF-A2A3-50533EAB4B01}"/>
              </a:ext>
            </a:extLst>
          </p:cNvPr>
          <p:cNvSpPr txBox="1"/>
          <p:nvPr/>
        </p:nvSpPr>
        <p:spPr>
          <a:xfrm>
            <a:off x="2835965" y="529987"/>
            <a:ext cx="7687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Университетских классов –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08.09.2017</a:t>
            </a:r>
          </a:p>
        </p:txBody>
      </p:sp>
      <p:pic>
        <p:nvPicPr>
          <p:cNvPr id="8" name="Рисунок 7" descr="Изображение выглядит как снимок экрана&#10;&#10;Описание создано автоматически">
            <a:extLst>
              <a:ext uri="{FF2B5EF4-FFF2-40B4-BE49-F238E27FC236}">
                <a16:creationId xmlns="" xmlns:a16="http://schemas.microsoft.com/office/drawing/2014/main" id="{11F8A8C5-5870-4035-81F2-7E57196A72C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1541" y="1046921"/>
            <a:ext cx="7163108" cy="53870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D77DE757-777B-482E-8B19-5072B32000D6}"/>
              </a:ext>
            </a:extLst>
          </p:cNvPr>
          <p:cNvSpPr txBox="1"/>
          <p:nvPr/>
        </p:nvSpPr>
        <p:spPr>
          <a:xfrm>
            <a:off x="643834" y="1920461"/>
            <a:ext cx="36738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2017 – 2018 учебный год </a:t>
            </a:r>
          </a:p>
          <a:p>
            <a:endParaRPr lang="ru-RU" dirty="0"/>
          </a:p>
          <a:p>
            <a:r>
              <a:rPr lang="ru-RU" dirty="0"/>
              <a:t>25 чел (10 </a:t>
            </a:r>
            <a:r>
              <a:rPr lang="ru-RU" dirty="0" err="1"/>
              <a:t>кл</a:t>
            </a:r>
            <a:r>
              <a:rPr lang="ru-RU" dirty="0"/>
              <a:t>.)</a:t>
            </a:r>
          </a:p>
          <a:p>
            <a:endParaRPr lang="ru-RU" dirty="0"/>
          </a:p>
          <a:p>
            <a:r>
              <a:rPr lang="ru-RU" b="1" dirty="0"/>
              <a:t>2018 – 2019 – учебный год </a:t>
            </a:r>
            <a:endParaRPr lang="ru-RU" dirty="0"/>
          </a:p>
          <a:p>
            <a:r>
              <a:rPr lang="ru-RU" dirty="0"/>
              <a:t> </a:t>
            </a:r>
          </a:p>
          <a:p>
            <a:r>
              <a:rPr lang="ru-RU" dirty="0"/>
              <a:t>28 чел (10 </a:t>
            </a:r>
            <a:r>
              <a:rPr lang="ru-RU" dirty="0" err="1"/>
              <a:t>кл</a:t>
            </a:r>
            <a:r>
              <a:rPr lang="ru-RU" dirty="0"/>
              <a:t>.)</a:t>
            </a:r>
          </a:p>
          <a:p>
            <a:r>
              <a:rPr lang="ru-RU" dirty="0"/>
              <a:t>25 чел (11 </a:t>
            </a:r>
            <a:r>
              <a:rPr lang="ru-RU" dirty="0" err="1"/>
              <a:t>кл</a:t>
            </a:r>
            <a:r>
              <a:rPr lang="ru-RU" dirty="0"/>
              <a:t>.)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5" name="Рисунок 14" descr="Изображение выглядит как человек, внутренний, группа, люди&#10;&#10;Описание создано автоматически">
            <a:extLst>
              <a:ext uri="{FF2B5EF4-FFF2-40B4-BE49-F238E27FC236}">
                <a16:creationId xmlns="" xmlns:a16="http://schemas.microsoft.com/office/drawing/2014/main" id="{CD35AC86-8468-4849-9056-173BAE61E78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834" y="4492101"/>
            <a:ext cx="3163178" cy="200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226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Приказ Минобрнауки России от 17.05.2012 № 413</a:t>
            </a:r>
            <a:br>
              <a:rPr lang="ru-RU" sz="2400" dirty="0"/>
            </a:br>
            <a:r>
              <a:rPr lang="ru-RU" sz="2400" dirty="0"/>
              <a:t>Об утверждении федерального государственного образовательного стандарта среднего общего </a:t>
            </a:r>
            <a:r>
              <a:rPr lang="ru-RU" sz="2400" dirty="0" err="1"/>
              <a:t>образованияи</a:t>
            </a:r>
            <a:r>
              <a:rPr lang="ru-RU" sz="2400" dirty="0"/>
              <a:t> (с изменениями)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 fontScale="70000" lnSpcReduction="20000"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b="1" dirty="0"/>
              <a:t>18.3.1</a:t>
            </a:r>
            <a:r>
              <a:rPr lang="ru-RU" dirty="0"/>
              <a:t>….Основная образовательная программа может включать как один, так и несколько учебных планов, в том числе учебные планы различных профилей обучения.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…количество учебных занятий за 2 года на одного обучающегося - не менее 2170 часов и не более 2590 часов (не более 37 часов в неделю).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 algn="r" fontAlgn="auto">
              <a:spcAft>
                <a:spcPts val="0"/>
              </a:spcAft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None/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A241376-E17A-4F78-9F86-8E4D30CF586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840" y="475999"/>
            <a:ext cx="1865311" cy="174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95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601156" y="365125"/>
            <a:ext cx="8752643" cy="1325563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Приказ Минобрнауки России от 17.05.2012 № 413</a:t>
            </a:r>
            <a:br>
              <a:rPr lang="ru-RU" sz="2400" dirty="0"/>
            </a:br>
            <a:r>
              <a:rPr lang="ru-RU" sz="2400" dirty="0"/>
              <a:t>Об утверждении федерального государственного образовательного стандарта среднего общего </a:t>
            </a:r>
            <a:r>
              <a:rPr lang="ru-RU" sz="2400" dirty="0" err="1"/>
              <a:t>образованияи</a:t>
            </a:r>
            <a:r>
              <a:rPr lang="ru-RU" sz="2400" dirty="0"/>
              <a:t> (с изменениями)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7" name="Подзаголовок 2"/>
          <p:cNvSpPr>
            <a:spLocks noGrp="1"/>
          </p:cNvSpPr>
          <p:nvPr>
            <p:ph sz="half" idx="1"/>
          </p:nvPr>
        </p:nvSpPr>
        <p:spPr>
          <a:xfrm>
            <a:off x="648071" y="1825624"/>
            <a:ext cx="5717218" cy="4797425"/>
          </a:xfrm>
        </p:spPr>
        <p:txBody>
          <a:bodyPr rtlCol="0">
            <a:normAutofit fontScale="32500" lnSpcReduction="20000"/>
          </a:bodyPr>
          <a:lstStyle/>
          <a:p>
            <a:pPr marL="0" indent="0">
              <a:buNone/>
            </a:pPr>
            <a:r>
              <a:rPr lang="ru-RU" sz="3700" dirty="0"/>
              <a:t>18.3.1…..Формирование учебных планов организации, осуществляющей образовательную деятельность, в том числе профилей обучения и индивидуальных учебных планов обучающихся, осуществляется из числа учебных предметов из следующих обязательных предметных областей:</a:t>
            </a:r>
          </a:p>
          <a:p>
            <a:pPr marL="0" indent="0">
              <a:buNone/>
            </a:pPr>
            <a:r>
              <a:rPr lang="ru-RU" sz="3700" u="sng" dirty="0"/>
              <a:t>Предметная область </a:t>
            </a:r>
            <a:r>
              <a:rPr lang="ru-RU" sz="3700" dirty="0"/>
              <a:t>"Русский язык и литература", включающая учебные предметы:</a:t>
            </a:r>
            <a:br>
              <a:rPr lang="ru-RU" sz="3700" dirty="0"/>
            </a:br>
            <a:r>
              <a:rPr lang="ru-RU" sz="3700" dirty="0"/>
              <a:t/>
            </a:r>
            <a:br>
              <a:rPr lang="ru-RU" sz="3700" dirty="0"/>
            </a:br>
            <a:r>
              <a:rPr lang="ru-RU" sz="3700" b="1" dirty="0"/>
              <a:t>"Русский язык", "Литература</a:t>
            </a:r>
            <a:r>
              <a:rPr lang="ru-RU" sz="3700" dirty="0"/>
              <a:t>" (базовый и углубленный уровни).</a:t>
            </a:r>
            <a:br>
              <a:rPr lang="ru-RU" sz="3700" dirty="0"/>
            </a:br>
            <a:r>
              <a:rPr lang="ru-RU" sz="3700" dirty="0"/>
              <a:t/>
            </a:r>
            <a:br>
              <a:rPr lang="ru-RU" sz="3700" dirty="0"/>
            </a:br>
            <a:r>
              <a:rPr lang="ru-RU" sz="3700" dirty="0"/>
              <a:t>Предметная область "Родной язык и родная литература", включающая учебные предметы:</a:t>
            </a:r>
            <a:br>
              <a:rPr lang="ru-RU" sz="3700" dirty="0"/>
            </a:br>
            <a:r>
              <a:rPr lang="ru-RU" sz="3700" dirty="0"/>
              <a:t/>
            </a:r>
            <a:br>
              <a:rPr lang="ru-RU" sz="3700" dirty="0"/>
            </a:br>
            <a:r>
              <a:rPr lang="ru-RU" sz="3700" dirty="0"/>
              <a:t>"Родной язык", "Родная литература" (базовый уровень и углубленный уровень).     </a:t>
            </a:r>
          </a:p>
          <a:p>
            <a:pPr marL="0" indent="0">
              <a:buNone/>
            </a:pPr>
            <a:r>
              <a:rPr lang="ru-RU" sz="3700" u="sng" dirty="0"/>
              <a:t>Предметная область </a:t>
            </a:r>
            <a:r>
              <a:rPr lang="ru-RU" sz="3700" dirty="0"/>
              <a:t>"Иностранные языки", включающая учебные предметы:     </a:t>
            </a:r>
            <a:br>
              <a:rPr lang="ru-RU" sz="3700" dirty="0"/>
            </a:br>
            <a:r>
              <a:rPr lang="ru-RU" sz="3700" dirty="0"/>
              <a:t/>
            </a:r>
            <a:br>
              <a:rPr lang="ru-RU" sz="3700" dirty="0"/>
            </a:br>
            <a:r>
              <a:rPr lang="ru-RU" sz="3700" b="1" dirty="0"/>
              <a:t>"Иностранный язык" </a:t>
            </a:r>
            <a:r>
              <a:rPr lang="ru-RU" sz="3700" dirty="0"/>
              <a:t>(базовый и углубленный уровни);</a:t>
            </a:r>
            <a:br>
              <a:rPr lang="ru-RU" sz="3700" dirty="0"/>
            </a:br>
            <a:r>
              <a:rPr lang="ru-RU" sz="3700" dirty="0"/>
              <a:t>"Второй иностранный язык" (базовый и углубленный уровни).</a:t>
            </a:r>
            <a:br>
              <a:rPr lang="ru-RU" sz="3700" dirty="0"/>
            </a:br>
            <a:r>
              <a:rPr lang="ru-RU" sz="3700" dirty="0"/>
              <a:t/>
            </a:r>
            <a:br>
              <a:rPr lang="ru-RU" sz="3700" dirty="0"/>
            </a:br>
            <a:r>
              <a:rPr lang="ru-RU" sz="3700" u="sng" dirty="0"/>
              <a:t>Предметная область </a:t>
            </a:r>
            <a:r>
              <a:rPr lang="ru-RU" sz="3700" dirty="0"/>
              <a:t>"Общественные науки", включающая учебные предметы:</a:t>
            </a:r>
            <a:br>
              <a:rPr lang="ru-RU" sz="3700" dirty="0"/>
            </a:br>
            <a:r>
              <a:rPr lang="ru-RU" sz="3700" b="1" dirty="0"/>
              <a:t/>
            </a:r>
            <a:br>
              <a:rPr lang="ru-RU" sz="3700" b="1" dirty="0"/>
            </a:br>
            <a:r>
              <a:rPr lang="ru-RU" sz="3700" b="1" dirty="0"/>
              <a:t>"История</a:t>
            </a:r>
            <a:r>
              <a:rPr lang="ru-RU" sz="3700" dirty="0"/>
              <a:t>" (базовый и углубленный уровни);</a:t>
            </a:r>
            <a:br>
              <a:rPr lang="ru-RU" sz="3700" dirty="0"/>
            </a:br>
            <a:r>
              <a:rPr lang="ru-RU" sz="3700" b="1" dirty="0"/>
              <a:t/>
            </a:r>
            <a:br>
              <a:rPr lang="ru-RU" sz="3700" b="1" dirty="0"/>
            </a:br>
            <a:r>
              <a:rPr lang="ru-RU" sz="3700" b="1" dirty="0"/>
              <a:t>"География" </a:t>
            </a:r>
            <a:r>
              <a:rPr lang="ru-RU" sz="3700" dirty="0"/>
              <a:t>(базовый и углубленный уровни);</a:t>
            </a:r>
            <a:br>
              <a:rPr lang="ru-RU" sz="3700" dirty="0"/>
            </a:br>
            <a:r>
              <a:rPr lang="ru-RU" sz="3700" dirty="0"/>
              <a:t/>
            </a:r>
            <a:br>
              <a:rPr lang="ru-RU" sz="3700" dirty="0"/>
            </a:br>
            <a:r>
              <a:rPr lang="ru-RU" sz="3700" dirty="0"/>
              <a:t>"Экономика" (базовый и углубленный уровни);</a:t>
            </a:r>
            <a:endParaRPr lang="ru-RU" sz="3700" b="1" dirty="0"/>
          </a:p>
          <a:p>
            <a:pPr marL="0" indent="0">
              <a:buNone/>
            </a:pPr>
            <a:r>
              <a:rPr lang="ru-RU" sz="3700" dirty="0"/>
              <a:t>"Право" (базовый и углубленный уровни);</a:t>
            </a:r>
            <a:br>
              <a:rPr lang="ru-RU" sz="3700" dirty="0"/>
            </a:br>
            <a:r>
              <a:rPr lang="ru-RU" sz="3700" dirty="0"/>
              <a:t/>
            </a:r>
            <a:br>
              <a:rPr lang="ru-RU" sz="3700" dirty="0"/>
            </a:br>
            <a:r>
              <a:rPr lang="ru-RU" sz="3700" b="1" dirty="0"/>
              <a:t>"Обществознание" </a:t>
            </a:r>
            <a:r>
              <a:rPr lang="ru-RU" sz="3700" dirty="0"/>
              <a:t>(базовый уровень);</a:t>
            </a:r>
            <a:br>
              <a:rPr lang="ru-RU" sz="3700" dirty="0"/>
            </a:br>
            <a:r>
              <a:rPr lang="ru-RU" sz="3700" dirty="0"/>
              <a:t/>
            </a:r>
            <a:br>
              <a:rPr lang="ru-RU" sz="3700" dirty="0"/>
            </a:br>
            <a:r>
              <a:rPr lang="ru-RU" sz="3700" dirty="0"/>
              <a:t>"Россия в мире" (базовый уровень).</a:t>
            </a:r>
            <a:br>
              <a:rPr lang="ru-RU" sz="37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1EF79E9F-094B-465E-9675-675348BBC0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67500" y="1825625"/>
            <a:ext cx="4686300" cy="411353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u-RU" sz="1400" u="sng" dirty="0"/>
              <a:t>Предметная область </a:t>
            </a:r>
            <a:r>
              <a:rPr lang="ru-RU" sz="1400" dirty="0"/>
              <a:t>"Математика и информатика", включающая учебные предметы:</a:t>
            </a:r>
            <a:br>
              <a:rPr lang="ru-RU" sz="1400" dirty="0"/>
            </a:br>
            <a:r>
              <a:rPr lang="ru-RU" sz="1400" b="1" dirty="0">
                <a:solidFill>
                  <a:srgbClr val="FF0000"/>
                </a:solidFill>
              </a:rPr>
              <a:t>"Математика»  </a:t>
            </a:r>
            <a:r>
              <a:rPr lang="ru-RU" sz="1400" dirty="0"/>
              <a:t>(базовый и </a:t>
            </a:r>
            <a:r>
              <a:rPr lang="ru-RU" sz="1400" b="1" dirty="0">
                <a:solidFill>
                  <a:srgbClr val="FF0000"/>
                </a:solidFill>
              </a:rPr>
              <a:t>углубленный </a:t>
            </a:r>
            <a:r>
              <a:rPr lang="ru-RU" sz="1400" dirty="0"/>
              <a:t>уровни).</a:t>
            </a:r>
            <a:r>
              <a:rPr lang="ru-RU" sz="1400" b="1" dirty="0"/>
              <a:t> "Информатика" </a:t>
            </a:r>
            <a:r>
              <a:rPr lang="ru-RU" sz="1400" dirty="0"/>
              <a:t>(базовый и</a:t>
            </a:r>
            <a:r>
              <a:rPr lang="ru-RU" sz="1400" b="1" dirty="0"/>
              <a:t> углубленный </a:t>
            </a:r>
            <a:r>
              <a:rPr lang="ru-RU" sz="1400" dirty="0"/>
              <a:t>уровни).</a:t>
            </a:r>
            <a:r>
              <a:rPr lang="ru-RU" sz="1400" b="1" dirty="0"/>
              <a:t>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u="sng" dirty="0"/>
              <a:t>Предметная область </a:t>
            </a:r>
            <a:r>
              <a:rPr lang="ru-RU" sz="1400" dirty="0"/>
              <a:t>"Естественные науки", включающая учебные предметы: </a:t>
            </a:r>
            <a:r>
              <a:rPr lang="ru-RU" sz="1400" b="1" dirty="0"/>
              <a:t>"Физика" </a:t>
            </a:r>
            <a:r>
              <a:rPr lang="ru-RU" sz="1400" dirty="0"/>
              <a:t>(базовый и углубленный уровни</a:t>
            </a:r>
            <a:r>
              <a:rPr lang="ru-RU" sz="1400" b="1" dirty="0"/>
              <a:t>);"Астрономия" </a:t>
            </a:r>
            <a:r>
              <a:rPr lang="ru-RU" sz="1400" dirty="0"/>
              <a:t>(базовый уровень</a:t>
            </a:r>
            <a:r>
              <a:rPr lang="ru-RU" sz="1400" b="1" dirty="0"/>
              <a:t>);"Химия" </a:t>
            </a:r>
            <a:r>
              <a:rPr lang="ru-RU" sz="1400" dirty="0"/>
              <a:t>(базовый и углубленный уровни);</a:t>
            </a:r>
            <a:br>
              <a:rPr lang="ru-RU" sz="1400" dirty="0"/>
            </a:br>
            <a:r>
              <a:rPr lang="ru-RU" sz="1400" b="1" dirty="0"/>
              <a:t>"Биология" </a:t>
            </a:r>
            <a:r>
              <a:rPr lang="ru-RU" sz="1400" dirty="0"/>
              <a:t>(базовый и углубленный уровни);</a:t>
            </a:r>
            <a:br>
              <a:rPr lang="ru-RU" sz="1400" dirty="0"/>
            </a:br>
            <a:r>
              <a:rPr lang="ru-RU" sz="1400" dirty="0"/>
              <a:t>"Естествознание" (базовый уровень).</a:t>
            </a:r>
            <a:br>
              <a:rPr lang="ru-RU" sz="1400" dirty="0"/>
            </a:br>
            <a:r>
              <a:rPr lang="ru-RU" sz="1400" u="sng" dirty="0"/>
              <a:t>Предметная область </a:t>
            </a:r>
            <a:r>
              <a:rPr lang="ru-RU" sz="1400" dirty="0"/>
              <a:t>"Физическая культура, экология и основы безопасности жизнедеятельности", включающая учебные предметы: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400" b="1" dirty="0"/>
              <a:t>"Физическая культура" </a:t>
            </a:r>
            <a:r>
              <a:rPr lang="ru-RU" sz="1400" dirty="0"/>
              <a:t>(базовый уровень);</a:t>
            </a:r>
            <a:br>
              <a:rPr lang="ru-RU" sz="1400" dirty="0"/>
            </a:br>
            <a:r>
              <a:rPr lang="ru-RU" sz="1400" dirty="0"/>
              <a:t>"Экология" (базовый уровень);</a:t>
            </a:r>
            <a:br>
              <a:rPr lang="ru-RU" sz="1400" dirty="0"/>
            </a:br>
            <a:r>
              <a:rPr lang="ru-RU" sz="1400" b="1" dirty="0"/>
              <a:t>"Основы безопасности жизнедеятельности</a:t>
            </a:r>
            <a:r>
              <a:rPr lang="ru-RU" sz="1400" dirty="0"/>
              <a:t>" (базовый уровень).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772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424070"/>
            <a:ext cx="6878085" cy="1280284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Приказ Минобрнауки России от 17.05.2012 № 413</a:t>
            </a:r>
            <a:br>
              <a:rPr lang="ru-RU" sz="2400" dirty="0"/>
            </a:br>
            <a:r>
              <a:rPr lang="ru-RU" sz="2400" dirty="0"/>
              <a:t>Об утверждении федерального государственного образовательного стандарта среднего общего </a:t>
            </a:r>
            <a:r>
              <a:rPr lang="ru-RU" sz="2400" dirty="0" smtClean="0"/>
              <a:t>образования </a:t>
            </a:r>
            <a:r>
              <a:rPr lang="ru-RU" sz="2400" dirty="0"/>
              <a:t>(с изменениями)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1920462"/>
            <a:ext cx="10515600" cy="4702588"/>
          </a:xfrm>
        </p:spPr>
        <p:txBody>
          <a:bodyPr rtlCol="0">
            <a:normAutofit fontScale="25000" lnSpcReduction="20000"/>
          </a:bodyPr>
          <a:lstStyle/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6400" b="1" dirty="0"/>
              <a:t>18.3.1</a:t>
            </a:r>
            <a:r>
              <a:rPr lang="ru-RU" sz="6400" dirty="0"/>
              <a:t>…. В учебные планы </a:t>
            </a:r>
            <a:r>
              <a:rPr lang="ru-RU" sz="6400" b="1" dirty="0"/>
              <a:t>могут быть включены </a:t>
            </a:r>
            <a:r>
              <a:rPr lang="ru-RU" sz="6400" dirty="0"/>
              <a:t>дополнительные учебные предметы, курсы по выбору обучающихся, предлагаемые организацией, осуществляющей образовательную деятельность (например, "Искусство", "Психология", "Технология", "Дизайн", "История родного края", "Экология моего края") в соответствии со спецификой и возможностями организации, осуществляющей образовательную деятельность.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6400" dirty="0"/>
              <a:t>…..Организация, осуществляющая образовательную деятельность: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ru-RU" sz="6400" dirty="0"/>
              <a:t/>
            </a:r>
            <a:br>
              <a:rPr lang="ru-RU" sz="6400" dirty="0"/>
            </a:br>
            <a:r>
              <a:rPr lang="ru-RU" sz="6400" dirty="0"/>
              <a:t>обеспечивает реализацию учебных планов одного или нескольких профилей обучения (естественно-научный, гуманитарный, социально-экономический, технологический, </a:t>
            </a:r>
            <a:r>
              <a:rPr lang="ru-RU" sz="6400" b="1" dirty="0"/>
              <a:t>универсальный</a:t>
            </a:r>
            <a:r>
              <a:rPr lang="ru-RU" sz="6400" dirty="0"/>
              <a:t>), при наличии необходимых условий профессионального обучения для выполнения определенного вида трудовой деятельности (профессии) в сфере технического и обслуживающего труда.</a:t>
            </a:r>
            <a:br>
              <a:rPr lang="ru-RU" sz="6400" dirty="0"/>
            </a:br>
            <a:r>
              <a:rPr lang="ru-RU" sz="6400" dirty="0"/>
              <a:t/>
            </a:r>
            <a:br>
              <a:rPr lang="ru-RU" sz="6400" dirty="0"/>
            </a:br>
            <a:r>
              <a:rPr lang="ru-RU" sz="6400" b="1" dirty="0"/>
              <a:t>Учебный план профиля обучения </a:t>
            </a:r>
            <a:r>
              <a:rPr lang="ru-RU" sz="6400" dirty="0"/>
              <a:t>и (или) индивидуальный учебный план </a:t>
            </a:r>
            <a:r>
              <a:rPr lang="ru-RU" sz="6400" b="1" dirty="0"/>
              <a:t>должны содержать 11(12) учебных предметов </a:t>
            </a:r>
            <a:r>
              <a:rPr lang="ru-RU" sz="6400" dirty="0"/>
              <a:t>и предусматривать изучение не менее одного учебного предмета из каждой предметной области, определенной настоящим Стандартом, в том числе общими для включения во все учебные планы являются учебные предметы "Русский язык", "Литература", "Иностранный язык", "Математика", "История" (или "Россия в мире"), "Физическая культура", "Основы безопасности жизнедеятельности", "Астрономия".</a:t>
            </a:r>
            <a:br>
              <a:rPr lang="ru-RU" sz="6400" dirty="0"/>
            </a:br>
            <a:r>
              <a:rPr lang="ru-RU" sz="6400" dirty="0"/>
              <a:t/>
            </a:r>
            <a:br>
              <a:rPr lang="ru-RU" sz="6400" dirty="0"/>
            </a:br>
            <a:r>
              <a:rPr lang="ru-RU" sz="6400" dirty="0"/>
              <a:t>При этом </a:t>
            </a:r>
            <a:r>
              <a:rPr lang="ru-RU" sz="6400" b="1" dirty="0"/>
              <a:t>учебный план профиля обучения </a:t>
            </a:r>
            <a:r>
              <a:rPr lang="ru-RU" sz="6400" b="1" dirty="0">
                <a:solidFill>
                  <a:srgbClr val="FF0000"/>
                </a:solidFill>
              </a:rPr>
              <a:t>(кроме универсального) </a:t>
            </a:r>
            <a:r>
              <a:rPr lang="ru-RU" sz="6400" b="1" dirty="0"/>
              <a:t>должен содержать не менее 3(4) учебных предметов на углубленном уровне изучения </a:t>
            </a:r>
            <a:r>
              <a:rPr lang="ru-RU" sz="6400" dirty="0"/>
              <a:t>из соответствующей профилю обучения предметной области и (или) смежной с ней предметной области.</a:t>
            </a:r>
            <a:br>
              <a:rPr lang="ru-RU" sz="6400" dirty="0"/>
            </a:br>
            <a:r>
              <a:rPr lang="ru-RU" sz="6400" dirty="0"/>
              <a:t/>
            </a:r>
            <a:br>
              <a:rPr lang="ru-RU" sz="6400" dirty="0"/>
            </a:br>
            <a:r>
              <a:rPr lang="ru-RU" sz="6400" dirty="0"/>
              <a:t>В учебном плане должно быть предусмотрено выполнение обучающимися </a:t>
            </a:r>
            <a:r>
              <a:rPr lang="ru-RU" sz="6400" dirty="0">
                <a:solidFill>
                  <a:srgbClr val="FF0000"/>
                </a:solidFill>
              </a:rPr>
              <a:t>индивидуального(</a:t>
            </a:r>
            <a:r>
              <a:rPr lang="ru-RU" sz="6400" dirty="0" err="1">
                <a:solidFill>
                  <a:srgbClr val="FF0000"/>
                </a:solidFill>
              </a:rPr>
              <a:t>ых</a:t>
            </a:r>
            <a:r>
              <a:rPr lang="ru-RU" sz="6400" dirty="0">
                <a:solidFill>
                  <a:srgbClr val="FF0000"/>
                </a:solidFill>
              </a:rPr>
              <a:t>) проекта(</a:t>
            </a:r>
            <a:r>
              <a:rPr lang="ru-RU" sz="6400" dirty="0" err="1">
                <a:solidFill>
                  <a:srgbClr val="FF0000"/>
                </a:solidFill>
              </a:rPr>
              <a:t>ов</a:t>
            </a:r>
            <a:r>
              <a:rPr lang="ru-RU" sz="6400" dirty="0">
                <a:solidFill>
                  <a:srgbClr val="FF0000"/>
                </a:solidFill>
              </a:rPr>
              <a:t>).</a:t>
            </a:r>
            <a:r>
              <a:rPr lang="ru-RU" sz="6400" dirty="0"/>
              <a:t/>
            </a:r>
            <a:br>
              <a:rPr lang="ru-RU" sz="6400" dirty="0"/>
            </a:br>
            <a:r>
              <a:rPr lang="ru-RU" sz="6400" dirty="0"/>
              <a:t/>
            </a:r>
            <a:br>
              <a:rPr lang="ru-RU" sz="64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 algn="r" fontAlgn="auto">
              <a:spcAft>
                <a:spcPts val="0"/>
              </a:spcAft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None/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303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16841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233122"/>
            <a:ext cx="6878085" cy="266699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– Универсальный профиль</a:t>
            </a:r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/>
          </a:bodyPr>
          <a:lstStyle/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8</a:t>
            </a:fld>
            <a:endParaRPr lang="ru-RU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F1BCC26F-5FA0-4614-9E37-ADA306D8B7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293605"/>
              </p:ext>
            </p:extLst>
          </p:nvPr>
        </p:nvGraphicFramePr>
        <p:xfrm>
          <a:off x="1813063" y="919198"/>
          <a:ext cx="9610122" cy="5029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84405">
                  <a:extLst>
                    <a:ext uri="{9D8B030D-6E8A-4147-A177-3AD203B41FA5}">
                      <a16:colId xmlns="" xmlns:a16="http://schemas.microsoft.com/office/drawing/2014/main" val="682035356"/>
                    </a:ext>
                  </a:extLst>
                </a:gridCol>
                <a:gridCol w="2284405">
                  <a:extLst>
                    <a:ext uri="{9D8B030D-6E8A-4147-A177-3AD203B41FA5}">
                      <a16:colId xmlns="" xmlns:a16="http://schemas.microsoft.com/office/drawing/2014/main" val="1823532905"/>
                    </a:ext>
                  </a:extLst>
                </a:gridCol>
                <a:gridCol w="1054411">
                  <a:extLst>
                    <a:ext uri="{9D8B030D-6E8A-4147-A177-3AD203B41FA5}">
                      <a16:colId xmlns="" xmlns:a16="http://schemas.microsoft.com/office/drawing/2014/main" val="434485587"/>
                    </a:ext>
                  </a:extLst>
                </a:gridCol>
                <a:gridCol w="1024073">
                  <a:extLst>
                    <a:ext uri="{9D8B030D-6E8A-4147-A177-3AD203B41FA5}">
                      <a16:colId xmlns="" xmlns:a16="http://schemas.microsoft.com/office/drawing/2014/main" val="76474818"/>
                    </a:ext>
                  </a:extLst>
                </a:gridCol>
                <a:gridCol w="1024994">
                  <a:extLst>
                    <a:ext uri="{9D8B030D-6E8A-4147-A177-3AD203B41FA5}">
                      <a16:colId xmlns="" xmlns:a16="http://schemas.microsoft.com/office/drawing/2014/main" val="1324261512"/>
                    </a:ext>
                  </a:extLst>
                </a:gridCol>
                <a:gridCol w="1024994">
                  <a:extLst>
                    <a:ext uri="{9D8B030D-6E8A-4147-A177-3AD203B41FA5}">
                      <a16:colId xmlns="" xmlns:a16="http://schemas.microsoft.com/office/drawing/2014/main" val="4249257336"/>
                    </a:ext>
                  </a:extLst>
                </a:gridCol>
                <a:gridCol w="912840">
                  <a:extLst>
                    <a:ext uri="{9D8B030D-6E8A-4147-A177-3AD203B41FA5}">
                      <a16:colId xmlns="" xmlns:a16="http://schemas.microsoft.com/office/drawing/2014/main" val="789699733"/>
                    </a:ext>
                  </a:extLst>
                </a:gridCol>
              </a:tblGrid>
              <a:tr h="58581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Предметная область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предмет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класс</a:t>
                      </a:r>
                    </a:p>
                  </a:txBody>
                  <a:tcPr marL="26074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класс</a:t>
                      </a:r>
                    </a:p>
                  </a:txBody>
                  <a:tcPr marL="26074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45104380"/>
                  </a:ext>
                </a:extLst>
              </a:tr>
              <a:tr h="226664"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 и литература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500485852"/>
                  </a:ext>
                </a:extLst>
              </a:tr>
              <a:tr h="2266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2153470495"/>
                  </a:ext>
                </a:extLst>
              </a:tr>
              <a:tr h="22666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языки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3831538995"/>
                  </a:ext>
                </a:extLst>
              </a:tr>
              <a:tr h="467783"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 и информатика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Математика: алгебра и начала математического анализа, геометрия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3475232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Информатика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Б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35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3554911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3208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23825" y="134938"/>
            <a:ext cx="11906250" cy="6561137"/>
          </a:xfrm>
          <a:prstGeom prst="rect">
            <a:avLst/>
          </a:prstGeom>
          <a:solidFill>
            <a:srgbClr val="F2964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0500" y="207963"/>
            <a:ext cx="11761788" cy="6415087"/>
          </a:xfrm>
          <a:prstGeom prst="rect">
            <a:avLst/>
          </a:prstGeom>
          <a:ln>
            <a:solidFill>
              <a:srgbClr val="F2964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  <a:p>
            <a:pPr algn="ctr"/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388" y="0"/>
            <a:ext cx="1290637" cy="13144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5364" name="Группа 10"/>
          <p:cNvGrpSpPr>
            <a:grpSpLocks/>
          </p:cNvGrpSpPr>
          <p:nvPr/>
        </p:nvGrpSpPr>
        <p:grpSpPr bwMode="auto">
          <a:xfrm>
            <a:off x="0" y="0"/>
            <a:ext cx="1801813" cy="1798638"/>
            <a:chOff x="346591" y="135601"/>
            <a:chExt cx="1801092" cy="1798320"/>
          </a:xfrm>
        </p:grpSpPr>
        <p:sp>
          <p:nvSpPr>
            <p:cNvPr id="5" name="Овал 4"/>
            <p:cNvSpPr/>
            <p:nvPr/>
          </p:nvSpPr>
          <p:spPr>
            <a:xfrm>
              <a:off x="346591" y="135601"/>
              <a:ext cx="1801092" cy="179832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424348" y="197503"/>
              <a:ext cx="1655099" cy="1657057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3" name="Рисунок 12"/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3" y="-11635"/>
            <a:ext cx="1800000" cy="1800000"/>
          </a:xfrm>
          <a:prstGeom prst="ellipse">
            <a:avLst/>
          </a:prstGeom>
        </p:spPr>
      </p:pic>
      <p:sp>
        <p:nvSpPr>
          <p:cNvPr id="15366" name="Заголовок 7"/>
          <p:cNvSpPr>
            <a:spLocks noGrp="1"/>
          </p:cNvSpPr>
          <p:nvPr>
            <p:ph type="title"/>
          </p:nvPr>
        </p:nvSpPr>
        <p:spPr>
          <a:xfrm>
            <a:off x="2252662" y="233122"/>
            <a:ext cx="6878085" cy="266699"/>
          </a:xfrm>
        </p:spPr>
        <p:txBody>
          <a:bodyPr/>
          <a:lstStyle/>
          <a:p>
            <a:pPr algn="ctr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</a:t>
            </a:r>
          </a:p>
        </p:txBody>
      </p:sp>
      <p:sp>
        <p:nvSpPr>
          <p:cNvPr id="15367" name="Подзаголовок 2"/>
          <p:cNvSpPr>
            <a:spLocks noGrp="1"/>
          </p:cNvSpPr>
          <p:nvPr>
            <p:ph idx="1"/>
          </p:nvPr>
        </p:nvSpPr>
        <p:spPr>
          <a:xfrm>
            <a:off x="838200" y="2226364"/>
            <a:ext cx="10515600" cy="3379305"/>
          </a:xfrm>
        </p:spPr>
        <p:txBody>
          <a:bodyPr rtlCol="0">
            <a:normAutofit/>
          </a:bodyPr>
          <a:lstStyle/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ru-RU" dirty="0"/>
          </a:p>
          <a:p>
            <a:pPr marL="0" indent="0" algn="r" fontAlgn="auto">
              <a:spcAft>
                <a:spcPts val="0"/>
              </a:spcAft>
              <a:buFont typeface="Arial" charset="0"/>
              <a:buNone/>
              <a:defRPr/>
            </a:pPr>
            <a:endParaRPr lang="en-US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47706F-7EE9-4E98-9964-BF7386A454F0}" type="slidenum">
              <a:rPr lang="ru-RU"/>
              <a:pPr>
                <a:defRPr/>
              </a:pPr>
              <a:t>9</a:t>
            </a:fld>
            <a:endParaRPr lang="ru-RU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="" xmlns:a16="http://schemas.microsoft.com/office/drawing/2014/main" id="{F1BCC26F-5FA0-4614-9E37-ADA306D8B7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826127"/>
              </p:ext>
            </p:extLst>
          </p:nvPr>
        </p:nvGraphicFramePr>
        <p:xfrm>
          <a:off x="1733550" y="1400219"/>
          <a:ext cx="9610122" cy="4114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84405">
                  <a:extLst>
                    <a:ext uri="{9D8B030D-6E8A-4147-A177-3AD203B41FA5}">
                      <a16:colId xmlns="" xmlns:a16="http://schemas.microsoft.com/office/drawing/2014/main" val="682035356"/>
                    </a:ext>
                  </a:extLst>
                </a:gridCol>
                <a:gridCol w="2382845">
                  <a:extLst>
                    <a:ext uri="{9D8B030D-6E8A-4147-A177-3AD203B41FA5}">
                      <a16:colId xmlns="" xmlns:a16="http://schemas.microsoft.com/office/drawing/2014/main" val="1823532905"/>
                    </a:ext>
                  </a:extLst>
                </a:gridCol>
                <a:gridCol w="955971">
                  <a:extLst>
                    <a:ext uri="{9D8B030D-6E8A-4147-A177-3AD203B41FA5}">
                      <a16:colId xmlns="" xmlns:a16="http://schemas.microsoft.com/office/drawing/2014/main" val="434485587"/>
                    </a:ext>
                  </a:extLst>
                </a:gridCol>
                <a:gridCol w="1024073">
                  <a:extLst>
                    <a:ext uri="{9D8B030D-6E8A-4147-A177-3AD203B41FA5}">
                      <a16:colId xmlns="" xmlns:a16="http://schemas.microsoft.com/office/drawing/2014/main" val="76474818"/>
                    </a:ext>
                  </a:extLst>
                </a:gridCol>
                <a:gridCol w="1024994">
                  <a:extLst>
                    <a:ext uri="{9D8B030D-6E8A-4147-A177-3AD203B41FA5}">
                      <a16:colId xmlns="" xmlns:a16="http://schemas.microsoft.com/office/drawing/2014/main" val="1324261512"/>
                    </a:ext>
                  </a:extLst>
                </a:gridCol>
                <a:gridCol w="1024994">
                  <a:extLst>
                    <a:ext uri="{9D8B030D-6E8A-4147-A177-3AD203B41FA5}">
                      <a16:colId xmlns="" xmlns:a16="http://schemas.microsoft.com/office/drawing/2014/main" val="4249257336"/>
                    </a:ext>
                  </a:extLst>
                </a:gridCol>
                <a:gridCol w="912840">
                  <a:extLst>
                    <a:ext uri="{9D8B030D-6E8A-4147-A177-3AD203B41FA5}">
                      <a16:colId xmlns="" xmlns:a16="http://schemas.microsoft.com/office/drawing/2014/main" val="789699733"/>
                    </a:ext>
                  </a:extLst>
                </a:gridCol>
              </a:tblGrid>
              <a:tr h="35870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Предметная область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предмет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074" marR="26074" marT="0" marB="0"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10 класс</a:t>
                      </a:r>
                    </a:p>
                  </a:txBody>
                  <a:tcPr marL="26074" marR="2607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11 класс</a:t>
                      </a:r>
                    </a:p>
                  </a:txBody>
                  <a:tcPr marL="26074" marR="2607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45104380"/>
                  </a:ext>
                </a:extLst>
              </a:tr>
              <a:tr h="226664">
                <a:tc rowSpan="3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Общественные науки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История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Б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70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70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2438716049"/>
                  </a:ext>
                </a:extLst>
              </a:tr>
              <a:tr h="2266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Обществознание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Б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70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70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4109305586"/>
                  </a:ext>
                </a:extLst>
              </a:tr>
              <a:tr h="2266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География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Б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35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3390364445"/>
                  </a:ext>
                </a:extLst>
              </a:tr>
              <a:tr h="226664">
                <a:tc rowSpan="4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Естественные науки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Биология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Б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35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3800231156"/>
                  </a:ext>
                </a:extLst>
              </a:tr>
              <a:tr h="2266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Химия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Б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35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2043963800"/>
                  </a:ext>
                </a:extLst>
              </a:tr>
              <a:tr h="2266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Физика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Б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70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70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3899421570"/>
                  </a:ext>
                </a:extLst>
              </a:tr>
              <a:tr h="2266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Астрономия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Б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35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26074" marR="26074" marT="0" marB="0"/>
                </a:tc>
                <a:extLst>
                  <a:ext uri="{0D108BD9-81ED-4DB2-BD59-A6C34878D82A}">
                    <a16:rowId xmlns="" xmlns:a16="http://schemas.microsoft.com/office/drawing/2014/main" val="787284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48839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1259</Words>
  <Application>Microsoft Office PowerPoint</Application>
  <PresentationFormat>Произвольный</PresentationFormat>
  <Paragraphs>795</Paragraphs>
  <Slides>25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 Всероссийская научно – практическая конференция   «Опыт и проблемы введения федеральных государственных образовательных стандартов общего образования</vt:lpstr>
      <vt:lpstr>   Муниципальное бюджетное общеобразовательное учреждение «Средняя общеобразовательная школа  № 116 г.Челябинска»   1961 -  2014 – 2018….   </vt:lpstr>
      <vt:lpstr>  Введение ФГОС общего образования</vt:lpstr>
      <vt:lpstr>  </vt:lpstr>
      <vt:lpstr>  Приказ Минобрнауки России от 17.05.2012 № 413 Об утверждении федерального государственного образовательного стандарта среднего общего образованияи (с изменениями)  </vt:lpstr>
      <vt:lpstr>  Приказ Минобрнауки России от 17.05.2012 № 413 Об утверждении федерального государственного образовательного стандарта среднего общего образованияи (с изменениями)  </vt:lpstr>
      <vt:lpstr>  Приказ Минобрнауки России от 17.05.2012 № 413 Об утверждении федерального государственного образовательного стандарта среднего общего образования (с изменениями)  </vt:lpstr>
      <vt:lpstr>  Учебный план – Универсальный профиль</vt:lpstr>
      <vt:lpstr>  Учебный план</vt:lpstr>
      <vt:lpstr>  Учебный план</vt:lpstr>
      <vt:lpstr>  Универсальный профиль 4 профильные группы </vt:lpstr>
      <vt:lpstr>Выбор профиля  (профильной группы)</vt:lpstr>
      <vt:lpstr>  Учебный план  (технологический профиль)</vt:lpstr>
      <vt:lpstr>  Учебный план  (естественно – научный профиль)</vt:lpstr>
      <vt:lpstr>  Учебный план  (гуманитарный профиль)</vt:lpstr>
      <vt:lpstr>  Учебный план  (социально – экономический  профиль)</vt:lpstr>
      <vt:lpstr> Договор о сетевой форме  реализации образовательной программы университетских классов ЧелГУ   </vt:lpstr>
      <vt:lpstr> Курсы внеурочной деятельности  </vt:lpstr>
      <vt:lpstr> Индивидуальный проект </vt:lpstr>
      <vt:lpstr> Индивидуальный проект </vt:lpstr>
      <vt:lpstr> Индивидуальный проект </vt:lpstr>
      <vt:lpstr> Новые  возможности </vt:lpstr>
      <vt:lpstr> Проблемы и задачи на будущее </vt:lpstr>
      <vt:lpstr>Презентация PowerPoint</vt:lpstr>
      <vt:lpstr>Соглашение о сотрудничестве  № 299 от 5 марта 2018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научно – практическая конференция   «Опыт и проблемы введения федеральных государственных образовательных стандартов общего образования</dc:title>
  <dc:creator>Юлия Николаевна Дудко</dc:creator>
  <cp:lastModifiedBy>Павел А.Сафронов</cp:lastModifiedBy>
  <cp:revision>9</cp:revision>
  <cp:lastPrinted>2018-11-09T04:58:12Z</cp:lastPrinted>
  <dcterms:created xsi:type="dcterms:W3CDTF">2018-11-08T14:10:15Z</dcterms:created>
  <dcterms:modified xsi:type="dcterms:W3CDTF">2018-11-12T11:10:36Z</dcterms:modified>
</cp:coreProperties>
</file>