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4" r:id="rId2"/>
    <p:sldId id="266" r:id="rId3"/>
    <p:sldId id="277" r:id="rId4"/>
    <p:sldId id="276" r:id="rId5"/>
    <p:sldId id="275" r:id="rId6"/>
    <p:sldId id="278" r:id="rId7"/>
    <p:sldId id="279" r:id="rId8"/>
    <p:sldId id="268" r:id="rId9"/>
    <p:sldId id="267" r:id="rId10"/>
    <p:sldId id="261" r:id="rId11"/>
    <p:sldId id="269" r:id="rId12"/>
    <p:sldId id="270" r:id="rId13"/>
    <p:sldId id="271" r:id="rId14"/>
    <p:sldId id="262" r:id="rId15"/>
    <p:sldId id="26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D2C0A-A522-4ECC-99F5-B6EE47EAF887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D68E3-62F3-4A00-A85D-67A7939D0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868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2402C-149C-4D50-ABE7-517ADD84AA43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535AD-C268-48F7-A71D-E1CC03B21B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75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D923C-4F86-4298-8DE0-A0A2742E293A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B25B3-8B47-4DCF-87AD-057FBC83B8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512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BEF92-117C-4D77-B0A6-1D4D55A5C6A5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E19BE-D40F-4D97-A126-5EAC4DC4F3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620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E7BAE-3071-479D-927C-4FA3F6D7E73D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0D131-8B56-44BB-8FB0-BFB44AD398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6678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E7388-C283-41CA-BC07-99371A8B4AAD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F8DC9-0C4A-4A5E-BE93-80E52649E5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157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AF3DD-081A-404A-A207-09395283CF56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36174-AAE2-413B-ACEF-33A55AD9A3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819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E8A92-E419-4645-B999-128FE37CB1CD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613FC-139A-4A8C-A8CD-18A085B66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662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1F75-7BF6-42BD-8D3A-75EA1ECC5AE3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766F6-9EE3-43CC-8A09-2E4D8E2490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917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1D119-1E53-4374-8AC9-213AEBB81588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E19CE-BC0A-4D3E-956F-BCB15D449A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568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F5FDF-B36C-4155-9E98-E7A2887E0ABD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A032E-2AAC-44FC-A2EA-00E5B43022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070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F84BCA-45E7-4BE0-98AA-9D03BC3C76CF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C0AED5-AAFE-4682-B0E6-4E0319A23E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2" r:id="rId4"/>
    <p:sldLayoutId id="2147483848" r:id="rId5"/>
    <p:sldLayoutId id="2147483843" r:id="rId6"/>
    <p:sldLayoutId id="2147483849" r:id="rId7"/>
    <p:sldLayoutId id="2147483850" r:id="rId8"/>
    <p:sldLayoutId id="2147483851" r:id="rId9"/>
    <p:sldLayoutId id="2147483844" r:id="rId10"/>
    <p:sldLayoutId id="214748385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jpe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686800" cy="1171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</a:t>
            </a:r>
            <a:r>
              <a:rPr lang="ru-RU" cap="small" dirty="0" smtClean="0"/>
              <a:t>униципальное автономное общеобразовательное учреждение</a:t>
            </a:r>
            <a:br>
              <a:rPr lang="ru-RU" cap="small" dirty="0" smtClean="0"/>
            </a:br>
            <a:r>
              <a:rPr lang="ru-RU" dirty="0" smtClean="0"/>
              <a:t> «Лицей № 6»</a:t>
            </a:r>
            <a:endParaRPr lang="ru-RU" dirty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304800" y="2060575"/>
            <a:ext cx="8686800" cy="40195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altLang="ru-RU" b="1" smtClean="0"/>
          </a:p>
          <a:p>
            <a:pPr algn="r" eaLnBrk="1" hangingPunct="1">
              <a:buFont typeface="Wingdings 2" pitchFamily="18" charset="2"/>
              <a:buNone/>
            </a:pPr>
            <a:r>
              <a:rPr lang="ru-RU" altLang="ru-RU" b="1" smtClean="0"/>
              <a:t>Опыт организации индивидуальной проектной деятельности обучающихся на уровне  	среднего общего образования</a:t>
            </a:r>
          </a:p>
          <a:p>
            <a:pPr algn="r" eaLnBrk="1" hangingPunct="1">
              <a:buFont typeface="Wingdings 2" pitchFamily="18" charset="2"/>
              <a:buNone/>
            </a:pPr>
            <a:endParaRPr lang="ru-RU" altLang="ru-RU" b="1" smtClean="0"/>
          </a:p>
          <a:p>
            <a:pPr algn="r" eaLnBrk="1" hangingPunct="1">
              <a:buFont typeface="Wingdings 2" pitchFamily="18" charset="2"/>
              <a:buNone/>
            </a:pPr>
            <a:endParaRPr lang="ru-RU" altLang="ru-RU" b="1" smtClean="0"/>
          </a:p>
          <a:p>
            <a:pPr algn="r" eaLnBrk="1" hangingPunct="1">
              <a:buFont typeface="Wingdings 2" pitchFamily="18" charset="2"/>
              <a:buNone/>
            </a:pPr>
            <a:r>
              <a:rPr lang="ru-RU" altLang="ru-RU" sz="2400" b="1" smtClean="0"/>
              <a:t>Заместитель директора по воспитательной работе </a:t>
            </a:r>
          </a:p>
          <a:p>
            <a:pPr algn="r" eaLnBrk="1" hangingPunct="1">
              <a:buFont typeface="Wingdings 2" pitchFamily="18" charset="2"/>
              <a:buNone/>
            </a:pPr>
            <a:r>
              <a:rPr lang="ru-RU" altLang="ru-RU" sz="2400" b="1" smtClean="0"/>
              <a:t>Оржеровская Татьяна Александровна</a:t>
            </a:r>
            <a:endParaRPr lang="ru-RU" altLang="ru-RU" sz="2400" smtClean="0"/>
          </a:p>
        </p:txBody>
      </p:sp>
      <p:pic>
        <p:nvPicPr>
          <p:cNvPr id="10244" name="Picture 2" descr="C:\Users\имо\Desktop\эмблема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850" y="0"/>
            <a:ext cx="15811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МАОУ «Лицей № 6»</a:t>
            </a:r>
            <a:endParaRPr lang="ru-RU" dirty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250825" y="1989138"/>
            <a:ext cx="8686800" cy="3600450"/>
          </a:xfrm>
        </p:spPr>
        <p:txBody>
          <a:bodyPr/>
          <a:lstStyle/>
          <a:p>
            <a:r>
              <a:rPr lang="ru-RU" altLang="ru-RU" sz="2400" b="1" smtClean="0"/>
              <a:t>Выбор обучающимися темы проектов осуществляется по желанию учащихся с учетом их возможностей и интересов.</a:t>
            </a:r>
          </a:p>
          <a:p>
            <a:pPr>
              <a:buFont typeface="Wingdings 2" pitchFamily="18" charset="2"/>
              <a:buNone/>
            </a:pPr>
            <a:endParaRPr lang="ru-RU" altLang="ru-RU" sz="2400" b="1" smtClean="0"/>
          </a:p>
          <a:p>
            <a:r>
              <a:rPr lang="ru-RU" altLang="ru-RU" sz="2400" b="1" smtClean="0"/>
              <a:t>Учащиеся 10-11 классов не ограничены в изучении своих интересов: исследования в области химии, физики, биологии, экологии, математики, информатики встречаются наравне с социальными проектами, изучением истории музыки и музыкальных инструментов, театра, балета, костюма и т.д.:</a:t>
            </a:r>
          </a:p>
          <a:p>
            <a:pPr eaLnBrk="1" hangingPunct="1"/>
            <a:endParaRPr lang="ru-RU" altLang="ru-RU" b="1" smtClean="0"/>
          </a:p>
        </p:txBody>
      </p:sp>
      <p:pic>
        <p:nvPicPr>
          <p:cNvPr id="19460" name="Picture 2" descr="C:\Users\имо\Desktop\эмблема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850" y="0"/>
            <a:ext cx="15811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МАОУ «Лицей № 6»</a:t>
            </a:r>
            <a:endParaRPr lang="ru-RU" dirty="0"/>
          </a:p>
        </p:txBody>
      </p:sp>
      <p:graphicFrame>
        <p:nvGraphicFramePr>
          <p:cNvPr id="20483" name="Содержимое 4"/>
          <p:cNvGraphicFramePr>
            <a:graphicFrameLocks noGrp="1"/>
          </p:cNvGraphicFramePr>
          <p:nvPr>
            <p:ph idx="1"/>
          </p:nvPr>
        </p:nvGraphicFramePr>
        <p:xfrm>
          <a:off x="254000" y="1503363"/>
          <a:ext cx="8788400" cy="462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6" r:id="rId3" imgW="8785097" imgH="4627265" progId="Excel.Chart.8">
                  <p:embed/>
                </p:oleObj>
              </mc:Choice>
              <mc:Fallback>
                <p:oleObj r:id="rId3" imgW="8785097" imgH="4627265" progId="Excel.Chart.8">
                  <p:embed/>
                  <p:pic>
                    <p:nvPicPr>
                      <p:cNvPr id="0" name="Содержимое 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00" y="1503363"/>
                        <a:ext cx="8788400" cy="4627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484" name="Picture 2" descr="C:\Users\имо\Desktop\эмблема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850" y="0"/>
            <a:ext cx="15811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МАОУ «Лицей № 6»</a:t>
            </a:r>
            <a:endParaRPr lang="ru-RU" dirty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1800" b="1" smtClean="0"/>
              <a:t>ОЦЕНИВАНИЕ</a:t>
            </a:r>
          </a:p>
          <a:p>
            <a:r>
              <a:rPr lang="ru-RU" altLang="ru-RU" sz="1800" b="1" smtClean="0"/>
              <a:t>Карта наблюдения выполнения индивидуального проекта, включает 3 раздела</a:t>
            </a:r>
            <a:r>
              <a:rPr lang="ru-RU" altLang="ru-RU" sz="1800" smtClean="0"/>
              <a:t>:</a:t>
            </a:r>
          </a:p>
          <a:p>
            <a:r>
              <a:rPr lang="ru-RU" altLang="ru-RU" sz="1800" b="1" smtClean="0"/>
              <a:t>1. Анализ хода выполнения работ</a:t>
            </a:r>
            <a:r>
              <a:rPr lang="ru-RU" altLang="ru-RU" sz="1800" smtClean="0"/>
              <a:t> (заполняется автором и руководителем работы) -  показавает сформированность навыков проектной деятельности, а также самостоятельного применения приобретенных знаний и способов действий при решении различных задач, используя знания одного или нескольких учебных предметов или предметных областей; способность постановки цели и формулирования гипотезы исследования, планирования работы, отбора и интерпретации необходимой информации, структурирования аргументации результатов исследования на основе собранных данных, презентации результатов</a:t>
            </a:r>
          </a:p>
          <a:p>
            <a:r>
              <a:rPr lang="ru-RU" altLang="ru-RU" sz="1800" b="1" smtClean="0"/>
              <a:t>2. Содержание работы </a:t>
            </a:r>
            <a:r>
              <a:rPr lang="ru-RU" altLang="ru-RU" sz="1800" smtClean="0"/>
              <a:t>(заполняет экспертная комиссия) - отражает способность к инновационной, аналитической, творческой, интеллектуальной деятельности;</a:t>
            </a:r>
          </a:p>
          <a:p>
            <a:r>
              <a:rPr lang="ru-RU" altLang="ru-RU" sz="1800" b="1" smtClean="0"/>
              <a:t>3. Оценка публичной защиты работы </a:t>
            </a:r>
            <a:r>
              <a:rPr lang="ru-RU" altLang="ru-RU" sz="1800" smtClean="0"/>
              <a:t>(заполняет экспертная комиссия) -  демонстрирует сформированность навыков коммуникативной, учебно-исследовательской деятельности, критического мышления.</a:t>
            </a:r>
          </a:p>
          <a:p>
            <a:pPr eaLnBrk="1" hangingPunct="1"/>
            <a:endParaRPr lang="ru-RU" altLang="ru-RU" smtClean="0"/>
          </a:p>
        </p:txBody>
      </p:sp>
      <p:pic>
        <p:nvPicPr>
          <p:cNvPr id="21508" name="Picture 2" descr="C:\Users\имо\Desktop\эмблема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850" y="0"/>
            <a:ext cx="15811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МАОУ «Лицей № 6»</a:t>
            </a:r>
            <a:endParaRPr lang="ru-RU" dirty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400" b="1" smtClean="0"/>
              <a:t>В ходе выполнения работы, при ее защите автором работы, руководителем работы и экспертной комиссией заполняется Карта наблюдения выполнения индивидуального проекта . </a:t>
            </a:r>
          </a:p>
          <a:p>
            <a:pPr>
              <a:buFont typeface="Wingdings 2" pitchFamily="18" charset="2"/>
              <a:buNone/>
            </a:pPr>
            <a:r>
              <a:rPr lang="ru-RU" altLang="ru-RU" sz="2400" b="1" smtClean="0"/>
              <a:t> Каждый критерий оценивается в соответствии со шкалой:</a:t>
            </a:r>
          </a:p>
          <a:p>
            <a:pPr>
              <a:buFont typeface="Wingdings 2" pitchFamily="18" charset="2"/>
              <a:buNone/>
            </a:pPr>
            <a:r>
              <a:rPr lang="ru-RU" altLang="ru-RU" sz="2400" b="1" smtClean="0"/>
              <a:t>2 балла – критерий ярко выражен, </a:t>
            </a:r>
          </a:p>
          <a:p>
            <a:pPr>
              <a:buFont typeface="Wingdings 2" pitchFamily="18" charset="2"/>
              <a:buNone/>
            </a:pPr>
            <a:r>
              <a:rPr lang="ru-RU" altLang="ru-RU" sz="2400" b="1" smtClean="0"/>
              <a:t>1 балл – критерий выражен частично,</a:t>
            </a:r>
          </a:p>
          <a:p>
            <a:pPr>
              <a:buFont typeface="Wingdings 2" pitchFamily="18" charset="2"/>
              <a:buNone/>
            </a:pPr>
            <a:r>
              <a:rPr lang="ru-RU" altLang="ru-RU" sz="2400" b="1" smtClean="0"/>
              <a:t>0 баллов – критерий не выражен</a:t>
            </a:r>
            <a:r>
              <a:rPr lang="ru-RU" altLang="ru-RU" b="1" smtClean="0"/>
              <a:t>.</a:t>
            </a:r>
          </a:p>
          <a:p>
            <a:pPr eaLnBrk="1" hangingPunct="1"/>
            <a:endParaRPr lang="ru-RU" altLang="ru-RU" b="1" smtClean="0"/>
          </a:p>
        </p:txBody>
      </p:sp>
      <p:pic>
        <p:nvPicPr>
          <p:cNvPr id="22532" name="Picture 2" descr="C:\Users\имо\Desktop\эмблема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850" y="0"/>
            <a:ext cx="15811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МАОУ «Лицей № 6»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b="1" dirty="0" smtClean="0"/>
              <a:t>Уровень выполнения работы определяется в соответствии со следующей таблицей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dirty="0" smtClean="0"/>
              <a:t>Учащийся получает за выполнение индивидуального проекта отметку «зачтено», если работа выполнена на базовом или повышенном уровне.</a:t>
            </a:r>
          </a:p>
          <a:p>
            <a:pPr>
              <a:buFont typeface="Wingdings 2" pitchFamily="18" charset="2"/>
              <a:buNone/>
              <a:defRPr/>
            </a:pPr>
            <a:endParaRPr lang="ru-RU" dirty="0" smtClean="0"/>
          </a:p>
          <a:p>
            <a:pPr>
              <a:buFont typeface="Wingdings 2" pitchFamily="18" charset="2"/>
              <a:buNone/>
              <a:defRPr/>
            </a:pPr>
            <a:r>
              <a:rPr lang="ru-RU" dirty="0" smtClean="0"/>
              <a:t>По пятибалльной шкале: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dirty="0" smtClean="0"/>
              <a:t>Повышенный уровень – «отлично»,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dirty="0" smtClean="0"/>
              <a:t>Базовый уровень – «хорошо»,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dirty="0" smtClean="0"/>
              <a:t>Низкий уровень – «удовлетворительно».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 smtClean="0"/>
          </a:p>
        </p:txBody>
      </p:sp>
      <p:pic>
        <p:nvPicPr>
          <p:cNvPr id="23556" name="Picture 2" descr="C:\Users\имо\Desktop\эмблема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850" y="0"/>
            <a:ext cx="15811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4213" y="2205038"/>
          <a:ext cx="7643812" cy="1674812"/>
        </p:xfrm>
        <a:graphic>
          <a:graphicData uri="http://schemas.openxmlformats.org/drawingml/2006/table">
            <a:tbl>
              <a:tblPr/>
              <a:tblGrid>
                <a:gridCol w="2547938"/>
                <a:gridCol w="2547937"/>
                <a:gridCol w="2547938"/>
              </a:tblGrid>
              <a:tr h="56081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Процент выполнения работы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Количество баллов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Уровень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33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80-100%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48-60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повышенный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</a:tr>
              <a:tr h="37133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Более 50 % -79 %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30-47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базовый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</a:tr>
              <a:tr h="37133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Менее 50%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0-29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9875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низкий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МАОУ «Лицей № 6»</a:t>
            </a:r>
            <a:endParaRPr lang="ru-RU" dirty="0"/>
          </a:p>
        </p:txBody>
      </p:sp>
      <p:pic>
        <p:nvPicPr>
          <p:cNvPr id="24579" name="Picture 2" descr="C:\Users\имо\Desktop\эмблема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850" y="0"/>
            <a:ext cx="15811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3" descr="C:\Users\имо\Desktop\kisspng-the-ethics-of-confucius-quotation-analects-confuci-confucius-5b2380165c04a5.067644551529053206376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88" y="1935163"/>
            <a:ext cx="3071812" cy="4573587"/>
          </a:xfrm>
          <a:noFill/>
        </p:spPr>
      </p:pic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3500438" y="2357438"/>
            <a:ext cx="51435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>
                <a:solidFill>
                  <a:schemeClr val="tx1"/>
                </a:solidFill>
                <a:latin typeface="Franklin Gothic Medium" pitchFamily="34" charset="0"/>
                <a:ea typeface="Calibri" pitchFamily="34" charset="0"/>
                <a:cs typeface="FrankRuehl" pitchFamily="34" charset="-79"/>
              </a:rPr>
              <a:t>«Я слышу и забываю. Я вижу и запоминаю.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600">
                <a:solidFill>
                  <a:schemeClr val="tx1"/>
                </a:solidFill>
                <a:latin typeface="Franklin Gothic Medium" pitchFamily="34" charset="0"/>
                <a:ea typeface="Calibri" pitchFamily="34" charset="0"/>
                <a:cs typeface="FrankRuehl" pitchFamily="34" charset="-79"/>
              </a:rPr>
              <a:t>Я делаю и понимаю»</a:t>
            </a:r>
            <a:r>
              <a:rPr lang="ru-RU" altLang="ru-RU" sz="3600" b="1">
                <a:solidFill>
                  <a:schemeClr val="tx1"/>
                </a:solidFill>
                <a:latin typeface="Franklin Gothic Medium" pitchFamily="34" charset="0"/>
                <a:ea typeface="Calibri" pitchFamily="34" charset="0"/>
                <a:cs typeface="FrankRuehl" pitchFamily="34" charset="-79"/>
              </a:rPr>
              <a:t> </a:t>
            </a:r>
            <a:r>
              <a:rPr lang="ru-RU" altLang="ru-RU" sz="3600" i="1">
                <a:solidFill>
                  <a:schemeClr val="tx1"/>
                </a:solidFill>
                <a:latin typeface="Franklin Gothic Medium" pitchFamily="34" charset="0"/>
                <a:ea typeface="Calibri" pitchFamily="34" charset="0"/>
                <a:cs typeface="FrankRuehl" pitchFamily="34" charset="-79"/>
              </a:rPr>
              <a:t>Конфуций</a:t>
            </a:r>
            <a:endParaRPr lang="ru-RU" altLang="ru-RU" sz="3600">
              <a:solidFill>
                <a:schemeClr val="tx1"/>
              </a:solidFill>
              <a:latin typeface="Franklin Gothic Medium" pitchFamily="34" charset="0"/>
              <a:ea typeface="Calibri" pitchFamily="34" charset="0"/>
              <a:cs typeface="FrankRuehl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МАОУ «Лицей № 6»</a:t>
            </a:r>
            <a:endParaRPr lang="ru-RU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250825" y="1916113"/>
            <a:ext cx="8686800" cy="4033837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altLang="ru-RU" sz="2800" smtClean="0"/>
              <a:t>Действует с декабря 1959 года.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altLang="ru-RU" sz="2800" smtClean="0"/>
              <a:t>В статусе лицея с 1992 года, принимая активное участие в инновационных проектах федерального и регионального уровня. 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altLang="ru-RU" sz="2800" smtClean="0"/>
              <a:t>Введение ФГОС общего образования в инициативном порядке началось с 2008 года. В этом учебном году вся школа полностью реализует ФГОС общего образования.</a:t>
            </a:r>
            <a:endParaRPr lang="ru-RU" altLang="ru-RU" smtClean="0"/>
          </a:p>
        </p:txBody>
      </p:sp>
      <p:pic>
        <p:nvPicPr>
          <p:cNvPr id="11268" name="Picture 2" descr="C:\Users\имо\Desktop\эмблема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850" y="0"/>
            <a:ext cx="15811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МАОУ «Лицей № 6»</a:t>
            </a:r>
            <a:endParaRPr lang="ru-RU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68313" y="1412875"/>
            <a:ext cx="8343900" cy="5064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z="2200" b="1" i="1" smtClean="0"/>
              <a:t>Готовность к проектной деятельности в период получения в ООО</a:t>
            </a:r>
          </a:p>
          <a:p>
            <a:pPr eaLnBrk="1" hangingPunct="1">
              <a:buFont typeface="Wingdings 2" pitchFamily="18" charset="2"/>
              <a:buNone/>
            </a:pPr>
            <a:endParaRPr lang="ru-RU" altLang="ru-RU" b="1" i="1" smtClean="0"/>
          </a:p>
          <a:p>
            <a:pPr eaLnBrk="1" hangingPunct="1">
              <a:buFont typeface="Wingdings 2" pitchFamily="18" charset="2"/>
              <a:buNone/>
            </a:pPr>
            <a:endParaRPr lang="ru-RU" altLang="ru-RU" b="1" i="1" smtClean="0"/>
          </a:p>
          <a:p>
            <a:pPr eaLnBrk="1" hangingPunct="1">
              <a:buFont typeface="Wingdings 2" pitchFamily="18" charset="2"/>
              <a:buNone/>
            </a:pPr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  <p:pic>
        <p:nvPicPr>
          <p:cNvPr id="12292" name="Picture 2" descr="C:\Users\имо\Desktop\эмблема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9688" y="0"/>
            <a:ext cx="1484312" cy="148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0825" y="1989138"/>
          <a:ext cx="8569325" cy="34655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9620"/>
                <a:gridCol w="2355491"/>
                <a:gridCol w="4824214"/>
              </a:tblGrid>
              <a:tr h="365747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4" marR="91444" marT="45717" marB="45717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4" marR="91444" marT="45717" marB="45717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4" marR="91444" marT="45717" marB="45717"/>
                </a:tc>
              </a:tr>
              <a:tr h="9448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Уровень образования / годы обучения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 marL="91444" marR="91444" marT="45717" marB="45717"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Уровень освоения умений проектной </a:t>
                      </a:r>
                      <a:endParaRPr lang="ru-RU" sz="1400" dirty="0" smtClean="0"/>
                    </a:p>
                    <a:p>
                      <a:r>
                        <a:rPr lang="ru-RU" sz="1400" b="1" dirty="0" smtClean="0"/>
                        <a:t>деятельности обучающимися</a:t>
                      </a:r>
                      <a:endParaRPr lang="ru-RU" sz="1400" dirty="0" smtClean="0"/>
                    </a:p>
                  </a:txBody>
                  <a:tcPr marL="91444" marR="91444" marT="45717" marB="45717"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Проектная </a:t>
                      </a:r>
                      <a:endParaRPr lang="ru-RU" sz="1400" dirty="0" smtClean="0"/>
                    </a:p>
                    <a:p>
                      <a:r>
                        <a:rPr lang="ru-RU" sz="1400" b="1" dirty="0" smtClean="0"/>
                        <a:t>деятельность обучающихся в МАОУ «Лицей № 6»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 marL="91444" marR="91444" marT="45717" marB="45717"/>
                </a:tc>
              </a:tr>
              <a:tr h="215491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Начальное общее образование</a:t>
                      </a:r>
                    </a:p>
                    <a:p>
                      <a:r>
                        <a:rPr lang="ru-RU" sz="1400" dirty="0" smtClean="0"/>
                        <a:t>1-4 классы</a:t>
                      </a:r>
                    </a:p>
                    <a:p>
                      <a:endParaRPr lang="ru-RU" sz="1400" dirty="0"/>
                    </a:p>
                  </a:txBody>
                  <a:tcPr marL="91444" marR="91444" marT="45717" marB="45717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Освоение отдельных элементов проектной деятельности под руководством учителя</a:t>
                      </a:r>
                    </a:p>
                    <a:p>
                      <a:r>
                        <a:rPr lang="ru-RU" sz="1400" dirty="0" smtClean="0"/>
                        <a:t>Выполнение проектных задач, групповых проектов под руководством / наблюдением учителя</a:t>
                      </a:r>
                    </a:p>
                  </a:txBody>
                  <a:tcPr marL="91444" marR="91444" marT="45717" marB="45717"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Курс внеурочной деятельности «Я – исследователь» нацелен на отработку элементов проектной деятельности. Дети, освоившие полный комплекс, выходят на защиту проекта, участвуют в НПК  в школе, «Первые шаги в науку», «Я – изыскатель» и т.п.</a:t>
                      </a:r>
                    </a:p>
                    <a:p>
                      <a:r>
                        <a:rPr lang="ru-RU" sz="1400" dirty="0" smtClean="0"/>
                        <a:t>Отработка навыков взаимодействия в группе в период летней профильной смены ДОЛ «Исток»</a:t>
                      </a:r>
                    </a:p>
                    <a:p>
                      <a:endParaRPr lang="ru-RU" sz="1400" dirty="0"/>
                    </a:p>
                  </a:txBody>
                  <a:tcPr marL="91444" marR="91444" marT="45717" marB="45717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МАОУ «Лицей № 6»</a:t>
            </a:r>
            <a:endParaRPr lang="ru-RU" dirty="0"/>
          </a:p>
        </p:txBody>
      </p:sp>
      <p:pic>
        <p:nvPicPr>
          <p:cNvPr id="13315" name="Picture 2" descr="C:\Users\имо\Desktop\эмблема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850" y="0"/>
            <a:ext cx="15811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79388" y="2420938"/>
          <a:ext cx="8686800" cy="3145084"/>
        </p:xfrm>
        <a:graphic>
          <a:graphicData uri="http://schemas.openxmlformats.org/drawingml/2006/table">
            <a:tbl>
              <a:tblPr/>
              <a:tblGrid>
                <a:gridCol w="1171575"/>
                <a:gridCol w="2808287"/>
                <a:gridCol w="4706938"/>
              </a:tblGrid>
              <a:tr h="37140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5336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образования / годы обучения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освоения умений проектной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деятельности обучающимися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Проектная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обучающихся в МАОУ «Лицей № 6»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</a:tr>
              <a:tr h="19200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Основное общее образование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5-6 классы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Выполнение групповых проектов под руководством / наблюдением учителя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Пробы самостоятельного выполнения групповых и индивидуальных проектов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Курс внеурочной деятельности «Я – исследователь» направлен на отработку умения определения цели, задач, анализа литературных источников, выбор методов исследования, планирования и проведения эксперимента. Проекты выполняются как группой, так и индивидуально с возможностью выхода на защиту и участия в НПК «Интеллектуалы </a:t>
                      </a:r>
                      <a:r>
                        <a:rPr kumimoji="0" lang="en-US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XXI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века».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Отработка навыков взаимодействия в группе в период осенней профильной смены ДОЛ «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Ильмены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».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50825" y="1557338"/>
            <a:ext cx="8642350" cy="4302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200" b="1" i="1" dirty="0">
                <a:latin typeface="+mj-lt"/>
              </a:rPr>
              <a:t>Готовность к проектной деятельности в период получения в ООО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МАОУ «Лицей № 6»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506412"/>
          </a:xfrm>
        </p:spPr>
        <p:txBody>
          <a:bodyPr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/>
              <a:t>Готовность к проектной деятельности  в период получения в ООО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14340" name="Picture 2" descr="C:\Users\имо\Desktop\эмблема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850" y="0"/>
            <a:ext cx="15811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8313" y="2133600"/>
          <a:ext cx="8280400" cy="3106840"/>
        </p:xfrm>
        <a:graphic>
          <a:graphicData uri="http://schemas.openxmlformats.org/drawingml/2006/table">
            <a:tbl>
              <a:tblPr/>
              <a:tblGrid>
                <a:gridCol w="1079500"/>
                <a:gridCol w="2232025"/>
                <a:gridCol w="4968875"/>
              </a:tblGrid>
              <a:tr h="36572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24757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образования / годы обучения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освоения умений проектной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деятельности обучающимися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Проектная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обучающихся в МАОУ «Лицей № 6»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</a:tr>
              <a:tr h="149343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Основное общее образование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класс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Освоение обучающимися знаний о проектной деятельности и способов выполнения индивидуального проекта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Курс внеурочной деятельности «Я – исследователь» направлен на отработку навыков самостоятельной проектной деятельности. С 2017 года все учащиеся разрабатывают и защищают проект в рамках РИКО.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 в НПК «Интеллектуалы </a:t>
                      </a: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XXI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века».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Отработка навыков взаимодействия в группе в период осенней профильной смены ДОЛ «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Ильмены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».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МАОУ «Лицей № 6»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506412"/>
          </a:xfrm>
        </p:spPr>
        <p:txBody>
          <a:bodyPr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/>
              <a:t>Готовность к проектной деятельности  в период получения в ООО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15364" name="Picture 2" descr="C:\Users\имо\Desktop\эмблема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850" y="0"/>
            <a:ext cx="15811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8313" y="2133600"/>
          <a:ext cx="8280400" cy="3533775"/>
        </p:xfrm>
        <a:graphic>
          <a:graphicData uri="http://schemas.openxmlformats.org/drawingml/2006/table">
            <a:tbl>
              <a:tblPr/>
              <a:tblGrid>
                <a:gridCol w="1079500"/>
                <a:gridCol w="2232025"/>
                <a:gridCol w="4968875"/>
              </a:tblGrid>
              <a:tr h="3603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2477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образования / годы обучения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освоения умений проектной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деятельности обучающимися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Проектная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обучающихся в МАОУ «Лицей № 6»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</a:tr>
              <a:tr h="12477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Основное общее образование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8-9 классы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Освоение способов учебно-исследовательской деятельности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Выполнение индивидуальных проектов и/или учебных исследований под руководством / наблюдением учителя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Подготовка в рамках курса внеурочной деятельности «Я – исследователь в 8 классе и защита индивидуального проекта в 9 классе обязательна как элемент допуска к итоговой аттестации.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 в НПК «Интеллектуалы </a:t>
                      </a:r>
                      <a:r>
                        <a:rPr kumimoji="0" lang="en-US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XXI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века».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Отработка навыков взаимодействия в группе в период осенней профильной смены ДОЛ «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Ильмены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».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МАОУ «Лицей № 6»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506412"/>
          </a:xfrm>
        </p:spPr>
        <p:txBody>
          <a:bodyPr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/>
              <a:t>Готовность к проектной деятельности  в период получения в ООО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16388" name="Picture 2" descr="C:\Users\имо\Desktop\эмблема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850" y="0"/>
            <a:ext cx="15811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8313" y="2133600"/>
          <a:ext cx="8280400" cy="2860680"/>
        </p:xfrm>
        <a:graphic>
          <a:graphicData uri="http://schemas.openxmlformats.org/drawingml/2006/table">
            <a:tbl>
              <a:tblPr/>
              <a:tblGrid>
                <a:gridCol w="1079500"/>
                <a:gridCol w="2232025"/>
                <a:gridCol w="4968875"/>
              </a:tblGrid>
              <a:tr h="3657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T="45709" marB="45709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2474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образования / годы обучения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освоения умений проектной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деятельности обучающимися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Проектная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обучающихся в МАОУ «Лицей № 6»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0E8"/>
                    </a:solidFill>
                  </a:tcPr>
                </a:tc>
              </a:tr>
              <a:tr h="12474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Среднее общее образование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10-11 классы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Самостоятельное применение знаний и способов действий в области проектной деятельности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8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4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 sz="2000"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 2" pitchFamily="18" charset="2"/>
                        <a:defRPr>
                          <a:solidFill>
                            <a:schemeClr val="tx2"/>
                          </a:solidFill>
                          <a:latin typeface="Franklin Gothic Book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Подготовка к осуществлению проектной деятельности с учетом возрастных особенностей обучающихся начинается с начальной школы, поэтому на уровне среднего общего образования – обучающиеся готовы к осуществлению самостоятельной проектной деятельности.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0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МАОУ «Лицей № 6»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/>
              <a:t>Планирование работы в 10 и 11 классах СОО</a:t>
            </a: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В соответствии с Примерной основной образовательной программой среднего общего образования на выполнение индивидуальных проектов отведено </a:t>
            </a:r>
            <a:r>
              <a:rPr lang="ru-RU" b="1" dirty="0" smtClean="0"/>
              <a:t>70 часов.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Распределение нагрузки запланировано следующим образом: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/>
              <a:t>35 часов в 10 классе по 1 часу в неделю в 1 и 2 полугодиях </a:t>
            </a:r>
            <a:r>
              <a:rPr lang="ru-RU" dirty="0" smtClean="0"/>
              <a:t>учебного года на инициализацию проекта: выбор предметной области, темы, научного руководителя, планирование работы, литературный обзор, выбор методов исследования, проведение экспериментов и т.д.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/>
              <a:t>35 часов в 1 полугодии 11 класса </a:t>
            </a:r>
            <a:r>
              <a:rPr lang="ru-RU" dirty="0" smtClean="0"/>
              <a:t>на оформление результатов проектной деятельности, подготовку и проведение защиты работы.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Таким образом, к окончанию 1 полугодия 11 класса проектная деятельность завершается, учащиеся получают оценку своей деятельности и возможность принять участие в городской НПК «Интеллектуалы </a:t>
            </a:r>
            <a:r>
              <a:rPr lang="en-US" dirty="0" smtClean="0"/>
              <a:t>XXI</a:t>
            </a:r>
            <a:r>
              <a:rPr lang="ru-RU" dirty="0" smtClean="0"/>
              <a:t> века», в НПК областного и российского уровней.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pic>
        <p:nvPicPr>
          <p:cNvPr id="17412" name="Picture 2" descr="C:\Users\имо\Desktop\эмблема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850" y="0"/>
            <a:ext cx="15811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МАОУ «Лицей № 6»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/>
              <a:t>Проектную работу курирует классный руководитель, выполняя </a:t>
            </a:r>
            <a:r>
              <a:rPr lang="ru-RU" b="1" dirty="0" err="1" smtClean="0"/>
              <a:t>тьюторские</a:t>
            </a:r>
            <a:r>
              <a:rPr lang="ru-RU" b="1" dirty="0" smtClean="0"/>
              <a:t> функции:</a:t>
            </a:r>
          </a:p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b="1" dirty="0" smtClean="0"/>
              <a:t>Проводит вводное занятие, обеспечивает взаимосвязи с учителем-предметником, договаривается о консультациях с преподавателями колледжей (</a:t>
            </a:r>
            <a:r>
              <a:rPr lang="ru-RU" b="1" dirty="0" err="1" smtClean="0"/>
              <a:t>МиМК</a:t>
            </a:r>
            <a:r>
              <a:rPr lang="ru-RU" b="1" dirty="0" smtClean="0"/>
              <a:t>, </a:t>
            </a:r>
            <a:r>
              <a:rPr lang="ru-RU" b="1" dirty="0" err="1" smtClean="0"/>
              <a:t>МКИиК</a:t>
            </a:r>
            <a:r>
              <a:rPr lang="ru-RU" b="1" dirty="0" smtClean="0"/>
              <a:t>, ММК), вузов (филиалы </a:t>
            </a:r>
            <a:r>
              <a:rPr lang="ru-RU" b="1" dirty="0" err="1" smtClean="0"/>
              <a:t>ЮУрГУ</a:t>
            </a:r>
            <a:r>
              <a:rPr lang="ru-RU" b="1" dirty="0" smtClean="0"/>
              <a:t>, </a:t>
            </a:r>
            <a:r>
              <a:rPr lang="ru-RU" b="1" dirty="0" err="1" smtClean="0"/>
              <a:t>ЧелГУ</a:t>
            </a:r>
            <a:r>
              <a:rPr lang="ru-RU" b="1" dirty="0" smtClean="0"/>
              <a:t>), о посещении научных библиотек (при недостатке возможностей исследовательской базы либо необходимости доступа к научной литературе), контролирует календарный план выполнения этапов работы. На этапе оформления письменной части работы проводит </a:t>
            </a:r>
            <a:r>
              <a:rPr lang="ru-RU" b="1" dirty="0" err="1" smtClean="0"/>
              <a:t>нормоконтроль</a:t>
            </a:r>
            <a:r>
              <a:rPr lang="ru-RU" b="1" dirty="0" smtClean="0"/>
              <a:t> (Разработано методическое пособие по написанию и оформлению проектной работы)..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dirty="0" smtClean="0"/>
              <a:t>Учитель-предметник курирует теоретическую и практическую части работы, помогает в проведении эксперимента, участвует в подготовке защиты проекта, оценивает степень самостоятельности выполнения работы</a:t>
            </a:r>
            <a:endParaRPr lang="ru-RU" b="1" dirty="0"/>
          </a:p>
        </p:txBody>
      </p:sp>
      <p:pic>
        <p:nvPicPr>
          <p:cNvPr id="18436" name="Picture 2" descr="C:\Users\имо\Desktop\эмблема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850" y="0"/>
            <a:ext cx="15811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321</TotalTime>
  <Words>1092</Words>
  <Application>Microsoft Office PowerPoint</Application>
  <PresentationFormat>Экран (4:3)</PresentationFormat>
  <Paragraphs>137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Franklin Gothic Medium</vt:lpstr>
      <vt:lpstr>Franklin Gothic Book</vt:lpstr>
      <vt:lpstr>Wingdings 2</vt:lpstr>
      <vt:lpstr>Calibri</vt:lpstr>
      <vt:lpstr>Times New Roman</vt:lpstr>
      <vt:lpstr>FrankRuehl</vt:lpstr>
      <vt:lpstr>Трек</vt:lpstr>
      <vt:lpstr>Диаграмма Microsoft Office Excel</vt:lpstr>
      <vt:lpstr>Муниципальное автономное общеобразовательное учреждение  «Лицей № 6»</vt:lpstr>
      <vt:lpstr>МАОУ «Лицей № 6»</vt:lpstr>
      <vt:lpstr>МАОУ «Лицей № 6»</vt:lpstr>
      <vt:lpstr>МАОУ «Лицей № 6»</vt:lpstr>
      <vt:lpstr>МАОУ «Лицей № 6»</vt:lpstr>
      <vt:lpstr>МАОУ «Лицей № 6»</vt:lpstr>
      <vt:lpstr>МАОУ «Лицей № 6»</vt:lpstr>
      <vt:lpstr>МАОУ «Лицей № 6»</vt:lpstr>
      <vt:lpstr>МАОУ «Лицей № 6»</vt:lpstr>
      <vt:lpstr>МАОУ «Лицей № 6»</vt:lpstr>
      <vt:lpstr>МАОУ «Лицей № 6»</vt:lpstr>
      <vt:lpstr>МАОУ «Лицей № 6»</vt:lpstr>
      <vt:lpstr>МАОУ «Лицей № 6»</vt:lpstr>
      <vt:lpstr>МАОУ «Лицей № 6»</vt:lpstr>
      <vt:lpstr>МАОУ «Лицей № 6»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имо</dc:creator>
  <cp:lastModifiedBy>Павел А.Сафронов</cp:lastModifiedBy>
  <cp:revision>36</cp:revision>
  <dcterms:created xsi:type="dcterms:W3CDTF">2018-11-07T15:20:45Z</dcterms:created>
  <dcterms:modified xsi:type="dcterms:W3CDTF">2018-11-12T11:11:27Z</dcterms:modified>
</cp:coreProperties>
</file>