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0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72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7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09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6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25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382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08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596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32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8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2664295"/>
          </a:xfrm>
        </p:spPr>
        <p:txBody>
          <a:bodyPr>
            <a:normAutofit fontScale="90000"/>
          </a:bodyPr>
          <a:lstStyle/>
          <a:p>
            <a:r>
              <a:rPr lang="ru-RU" dirty="0"/>
              <a:t>Нормативные основания реализации профессионального обучения на уровне среднего общего образования в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2639144"/>
          </a:xfrm>
        </p:spPr>
        <p:txBody>
          <a:bodyPr>
            <a:normAutofit/>
          </a:bodyPr>
          <a:lstStyle/>
          <a:p>
            <a:pPr algn="r"/>
            <a:endParaRPr lang="ru-RU" sz="1800" dirty="0" smtClean="0"/>
          </a:p>
          <a:p>
            <a:pPr algn="r"/>
            <a:endParaRPr lang="ru-RU" sz="1800" dirty="0"/>
          </a:p>
          <a:p>
            <a:pPr algn="r"/>
            <a:endParaRPr lang="ru-RU" sz="1800" dirty="0" smtClean="0"/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Ларюшкин Сергей Александрович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06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/>
              <a:t>Приказ Минтруда России от 27.06.2018 N </a:t>
            </a:r>
            <a:r>
              <a:rPr lang="ru-RU" sz="2800" b="1" dirty="0" smtClean="0"/>
              <a:t>417н "Об </a:t>
            </a:r>
            <a:r>
              <a:rPr lang="ru-RU" sz="2800" b="1" dirty="0"/>
              <a:t>утверждении профессионального стандарта "Животновод"</a:t>
            </a:r>
          </a:p>
          <a:p>
            <a:pPr marL="0" indent="0">
              <a:buNone/>
            </a:pPr>
            <a:endParaRPr lang="ru-RU" sz="28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237889"/>
              </p:ext>
            </p:extLst>
          </p:nvPr>
        </p:nvGraphicFramePr>
        <p:xfrm>
          <a:off x="395536" y="1628800"/>
          <a:ext cx="8424936" cy="19583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440"/>
                <a:gridCol w="4464496"/>
              </a:tblGrid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Возможные наименования должностей, профессий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Животновод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Гуртовщик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Скотовод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Свиновод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Коневод</a:t>
                      </a:r>
                      <a:endParaRPr lang="ru-RU" sz="1800" dirty="0">
                        <a:effectLst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00917"/>
              </p:ext>
            </p:extLst>
          </p:nvPr>
        </p:nvGraphicFramePr>
        <p:xfrm>
          <a:off x="323529" y="3861048"/>
          <a:ext cx="8640960" cy="2160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61"/>
                <a:gridCol w="6210899"/>
              </a:tblGrid>
              <a:tr h="2160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Требования к образованию и обучению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Профессиональное обучение - программы профессиональной подготовки по профессиям рабочих, должностям служащих, программы переподготовки рабочих, служащих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3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/>
              <a:t>Приказ Минтруда России от 31.10.2017 N 765н</a:t>
            </a:r>
          </a:p>
          <a:p>
            <a:pPr marL="0" indent="0" algn="just">
              <a:buNone/>
            </a:pPr>
            <a:r>
              <a:rPr lang="ru-RU" sz="2800" b="1" dirty="0"/>
              <a:t>"Об утверждении профессионального стандарта "Водолаз"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206050"/>
              </p:ext>
            </p:extLst>
          </p:nvPr>
        </p:nvGraphicFramePr>
        <p:xfrm>
          <a:off x="539552" y="1844824"/>
          <a:ext cx="8208911" cy="2232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472"/>
                <a:gridCol w="3960439"/>
              </a:tblGrid>
              <a:tr h="18800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Возможные наименования должностей, профессий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Водолаз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Спасатель-водолаз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Матрос-водолаз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Водолаз-исследователь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Водолаз-инструктор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Водолаз 4-го разряда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755823"/>
              </p:ext>
            </p:extLst>
          </p:nvPr>
        </p:nvGraphicFramePr>
        <p:xfrm>
          <a:off x="539552" y="4365104"/>
          <a:ext cx="8280920" cy="17281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6264696"/>
              </a:tblGrid>
              <a:tr h="1728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Требования к образованию и обучению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Среднее общее образование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Профессиональное обучение - программы профессиональной подготовки по профессиям рабочих и должностям служащих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92275" y="35099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3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8"/>
            <a:ext cx="7772400" cy="2664295"/>
          </a:xfrm>
        </p:spPr>
        <p:txBody>
          <a:bodyPr>
            <a:normAutofit fontScale="90000"/>
          </a:bodyPr>
          <a:lstStyle/>
          <a:p>
            <a:r>
              <a:rPr lang="ru-RU" dirty="0"/>
              <a:t>Нормативные основания реализации профессионального обучения на уровне среднего общего образования в школе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2639144"/>
          </a:xfrm>
        </p:spPr>
        <p:txBody>
          <a:bodyPr>
            <a:normAutofit/>
          </a:bodyPr>
          <a:lstStyle/>
          <a:p>
            <a:pPr algn="r"/>
            <a:endParaRPr lang="ru-RU" sz="1800" dirty="0" smtClean="0"/>
          </a:p>
          <a:p>
            <a:pPr algn="r"/>
            <a:endParaRPr lang="ru-RU" sz="1800" dirty="0"/>
          </a:p>
          <a:p>
            <a:pPr algn="r"/>
            <a:endParaRPr lang="ru-RU" sz="1800" dirty="0" smtClean="0"/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endParaRPr lang="ru-RU" sz="1800" dirty="0">
              <a:solidFill>
                <a:schemeClr val="tx1"/>
              </a:solidFill>
            </a:endParaRPr>
          </a:p>
          <a:p>
            <a:pPr algn="r"/>
            <a:endParaRPr lang="ru-RU" sz="1800" dirty="0" smtClean="0">
              <a:solidFill>
                <a:schemeClr val="tx1"/>
              </a:solidFill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</a:rPr>
              <a:t>Ларюшкин Сергей Александрович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84976" cy="640871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4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от 17.05.2012 N 413 "Об утверждении федерального государственного образовательного стандарта среднего общего 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образования"</a:t>
            </a:r>
          </a:p>
          <a:p>
            <a:pPr marL="0" indent="354013" algn="ctr">
              <a:spcBef>
                <a:spcPts val="0"/>
              </a:spcBef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18.3. Организационный раздел основной образовательной программы:</a:t>
            </a: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образовательная программа может включать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один, так и несколько учебных планов, в том числе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профилей обучения.</a:t>
            </a: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могут быть включены дополнительные учебные предметы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курсы по выбору обучающихся, предлагаемые организацией, осуществляющей образовательную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4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со спецификой и возможностями организации, осуществляющей образовательную деятельность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осуществляющая образовательную деятельность:</a:t>
            </a:r>
          </a:p>
          <a:p>
            <a:pPr marL="0" indent="354013" algn="just">
              <a:spcBef>
                <a:spcPts val="0"/>
              </a:spcBef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реализацию учебных планов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или нескольких профилей обучения (естественнонаучный, гуманитарный, социально-экономический, технологический, универсальный), 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необходимых условий профессионального обучения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определенного вида трудовой деятельности (профессии) в сфере технического и обслуживающего труда.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92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900" b="1" dirty="0"/>
              <a:t>ст. 12, Федеральный закон от 29.12.2012 N 273-ФЗ "Об образовании в Российской Федерации"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Статья 12. Образовательные программы</a:t>
            </a: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2</a:t>
            </a:r>
            <a:r>
              <a:rPr lang="ru-RU" dirty="0"/>
              <a:t>. </a:t>
            </a:r>
            <a:r>
              <a:rPr lang="ru-RU" b="1" dirty="0"/>
              <a:t>В Российской Федерации по уровням общего и профессионального образования, по профессиональному обучению реализуются основные образовательные программы</a:t>
            </a:r>
            <a:r>
              <a:rPr lang="ru-RU" dirty="0"/>
              <a:t>, по дополнительному образованию - дополнительные образовательные программы.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3</a:t>
            </a:r>
            <a:r>
              <a:rPr lang="ru-RU" dirty="0"/>
              <a:t>. </a:t>
            </a:r>
            <a:r>
              <a:rPr lang="ru-RU" b="1" dirty="0"/>
              <a:t>К основным образовательным программам относятся: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3) </a:t>
            </a:r>
            <a:r>
              <a:rPr lang="ru-RU" b="1" dirty="0"/>
              <a:t>основные программы профессионального обучения </a:t>
            </a:r>
            <a:r>
              <a:rPr lang="ru-RU" dirty="0"/>
              <a:t>- программы профессиональной подготовки по профессиям рабочих, должностям служащих, программы переподготовки рабочих, служащих, программы повышения квалификации рабочих, служащих.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7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48072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ст. 23, Федеральный закон от 29.12.2012 N 273-ФЗ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образовании в Российской Федерации"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23. Типы образовательных организаций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Российской Федерации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устанавливаются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следующие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образовательных организаций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реализующих основные образовательные программы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организация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образовательная организация,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осуществляющая в качестве основной цели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деятельности образовательную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образовательным программам начального общего, основного общего и (или) среднего общего образования;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организации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указанные в частях 2 и 3 настоящей статьи,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вправе осуществлять образовательную деятельность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следующим образовательным программам, реализация которых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является основной целью их деятельности: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общеобразовательные организации - образовательные программы дошкольного образования, дополнительные общеобразовательные программы,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профессионального обучения;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648072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/>
              <a:t>Федеральный закон от 29.12.2012 N 273-ФЗ «Об образовании в Российской </a:t>
            </a:r>
            <a:r>
              <a:rPr lang="ru-RU" b="1" dirty="0" smtClean="0"/>
              <a:t>Федерации»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/>
              <a:t>Глава </a:t>
            </a:r>
            <a:r>
              <a:rPr lang="ru-RU" b="1" dirty="0"/>
              <a:t>9. ПРОФЕССИОНАЛЬНОЕ ОБУЧЕНИЕ</a:t>
            </a: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Статья </a:t>
            </a:r>
            <a:r>
              <a:rPr lang="ru-RU" b="1" dirty="0"/>
              <a:t>73. Организация профессионального </a:t>
            </a:r>
            <a:r>
              <a:rPr lang="ru-RU" b="1" dirty="0" smtClean="0"/>
              <a:t>обучения.</a:t>
            </a:r>
            <a:endParaRPr lang="ru-RU" b="1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1. Профессиональное </a:t>
            </a:r>
            <a:r>
              <a:rPr lang="ru-RU" dirty="0"/>
              <a:t>обучение направлено на приобретение лицами различного возраста профессиональной </a:t>
            </a:r>
            <a:r>
              <a:rPr lang="ru-RU" dirty="0" smtClean="0"/>
              <a:t>компетенции,…без </a:t>
            </a:r>
            <a:r>
              <a:rPr lang="ru-RU" dirty="0"/>
              <a:t>изменения </a:t>
            </a:r>
            <a:r>
              <a:rPr lang="ru-RU" dirty="0" smtClean="0"/>
              <a:t>уровня </a:t>
            </a:r>
            <a:r>
              <a:rPr lang="ru-RU" dirty="0"/>
              <a:t>образования</a:t>
            </a:r>
            <a:r>
              <a:rPr lang="ru-RU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/>
              <a:t>5. </a:t>
            </a:r>
            <a:r>
              <a:rPr lang="ru-RU" b="1" dirty="0"/>
              <a:t>Профессиональное обучение </a:t>
            </a:r>
            <a:r>
              <a:rPr lang="ru-RU" dirty="0"/>
              <a:t>по программам профессиональной подготовки по профессиям рабочих, должностям служащих </a:t>
            </a:r>
            <a:r>
              <a:rPr lang="ru-RU" b="1" dirty="0"/>
              <a:t>в пределах освоения образовательной программы среднего общего образования</a:t>
            </a:r>
            <a:r>
              <a:rPr lang="ru-RU" dirty="0"/>
              <a:t>, </a:t>
            </a:r>
            <a:r>
              <a:rPr lang="ru-RU" dirty="0" smtClean="0"/>
              <a:t>…предоставляется </a:t>
            </a:r>
            <a:r>
              <a:rPr lang="ru-RU" dirty="0"/>
              <a:t>бесплатно.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40871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/>
              <a:t>Федеральный закон от 29.12.2012 N 273-ФЗ «Об образовании в Российской Федерации»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Глава 9. ПРОФЕССИОНАЛЬНОЕ ОБУЧЕНИЕ</a:t>
            </a:r>
            <a:endParaRPr lang="ru-RU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/>
              <a:t>Статья 73. Организация профессионального обучения.</a:t>
            </a:r>
          </a:p>
          <a:p>
            <a:pPr marL="0" indent="0" algn="just">
              <a:buNone/>
            </a:pPr>
            <a:r>
              <a:rPr lang="ru-RU" dirty="0" smtClean="0"/>
              <a:t>7. </a:t>
            </a:r>
            <a:r>
              <a:rPr lang="ru-RU" b="1" dirty="0" smtClean="0"/>
              <a:t>Перечень</a:t>
            </a:r>
            <a:r>
              <a:rPr lang="ru-RU" dirty="0" smtClean="0"/>
              <a:t> профессий </a:t>
            </a:r>
            <a:r>
              <a:rPr lang="ru-RU" dirty="0"/>
              <a:t>рабочих, должностей служащих, по которым осуществляется профессиональное обучение, с указанием присваиваемой по соответствующим профессиям рабочих, должностям служащих </a:t>
            </a:r>
            <a:r>
              <a:rPr lang="ru-RU" dirty="0" smtClean="0"/>
              <a:t>квалификации</a:t>
            </a:r>
          </a:p>
          <a:p>
            <a:pPr marL="0" indent="0" algn="just">
              <a:buNone/>
            </a:pPr>
            <a:r>
              <a:rPr lang="ru-RU" dirty="0" smtClean="0"/>
              <a:t>8. Продолжительность </a:t>
            </a:r>
            <a:r>
              <a:rPr lang="ru-RU" dirty="0"/>
              <a:t>профессионального обучения определяется конкретной программой профессионального обучения, разрабатываемой и утверждаемой на </a:t>
            </a:r>
            <a:r>
              <a:rPr lang="ru-RU" dirty="0" smtClean="0"/>
              <a:t>основе профессиональных стандартов…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/>
              <a:t>Федеральный закон от 29.12.2012 N 273-ФЗ «Об образовании в Российской Федерации»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/>
              <a:t>Глава 9. ПРОФЕССИОНАЛЬНОЕ ОБУЧЕНИЕ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Статья 74. Квалификационный экзамен</a:t>
            </a:r>
          </a:p>
          <a:p>
            <a:pPr marL="0" indent="0" algn="just">
              <a:buNone/>
            </a:pPr>
            <a:r>
              <a:rPr lang="ru-RU" dirty="0" smtClean="0"/>
              <a:t>	1</a:t>
            </a:r>
            <a:r>
              <a:rPr lang="ru-RU" dirty="0"/>
              <a:t>. Профессиональное обучение </a:t>
            </a:r>
            <a:r>
              <a:rPr lang="ru-RU" b="1" dirty="0"/>
              <a:t>завершается</a:t>
            </a:r>
            <a:r>
              <a:rPr lang="ru-RU" dirty="0"/>
              <a:t> итоговой аттестацией </a:t>
            </a:r>
            <a:r>
              <a:rPr lang="ru-RU" b="1" dirty="0"/>
              <a:t>в форме квалификационного экзамена.</a:t>
            </a:r>
          </a:p>
          <a:p>
            <a:pPr marL="0" indent="0" algn="just">
              <a:buNone/>
            </a:pPr>
            <a:r>
              <a:rPr lang="ru-RU" dirty="0" smtClean="0"/>
              <a:t>	3</a:t>
            </a:r>
            <a:r>
              <a:rPr lang="ru-RU" dirty="0"/>
              <a:t>. </a:t>
            </a:r>
            <a:r>
              <a:rPr lang="ru-RU" b="1" dirty="0"/>
              <a:t>Квалификационный экзамен </a:t>
            </a:r>
            <a:r>
              <a:rPr lang="ru-RU" dirty="0"/>
              <a:t>независимо от вида профессионального обучения </a:t>
            </a:r>
            <a:r>
              <a:rPr lang="ru-RU" b="1" dirty="0"/>
              <a:t>включает в себя практическую квалификационную работу и проверку теоретических знаний </a:t>
            </a:r>
            <a:r>
              <a:rPr lang="ru-RU" dirty="0"/>
              <a:t>в пределах квалификационных </a:t>
            </a:r>
            <a:r>
              <a:rPr lang="ru-RU" dirty="0" smtClean="0"/>
              <a:t>требований.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	К </a:t>
            </a:r>
            <a:r>
              <a:rPr lang="ru-RU" dirty="0"/>
              <a:t>проведению квалификационного экзамена привлекаются представители работодателей, их объединений.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/>
              <a:t>Приказ </a:t>
            </a:r>
            <a:r>
              <a:rPr lang="ru-RU" sz="2400" b="1" dirty="0" err="1"/>
              <a:t>Минобрнауки</a:t>
            </a:r>
            <a:r>
              <a:rPr lang="ru-RU" sz="2400" b="1" dirty="0"/>
              <a:t> России от 02.07.2013 N </a:t>
            </a:r>
            <a:r>
              <a:rPr lang="ru-RU" sz="2400" b="1" dirty="0" smtClean="0"/>
              <a:t>513 "Об </a:t>
            </a:r>
            <a:r>
              <a:rPr lang="ru-RU" sz="2400" b="1" dirty="0"/>
              <a:t>утверждении Перечня профессий рабочих, должностей служащих, по которым осуществляется профессиональное </a:t>
            </a:r>
            <a:r>
              <a:rPr lang="ru-RU" sz="2400" b="1" dirty="0" smtClean="0"/>
              <a:t>обучение". (</a:t>
            </a:r>
            <a:r>
              <a:rPr lang="ru-RU" sz="2400" b="1" dirty="0" smtClean="0"/>
              <a:t>выдержка. 324 </a:t>
            </a:r>
            <a:r>
              <a:rPr lang="ru-RU" sz="2400" b="1" dirty="0" smtClean="0"/>
              <a:t>страниц таблицы.)</a:t>
            </a:r>
          </a:p>
          <a:p>
            <a:pPr marL="0" indent="0" algn="just">
              <a:buNone/>
            </a:pPr>
            <a:endParaRPr lang="ru-RU" sz="2800" b="1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921190"/>
              </p:ext>
            </p:extLst>
          </p:nvPr>
        </p:nvGraphicFramePr>
        <p:xfrm>
          <a:off x="467544" y="1772814"/>
          <a:ext cx="8568952" cy="48965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7744"/>
                <a:gridCol w="929544"/>
                <a:gridCol w="5242334"/>
                <a:gridCol w="1629330"/>
              </a:tblGrid>
              <a:tr h="51940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п\п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Код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Наименование профессий рабочих, должностей служащих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Квалификация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 gridSpan="4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Профессии рабочих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218">
                <a:tc gridSpan="4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Профессии общие для всех отраслей экономики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10047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Аккумуляторщик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1 - 5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10122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Аппаратчик </a:t>
                      </a:r>
                      <a:r>
                        <a:rPr lang="ru-RU" sz="1800" dirty="0" err="1">
                          <a:effectLst/>
                        </a:rPr>
                        <a:t>воздухоразделения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2 - 6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10490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Аппаратчик очистки сточных вод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2 - 4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11078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Аппаратчик </a:t>
                      </a:r>
                      <a:r>
                        <a:rPr lang="ru-RU" sz="1800" dirty="0" err="1">
                          <a:effectLst/>
                        </a:rPr>
                        <a:t>химводоочистки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1 - 4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11144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 err="1">
                          <a:effectLst/>
                        </a:rPr>
                        <a:t>Аэрографист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2 - 3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51940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11213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 err="1">
                          <a:effectLst/>
                        </a:rPr>
                        <a:t>Бортоператор</a:t>
                      </a:r>
                      <a:r>
                        <a:rPr lang="ru-RU" sz="1800" dirty="0">
                          <a:effectLst/>
                        </a:rPr>
                        <a:t> по проверке магистральных трубопроводов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3 - 4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  <a:tr h="482218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>
                          <a:effectLst/>
                        </a:rPr>
                        <a:t>11289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Бункеровщик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5"/>
                        </a:spcAft>
                      </a:pPr>
                      <a:r>
                        <a:rPr lang="ru-RU" sz="1800" dirty="0">
                          <a:effectLst/>
                        </a:rPr>
                        <a:t>2 - 4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b="1" dirty="0"/>
              <a:t>Приказ Минтруда России от 21.12.2015 N 1075н</a:t>
            </a:r>
          </a:p>
          <a:p>
            <a:pPr marL="0" indent="0" algn="just">
              <a:buNone/>
            </a:pPr>
            <a:r>
              <a:rPr lang="ru-RU" sz="2800" b="1" dirty="0" smtClean="0"/>
              <a:t>«Об </a:t>
            </a:r>
            <a:r>
              <a:rPr lang="ru-RU" sz="2800" b="1" dirty="0"/>
              <a:t>утверждении профессионального стандарта </a:t>
            </a:r>
            <a:r>
              <a:rPr lang="ru-RU" sz="2800" b="1" dirty="0" smtClean="0"/>
              <a:t>«Рабочий </a:t>
            </a:r>
            <a:r>
              <a:rPr lang="ru-RU" sz="2800" b="1" dirty="0"/>
              <a:t>по комплексной уборке территории, относящейся к общему имуществу в многоквартирном </a:t>
            </a:r>
            <a:r>
              <a:rPr lang="ru-RU" sz="2800" b="1" dirty="0" smtClean="0"/>
              <a:t>доме»»</a:t>
            </a:r>
          </a:p>
          <a:p>
            <a:pPr marL="0" indent="0" algn="just">
              <a:buNone/>
            </a:pPr>
            <a:endParaRPr lang="ru-RU" sz="2800" b="1" dirty="0"/>
          </a:p>
          <a:p>
            <a:pPr marL="0" indent="0" algn="just">
              <a:buNone/>
            </a:pPr>
            <a:endParaRPr lang="ru-RU" sz="2800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503650"/>
              </p:ext>
            </p:extLst>
          </p:nvPr>
        </p:nvGraphicFramePr>
        <p:xfrm>
          <a:off x="395536" y="2564904"/>
          <a:ext cx="8640960" cy="9847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63354"/>
                <a:gridCol w="3277606"/>
              </a:tblGrid>
              <a:tr h="9847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Возможные </a:t>
                      </a:r>
                      <a:r>
                        <a:rPr lang="ru-RU" sz="2400" dirty="0">
                          <a:effectLst/>
                        </a:rPr>
                        <a:t>наименования должностей, профессий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Дворник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250965"/>
              </p:ext>
            </p:extLst>
          </p:nvPr>
        </p:nvGraphicFramePr>
        <p:xfrm>
          <a:off x="323528" y="3933056"/>
          <a:ext cx="8640960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3553"/>
                <a:gridCol w="4357407"/>
              </a:tblGrid>
              <a:tr h="12961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Требования к образованию и обучению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Основное общее образование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5"/>
                        </a:spcAft>
                      </a:pPr>
                      <a:r>
                        <a:rPr lang="ru-RU" sz="2400" dirty="0">
                          <a:effectLst/>
                        </a:rPr>
                        <a:t>Краткосрочное обучение или инструктаж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62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576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Нормативные основания реализации профессионального обучения на уровне среднего общего образования в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Нормативные основания реализации профессионального обучения на уровне среднего общего образования в школе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Нормативные основания реализации профессионального обучения на уровне среднего общего образования в школе</dc:title>
  <dc:creator>Сергей А. Ларюшкин</dc:creator>
  <cp:lastModifiedBy>Сергей А. Ларюшкин</cp:lastModifiedBy>
  <cp:revision>28</cp:revision>
  <dcterms:created xsi:type="dcterms:W3CDTF">2018-11-07T05:13:22Z</dcterms:created>
  <dcterms:modified xsi:type="dcterms:W3CDTF">2018-11-07T11:16:04Z</dcterms:modified>
</cp:coreProperties>
</file>