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75" r:id="rId5"/>
    <p:sldId id="276" r:id="rId6"/>
    <p:sldId id="282" r:id="rId7"/>
    <p:sldId id="277" r:id="rId8"/>
    <p:sldId id="296" r:id="rId9"/>
    <p:sldId id="259" r:id="rId10"/>
    <p:sldId id="260" r:id="rId11"/>
    <p:sldId id="262" r:id="rId12"/>
    <p:sldId id="261" r:id="rId13"/>
    <p:sldId id="264" r:id="rId14"/>
    <p:sldId id="267" r:id="rId15"/>
    <p:sldId id="278" r:id="rId16"/>
    <p:sldId id="265" r:id="rId17"/>
    <p:sldId id="266" r:id="rId18"/>
    <p:sldId id="293" r:id="rId19"/>
    <p:sldId id="297" r:id="rId20"/>
    <p:sldId id="298" r:id="rId21"/>
    <p:sldId id="286" r:id="rId22"/>
    <p:sldId id="294" r:id="rId23"/>
    <p:sldId id="295" r:id="rId24"/>
    <p:sldId id="269" r:id="rId25"/>
    <p:sldId id="273" r:id="rId26"/>
    <p:sldId id="274" r:id="rId27"/>
    <p:sldId id="283" r:id="rId28"/>
    <p:sldId id="284" r:id="rId29"/>
    <p:sldId id="288" r:id="rId30"/>
    <p:sldId id="289" r:id="rId31"/>
    <p:sldId id="287" r:id="rId32"/>
    <p:sldId id="290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7F9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6637547095157266E-2"/>
          <c:y val="0.10035406864026052"/>
          <c:w val="0.82602103664895099"/>
          <c:h val="0.70273431476104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28 человек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cat>
            <c:strRef>
              <c:f>Лист1!$A$2:$A$5</c:f>
              <c:strCache>
                <c:ptCount val="2"/>
                <c:pt idx="0">
                  <c:v>Норма </c:v>
                </c:pt>
                <c:pt idx="1">
                  <c:v>СДВиГ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26</c:v>
                </c:pt>
                <c:pt idx="1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910905610877539"/>
          <c:y val="0.87437917696155865"/>
          <c:w val="0.30448614871252166"/>
          <c:h val="8.6947694387634597E-2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1291326053377602E-2"/>
          <c:y val="7.102565526907266E-2"/>
          <c:w val="0.76007370148836562"/>
          <c:h val="0.72499337680428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28 человек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cat>
            <c:strRef>
              <c:f>Лист1!$A$2:$A$5</c:f>
              <c:strCache>
                <c:ptCount val="2"/>
                <c:pt idx="0">
                  <c:v>Норма </c:v>
                </c:pt>
                <c:pt idx="1">
                  <c:v>несформированность ВПФ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26</c:v>
                </c:pt>
                <c:pt idx="1">
                  <c:v>15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0198526328615863E-2"/>
          <c:y val="0.92090494218591101"/>
          <c:w val="0.91695680766653165"/>
          <c:h val="7.5310221941152028E-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06B5-B9CB-4632-8AC2-F6F3D0083C7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DEA4-C84A-438D-93F5-7B0FC9FF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496855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3578"/>
                <a:gd name="adj2" fmla="val 3614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Особенности логопедической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работы с детьми с </a:t>
            </a:r>
            <a:endParaRPr lang="ru-RU" sz="3200" b="1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синдромом </a:t>
            </a:r>
            <a:r>
              <a:rPr lang="ru-RU" sz="32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нарушения </a:t>
            </a:r>
            <a:r>
              <a:rPr lang="ru-RU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внимания</a:t>
            </a:r>
            <a:endParaRPr lang="ru-RU" sz="32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522920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Учитель-логопед МБОУ СОШ №21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Белогурова</a:t>
            </a:r>
            <a:r>
              <a:rPr lang="ru-RU" sz="2800" b="1" i="1" dirty="0" smtClean="0">
                <a:solidFill>
                  <a:srgbClr val="002060"/>
                </a:solidFill>
              </a:rPr>
              <a:t> Наталья Владимировна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докладина\Untitled.FR12 - 000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r="28250" b="37603"/>
          <a:stretch>
            <a:fillRect/>
          </a:stretch>
        </p:blipFill>
        <p:spPr bwMode="auto">
          <a:xfrm>
            <a:off x="1547664" y="116632"/>
            <a:ext cx="5576664" cy="666936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143372" y="5429264"/>
            <a:ext cx="1643074" cy="571504"/>
          </a:xfrm>
          <a:prstGeom prst="ellipse">
            <a:avLst/>
          </a:prstGeom>
          <a:noFill/>
          <a:ln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докладина\456 (1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14546" y="142852"/>
            <a:ext cx="4687576" cy="660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докладина\00bcf2a84f294fa779314a9c87f5352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67544" y="620688"/>
            <a:ext cx="3952875" cy="5591175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Администратор\Desktop\докладина\uk25415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b="4939"/>
          <a:stretch>
            <a:fillRect/>
          </a:stretch>
        </p:blipFill>
        <p:spPr bwMode="auto">
          <a:xfrm>
            <a:off x="4286248" y="642918"/>
            <a:ext cx="4104456" cy="573784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20087"/>
            <a:ext cx="9144000" cy="617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РЕГУЛЯТОРНАЯ ДИСГРАФИЯ (по  Т.В.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Ахутиной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персеверации (инертное повторение) букв, слогов, слов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воророна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персеверации элементов букв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(                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пропуск элементов букв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              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пропуск буквы,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слога и слова;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“слипание” (контаминации) слов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("на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елижит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"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ели лежит)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антиципации (предвосхищение) букв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(“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поклавок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”)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ошибки языкового анализа (слитное написание слов, отсутствие выделения начала предложения).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Администратор\Desktop\Рисунок1.png"/>
          <p:cNvPicPr>
            <a:picLocks noChangeAspect="1" noChangeArrowheads="1"/>
          </p:cNvPicPr>
          <p:nvPr/>
        </p:nvPicPr>
        <p:blipFill>
          <a:blip r:embed="rId2" cstate="print"/>
          <a:srcRect l="12930" r="12439"/>
          <a:stretch>
            <a:fillRect/>
          </a:stretch>
        </p:blipFill>
        <p:spPr bwMode="auto">
          <a:xfrm>
            <a:off x="5652120" y="1966987"/>
            <a:ext cx="1296144" cy="669925"/>
          </a:xfrm>
          <a:prstGeom prst="rect">
            <a:avLst/>
          </a:prstGeom>
          <a:noFill/>
        </p:spPr>
      </p:pic>
      <p:pic>
        <p:nvPicPr>
          <p:cNvPr id="10242" name="Picture 2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 cstate="print"/>
          <a:srcRect l="8521" r="8420"/>
          <a:stretch>
            <a:fillRect/>
          </a:stretch>
        </p:blipFill>
        <p:spPr bwMode="auto">
          <a:xfrm>
            <a:off x="4572000" y="2471043"/>
            <a:ext cx="1296144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докладина\Untitled.FR12 - 000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930" r="23104" b="47452"/>
          <a:stretch>
            <a:fillRect/>
          </a:stretch>
        </p:blipFill>
        <p:spPr bwMode="auto">
          <a:xfrm>
            <a:off x="1403647" y="260648"/>
            <a:ext cx="6756707" cy="623731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084168" y="3068960"/>
            <a:ext cx="180020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7818" y="1714488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00298" y="6286520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57686" y="1714488"/>
            <a:ext cx="5000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43504" y="2428868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00232" y="2643182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2066" y="3071810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20087"/>
            <a:ext cx="9144000" cy="617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РЕГУЛЯТОРНАЯ ДИСГРАФИЯ (по  Т.В.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Ахутиной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персеверации (инертное повторение) букв, слогов, слов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воророна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персеверации элементов буквы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(                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пропуск элементов букв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              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пропуск буквы, слога, слова;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“слипание” (контаминации) слов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("на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елижит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"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ели лежит)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антиципации (предвосхищение) букв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(“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поклавок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”)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ошибки языкового анализа (слитное написание слов, отсутствие выделения начала предложения).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Администратор\Desktop\Рисунок1.png"/>
          <p:cNvPicPr>
            <a:picLocks noChangeAspect="1" noChangeArrowheads="1"/>
          </p:cNvPicPr>
          <p:nvPr/>
        </p:nvPicPr>
        <p:blipFill>
          <a:blip r:embed="rId2" cstate="print"/>
          <a:srcRect l="12930" r="12439"/>
          <a:stretch>
            <a:fillRect/>
          </a:stretch>
        </p:blipFill>
        <p:spPr bwMode="auto">
          <a:xfrm>
            <a:off x="5796136" y="1916832"/>
            <a:ext cx="1296144" cy="669925"/>
          </a:xfrm>
          <a:prstGeom prst="rect">
            <a:avLst/>
          </a:prstGeom>
          <a:noFill/>
        </p:spPr>
      </p:pic>
      <p:pic>
        <p:nvPicPr>
          <p:cNvPr id="10242" name="Picture 2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 cstate="print"/>
          <a:srcRect l="8521" r="8420"/>
          <a:stretch>
            <a:fillRect/>
          </a:stretch>
        </p:blipFill>
        <p:spPr bwMode="auto">
          <a:xfrm>
            <a:off x="4572000" y="2492896"/>
            <a:ext cx="1296144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докладина\Untitled.FR12 - 000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7106" r="18953" b="59364"/>
          <a:stretch>
            <a:fillRect/>
          </a:stretch>
        </p:blipFill>
        <p:spPr bwMode="auto">
          <a:xfrm>
            <a:off x="683568" y="260648"/>
            <a:ext cx="7906574" cy="593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докладина\Untitled.FR12 - 0001.jpg"/>
          <p:cNvPicPr>
            <a:picLocks noChangeAspect="1" noChangeArrowheads="1"/>
          </p:cNvPicPr>
          <p:nvPr/>
        </p:nvPicPr>
        <p:blipFill>
          <a:blip r:embed="rId2" cstate="print"/>
          <a:srcRect t="3368" r="22206" b="76340"/>
          <a:stretch>
            <a:fillRect/>
          </a:stretch>
        </p:blipFill>
        <p:spPr bwMode="auto">
          <a:xfrm>
            <a:off x="395536" y="1052736"/>
            <a:ext cx="8416111" cy="4176464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2636912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92080" y="2636912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91880" y="2636912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07704" y="22048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35896" y="3501008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835696" y="2852936"/>
            <a:ext cx="360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092280" y="429309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95936" y="508518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508518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020272" y="3789040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истратор\Desktop\Рисунок4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4854" r="17130" b="52068"/>
          <a:stretch>
            <a:fillRect/>
          </a:stretch>
        </p:blipFill>
        <p:spPr bwMode="auto">
          <a:xfrm>
            <a:off x="323528" y="332656"/>
            <a:ext cx="860039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2204864"/>
            <a:ext cx="3024336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ошибка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620688"/>
            <a:ext cx="244827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причина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4797152"/>
            <a:ext cx="2448272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причина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620688"/>
            <a:ext cx="244827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причина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797152"/>
            <a:ext cx="2448272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причина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 rot="2499740">
            <a:off x="1313454" y="1935081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710808">
            <a:off x="1342666" y="3528210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447874">
            <a:off x="6168375" y="1919045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493627">
            <a:off x="6122236" y="3465936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48680"/>
          <a:ext cx="8712968" cy="6120677"/>
        </p:xfrm>
        <a:graphic>
          <a:graphicData uri="http://schemas.openxmlformats.org/drawingml/2006/table">
            <a:tbl>
              <a:tblPr/>
              <a:tblGrid>
                <a:gridCol w="1199532"/>
                <a:gridCol w="1199532"/>
                <a:gridCol w="651564"/>
                <a:gridCol w="651564"/>
                <a:gridCol w="663832"/>
                <a:gridCol w="663832"/>
                <a:gridCol w="738121"/>
                <a:gridCol w="738121"/>
                <a:gridCol w="816502"/>
                <a:gridCol w="816502"/>
                <a:gridCol w="573866"/>
              </a:tblGrid>
              <a:tr h="29403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Всего обследовано</a:t>
                      </a: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ФНР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Нарушения чтения и письма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26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ФмНР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ФФНР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ЛГНР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НВОНР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ОНР с ЗПР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Др.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прич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70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Выявлено</a:t>
                      </a: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Принято на л/п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Клиническая классиф-ция</a:t>
                      </a:r>
                    </a:p>
                  </a:txBody>
                  <a:tcPr marL="51499" marR="5149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</a:rPr>
                        <a:t>Дислалия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Дизартрия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Ринолалия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Алалия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Заикание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Рез-т работы</a:t>
                      </a:r>
                    </a:p>
                  </a:txBody>
                  <a:tcPr marL="51499" marR="5149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Улучшение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Знач. улучш.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Норма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Продолж. кор-цию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9832" y="2204864"/>
            <a:ext cx="3024336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</a:t>
            </a:r>
            <a:r>
              <a:rPr lang="ru-RU" sz="3600" b="1" dirty="0" smtClean="0"/>
              <a:t>ричина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467544" y="620688"/>
            <a:ext cx="2448272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ошибка</a:t>
            </a:r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6300192" y="4797152"/>
            <a:ext cx="2448272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ошибка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6300192" y="620688"/>
            <a:ext cx="2448272" cy="8640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ошибка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467544" y="4797152"/>
            <a:ext cx="2448272" cy="8640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ошибка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 rot="13082368">
            <a:off x="1327778" y="1910932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245179">
            <a:off x="1342666" y="3528210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156866">
            <a:off x="6168375" y="1919045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655181">
            <a:off x="6122236" y="3465936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602231"/>
              </p:ext>
            </p:extLst>
          </p:nvPr>
        </p:nvGraphicFramePr>
        <p:xfrm>
          <a:off x="323528" y="260645"/>
          <a:ext cx="8568952" cy="6192690"/>
        </p:xfrm>
        <a:graphic>
          <a:graphicData uri="http://schemas.openxmlformats.org/drawingml/2006/table">
            <a:tbl>
              <a:tblPr/>
              <a:tblGrid>
                <a:gridCol w="4248472"/>
                <a:gridCol w="2304256"/>
                <a:gridCol w="2016224"/>
              </a:tblGrid>
              <a:tr h="2092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Морфологическая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(неспособность освоить орфографические навыки, несмотря на знание соответствующих правил)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Психологические причины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причины (логопед, </a:t>
                      </a:r>
                      <a:r>
                        <a:rPr lang="ru-RU" sz="2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602231"/>
              </p:ext>
            </p:extLst>
          </p:nvPr>
        </p:nvGraphicFramePr>
        <p:xfrm>
          <a:off x="323528" y="260645"/>
          <a:ext cx="8568952" cy="6405936"/>
        </p:xfrm>
        <a:graphic>
          <a:graphicData uri="http://schemas.openxmlformats.org/drawingml/2006/table">
            <a:tbl>
              <a:tblPr/>
              <a:tblGrid>
                <a:gridCol w="4248472"/>
                <a:gridCol w="2304256"/>
                <a:gridCol w="2016224"/>
              </a:tblGrid>
              <a:tr h="1983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Морфологическая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(неспособность освоить орфографические навыки, несмотря на знание соответствующих правил)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Психологические причины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причины (логопед, </a:t>
                      </a:r>
                      <a:r>
                        <a:rPr lang="ru-RU" sz="2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Пропуск букв, слогов, упрощение структуры слова,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недописывание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слов и предложений.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Перестановка букв и слогов в словах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602231"/>
              </p:ext>
            </p:extLst>
          </p:nvPr>
        </p:nvGraphicFramePr>
        <p:xfrm>
          <a:off x="323528" y="260645"/>
          <a:ext cx="8568952" cy="6405936"/>
        </p:xfrm>
        <a:graphic>
          <a:graphicData uri="http://schemas.openxmlformats.org/drawingml/2006/table">
            <a:tbl>
              <a:tblPr/>
              <a:tblGrid>
                <a:gridCol w="4248472"/>
                <a:gridCol w="2304256"/>
                <a:gridCol w="2016224"/>
              </a:tblGrid>
              <a:tr h="1983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Морфологическая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(неспособность освоить орфографические навыки, несмотря на знание соответствующих правил)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Психологические причины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причины (логопед, </a:t>
                      </a:r>
                      <a:r>
                        <a:rPr lang="ru-RU" sz="2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Пропуск букв, слогов, упрощение структуры слова,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недописывание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слов и предложений.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Перестановка букв и слогов в словах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Замена букв, сходных по оптико-кинетическим признакам; «зеркальное» написание букв,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неузнавание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букв в перевёрнутом виде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8383401"/>
              </p:ext>
            </p:extLst>
          </p:nvPr>
        </p:nvGraphicFramePr>
        <p:xfrm>
          <a:off x="323528" y="260645"/>
          <a:ext cx="8568952" cy="6048803"/>
        </p:xfrm>
        <a:graphic>
          <a:graphicData uri="http://schemas.openxmlformats.org/drawingml/2006/table">
            <a:tbl>
              <a:tblPr/>
              <a:tblGrid>
                <a:gridCol w="2583483"/>
                <a:gridCol w="3979443"/>
                <a:gridCol w="2006026"/>
              </a:tblGrid>
              <a:tr h="547249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Морфологическая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(неспособность освоить орфографические навыки, несмотря на знание соответствующих правил)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морфологического анализа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Логопед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Недостаточность лексического запаса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 отработана связь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графической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формы слова со звуковой формой и его семантикой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Недостаточное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проговаривание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слов при письме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двигательных образов слов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Психолог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приёмов учебной деятельности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Конкретность мышления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Недостаточность операций абстрагирования, сравнения, обобщения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Нарушения слухоречевой памяти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Неустойчивость произвольного внимания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Недостатки в развитии зрительного анализа вербального материала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Недоразвитие зрительной памяти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737563"/>
              </p:ext>
            </p:extLst>
          </p:nvPr>
        </p:nvGraphicFramePr>
        <p:xfrm>
          <a:off x="467544" y="620688"/>
          <a:ext cx="8424937" cy="4876800"/>
        </p:xfrm>
        <a:graphic>
          <a:graphicData uri="http://schemas.openxmlformats.org/drawingml/2006/table">
            <a:tbl>
              <a:tblPr/>
              <a:tblGrid>
                <a:gridCol w="3226313"/>
                <a:gridCol w="3226313"/>
                <a:gridCol w="1972311"/>
              </a:tblGrid>
              <a:tr h="589195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Пропуск букв, слогов, упрощение структуры слова,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недописывание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слов и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предложений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Перестановка букв и слогов в словах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 звуко-буквенного анализа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Логопед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Неустойчивость произвольного внимания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Психолог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Сниженная работоспособность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приёмов самоконтроля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Индивидуально-психологические особенности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Недостаточность зрительного анализа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764704"/>
          <a:ext cx="8352928" cy="5505252"/>
        </p:xfrm>
        <a:graphic>
          <a:graphicData uri="http://schemas.openxmlformats.org/drawingml/2006/table">
            <a:tbl>
              <a:tblPr/>
              <a:tblGrid>
                <a:gridCol w="3198737"/>
                <a:gridCol w="3353991"/>
                <a:gridCol w="1800200"/>
              </a:tblGrid>
              <a:tr h="129614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Замена букв, сходных по оптико-кинетическим признакам; «зеркальное» написание букв,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неузнавание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букв в перевёрнутом виде 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звуко-буквенных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ассоциаций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Логопед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441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Отсутствие прочной связи между зрительным и двигательным образами буквы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00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Недостаточность зрительного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анализа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Психолог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65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анализа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пространственных отношений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571900" cy="4401205"/>
          </a:xfrm>
          <a:prstGeom prst="rect">
            <a:avLst/>
          </a:prstGeom>
          <a:ln w="28575">
            <a:solidFill>
              <a:srgbClr val="2407F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407F9"/>
                </a:solidFill>
              </a:rPr>
              <a:t>Непроизвольное</a:t>
            </a:r>
            <a:r>
              <a:rPr lang="ru-RU" sz="2800" b="1" dirty="0">
                <a:solidFill>
                  <a:srgbClr val="002060"/>
                </a:solidFill>
              </a:rPr>
              <a:t> внимание - более низкая форма внимания, которое возникает в результате воздействия раздражителя на какой-либо из анализаторов.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1857364"/>
            <a:ext cx="3571900" cy="4401205"/>
          </a:xfrm>
          <a:prstGeom prst="rect">
            <a:avLst/>
          </a:prstGeom>
          <a:ln w="38100">
            <a:solidFill>
              <a:srgbClr val="2407F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407F9"/>
                </a:solidFill>
              </a:rPr>
              <a:t>Произвольное</a:t>
            </a:r>
            <a:r>
              <a:rPr lang="ru-RU" sz="2800" b="1" dirty="0">
                <a:solidFill>
                  <a:srgbClr val="002060"/>
                </a:solidFill>
              </a:rPr>
              <a:t> внимание –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это сознательно регулируемое сосредоточение на объекте, направляемое требованиями деятельности.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85728"/>
            <a:ext cx="3071834" cy="769441"/>
          </a:xfrm>
          <a:prstGeom prst="rect">
            <a:avLst/>
          </a:prstGeom>
          <a:noFill/>
          <a:ln w="38100">
            <a:solidFill>
              <a:srgbClr val="2407F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внимание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71802" y="1071546"/>
            <a:ext cx="642942" cy="785818"/>
          </a:xfrm>
          <a:prstGeom prst="downArrow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143504" y="1071546"/>
            <a:ext cx="642942" cy="785818"/>
          </a:xfrm>
          <a:prstGeom prst="downArrow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«Произвольное сосредоточение на объекте предполагает волевое усилие, которое и поддерживает внимание. Волевое усилие переживается как напряжение, мобилизация сил на решение поставленной цели. Оно помогает удерживать внимание на объекте, не отвлекаться, не ошибаться в действиях</a:t>
            </a:r>
            <a:r>
              <a:rPr lang="ru-RU" sz="2800" b="1" dirty="0" smtClean="0">
                <a:solidFill>
                  <a:srgbClr val="002060"/>
                </a:solidFill>
              </a:rPr>
              <a:t>».</a:t>
            </a:r>
          </a:p>
          <a:p>
            <a:pPr algn="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К.Д.Ушинский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3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esktop\1348235855_materinstvo_61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0" r="20840" b="3200"/>
          <a:stretch/>
        </p:blipFill>
        <p:spPr bwMode="auto">
          <a:xfrm>
            <a:off x="1115616" y="260648"/>
            <a:ext cx="716685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1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548680"/>
          <a:ext cx="8712968" cy="6120677"/>
        </p:xfrm>
        <a:graphic>
          <a:graphicData uri="http://schemas.openxmlformats.org/drawingml/2006/table">
            <a:tbl>
              <a:tblPr/>
              <a:tblGrid>
                <a:gridCol w="1199532"/>
                <a:gridCol w="1199532"/>
                <a:gridCol w="651564"/>
                <a:gridCol w="651564"/>
                <a:gridCol w="663832"/>
                <a:gridCol w="663832"/>
                <a:gridCol w="738121"/>
                <a:gridCol w="738121"/>
                <a:gridCol w="816502"/>
                <a:gridCol w="816502"/>
                <a:gridCol w="573866"/>
              </a:tblGrid>
              <a:tr h="29403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Всего обследовано</a:t>
                      </a: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ФНР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Нарушения чтения и письма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26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ФмНР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ФФНР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ЛГНР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НВОНР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ОНР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ОНР с ЗПР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Др.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прич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70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Выявлено</a:t>
                      </a: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Принято на л/п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Клиническая классиф-ция</a:t>
                      </a:r>
                    </a:p>
                  </a:txBody>
                  <a:tcPr marL="51499" marR="5149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</a:rPr>
                        <a:t>Дислалия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Дизартрия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Ринолалия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Алалия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Заикание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Рез-т работы</a:t>
                      </a:r>
                    </a:p>
                  </a:txBody>
                  <a:tcPr marL="51499" marR="5149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Улучшение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Знач. улучш.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Норма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1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Продолж. кор-цию</a:t>
                      </a: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9" marR="5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esktop\55deb475356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8656"/>
            <a:ext cx="4608512" cy="6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77875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1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Диктант.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	  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Осень.</a:t>
            </a:r>
          </a:p>
          <a:p>
            <a:endParaRPr lang="ru-RU" sz="800" b="1" i="1" dirty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Поздняя </a:t>
            </a:r>
            <a:r>
              <a:rPr lang="ru-RU" sz="4000" b="1" i="1" dirty="0">
                <a:solidFill>
                  <a:srgbClr val="002060"/>
                </a:solidFill>
              </a:rPr>
              <a:t>осень, выпал снег. Белой пеленой покрыл он леса и поля. Сквозь голые деревья </a:t>
            </a:r>
            <a:r>
              <a:rPr lang="ru-RU" sz="4000" b="1" i="1" dirty="0" smtClean="0">
                <a:solidFill>
                  <a:srgbClr val="002060"/>
                </a:solidFill>
              </a:rPr>
              <a:t>далеко видно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496" y="3427546"/>
            <a:ext cx="192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в</a:t>
            </a:r>
            <a:r>
              <a:rPr lang="ru-RU" sz="4000" b="1" i="1" dirty="0" smtClean="0">
                <a:solidFill>
                  <a:srgbClr val="002060"/>
                </a:solidFill>
              </a:rPr>
              <a:t>округ.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1792" y="4089266"/>
            <a:ext cx="2032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листья</a:t>
            </a:r>
            <a:r>
              <a:rPr lang="ru-RU" sz="4000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430911"/>
            <a:ext cx="1719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Только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429000"/>
            <a:ext cx="79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на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0152" y="3441194"/>
            <a:ext cx="255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держатся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89266"/>
            <a:ext cx="1736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бурые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3429000"/>
            <a:ext cx="1214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дубе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2192" y="4089266"/>
            <a:ext cx="1456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зима.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089266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Скоро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8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1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8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1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10"/>
                            </p:stCondLst>
                            <p:childTnLst>
                              <p:par>
                                <p:cTn id="35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80"/>
                            </p:stCondLst>
                            <p:childTnLst>
                              <p:par>
                                <p:cTn id="40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930"/>
                            </p:stCondLst>
                            <p:childTnLst>
                              <p:par>
                                <p:cTn id="45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40" y="116632"/>
            <a:ext cx="87726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 – </a:t>
            </a:r>
            <a:r>
              <a:rPr lang="ru-RU" dirty="0" smtClean="0"/>
              <a:t>5</a:t>
            </a:r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предложение. Прочитай его вслух. Какая здесь ошибка?</a:t>
            </a:r>
          </a:p>
          <a:p>
            <a:endParaRPr lang="ru-RU" sz="800" b="1" dirty="0" smtClean="0"/>
          </a:p>
          <a:p>
            <a:r>
              <a:rPr lang="ru-RU" b="1" dirty="0" err="1" smtClean="0"/>
              <a:t>Закрасимквадратикзелёнымцветом</a:t>
            </a:r>
            <a:r>
              <a:rPr lang="ru-RU" b="1" dirty="0" smtClean="0"/>
              <a:t>.</a:t>
            </a:r>
          </a:p>
          <a:p>
            <a:endParaRPr lang="ru-RU" sz="800" dirty="0"/>
          </a:p>
          <a:p>
            <a:r>
              <a:rPr lang="ru-RU" dirty="0" smtClean="0"/>
              <a:t>Спиши </a:t>
            </a:r>
            <a:r>
              <a:rPr lang="ru-RU" dirty="0"/>
              <a:t>предложение правильно.  Цифрой укажи, сколько в нём слов.</a:t>
            </a:r>
          </a:p>
          <a:p>
            <a:r>
              <a:rPr lang="ru-RU" dirty="0"/>
              <a:t>_____________________________________________________________________</a:t>
            </a:r>
          </a:p>
          <a:p>
            <a:r>
              <a:rPr lang="en-US" dirty="0"/>
              <a:t>I</a:t>
            </a:r>
            <a:r>
              <a:rPr lang="ru-RU" dirty="0"/>
              <a:t> – </a:t>
            </a:r>
            <a:r>
              <a:rPr lang="ru-RU" dirty="0" smtClean="0"/>
              <a:t>6</a:t>
            </a:r>
            <a:endParaRPr lang="ru-RU" dirty="0"/>
          </a:p>
          <a:p>
            <a:r>
              <a:rPr lang="ru-RU" dirty="0"/>
              <a:t>Кто-то перепутал слова, и предложения получились неправильные.</a:t>
            </a:r>
          </a:p>
          <a:p>
            <a:r>
              <a:rPr lang="ru-RU" dirty="0"/>
              <a:t>Расставь слова по порядку и запиши предложения</a:t>
            </a:r>
            <a:r>
              <a:rPr lang="ru-RU" dirty="0" smtClean="0"/>
              <a:t>. </a:t>
            </a:r>
            <a:r>
              <a:rPr lang="ru-RU" dirty="0"/>
              <a:t>Прочитай вслух что получилось.</a:t>
            </a:r>
          </a:p>
          <a:p>
            <a:endParaRPr lang="ru-RU" sz="800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спал диване </a:t>
            </a:r>
            <a:r>
              <a:rPr lang="ru-RU" b="1" dirty="0" smtClean="0"/>
              <a:t>кот.                   </a:t>
            </a:r>
            <a:r>
              <a:rPr lang="ru-RU" b="1" dirty="0"/>
              <a:t>Уроки Света учила </a:t>
            </a:r>
            <a:r>
              <a:rPr lang="ru-RU" b="1" dirty="0" smtClean="0"/>
              <a:t>не.</a:t>
            </a:r>
            <a:endParaRPr lang="ru-RU" dirty="0"/>
          </a:p>
          <a:p>
            <a:r>
              <a:rPr lang="ru-RU" dirty="0"/>
              <a:t>_____________________________________________________________________</a:t>
            </a:r>
          </a:p>
          <a:p>
            <a:r>
              <a:rPr lang="en-US" dirty="0"/>
              <a:t>I</a:t>
            </a:r>
            <a:r>
              <a:rPr lang="ru-RU" dirty="0"/>
              <a:t> – </a:t>
            </a:r>
            <a:r>
              <a:rPr lang="ru-RU" dirty="0" smtClean="0"/>
              <a:t>7</a:t>
            </a:r>
            <a:endParaRPr lang="ru-RU" dirty="0"/>
          </a:p>
          <a:p>
            <a:r>
              <a:rPr lang="ru-RU" dirty="0"/>
              <a:t>Ученик списывал предложение и сделал две ошибки.  Найди их</a:t>
            </a:r>
            <a:r>
              <a:rPr lang="ru-RU" dirty="0" smtClean="0"/>
              <a:t>. Запиши правильно.</a:t>
            </a:r>
            <a:endParaRPr lang="ru-RU" dirty="0"/>
          </a:p>
          <a:p>
            <a:endParaRPr lang="ru-RU" sz="800" b="1" dirty="0" smtClean="0"/>
          </a:p>
          <a:p>
            <a:r>
              <a:rPr lang="ru-RU" b="1" dirty="0" err="1" smtClean="0"/>
              <a:t>Надстолом</a:t>
            </a:r>
            <a:r>
              <a:rPr lang="ru-RU" b="1" dirty="0" smtClean="0"/>
              <a:t>  </a:t>
            </a:r>
            <a:r>
              <a:rPr lang="ru-RU" b="1" dirty="0"/>
              <a:t>горит  яркая  </a:t>
            </a:r>
            <a:r>
              <a:rPr lang="ru-RU" b="1" dirty="0" err="1"/>
              <a:t>лямпа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______________________________________________________________________</a:t>
            </a:r>
          </a:p>
          <a:p>
            <a:r>
              <a:rPr lang="en-US" dirty="0"/>
              <a:t>I</a:t>
            </a:r>
            <a:r>
              <a:rPr lang="ru-RU" dirty="0"/>
              <a:t> – </a:t>
            </a:r>
            <a:r>
              <a:rPr lang="ru-RU" dirty="0" smtClean="0"/>
              <a:t>8</a:t>
            </a:r>
            <a:endParaRPr lang="ru-RU" dirty="0"/>
          </a:p>
          <a:p>
            <a:r>
              <a:rPr lang="ru-RU" dirty="0"/>
              <a:t>Среди ряда букв найди и выпиши слова</a:t>
            </a:r>
            <a:r>
              <a:rPr lang="ru-RU" dirty="0" smtClean="0"/>
              <a:t>. </a:t>
            </a:r>
            <a:r>
              <a:rPr lang="ru-RU" dirty="0"/>
              <a:t>Составь и запиши из этих </a:t>
            </a:r>
            <a:r>
              <a:rPr lang="ru-RU" dirty="0" smtClean="0"/>
              <a:t>слов предложение.</a:t>
            </a:r>
            <a:endParaRPr lang="ru-RU" dirty="0"/>
          </a:p>
          <a:p>
            <a:endParaRPr lang="ru-RU" sz="800" b="1" dirty="0" smtClean="0"/>
          </a:p>
          <a:p>
            <a:r>
              <a:rPr lang="ru-RU" b="1" dirty="0" err="1" smtClean="0"/>
              <a:t>Трклетоцфчимбылоьойфэжаркое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 smtClean="0"/>
              <a:t>______________________________________________________________________</a:t>
            </a:r>
            <a:endParaRPr lang="ru-RU" dirty="0"/>
          </a:p>
          <a:p>
            <a:r>
              <a:rPr lang="en-US" dirty="0"/>
              <a:t>I</a:t>
            </a:r>
            <a:r>
              <a:rPr lang="ru-RU" dirty="0"/>
              <a:t> – </a:t>
            </a:r>
            <a:r>
              <a:rPr lang="ru-RU" dirty="0" smtClean="0"/>
              <a:t>9</a:t>
            </a:r>
            <a:endParaRPr lang="ru-RU" dirty="0"/>
          </a:p>
          <a:p>
            <a:r>
              <a:rPr lang="ru-RU" dirty="0"/>
              <a:t>Придумай предложение из </a:t>
            </a:r>
            <a:r>
              <a:rPr lang="ru-RU" dirty="0" smtClean="0"/>
              <a:t>трёх </a:t>
            </a:r>
            <a:r>
              <a:rPr lang="ru-RU" dirty="0"/>
              <a:t>слов, чтобы в нём было слово  </a:t>
            </a:r>
            <a:r>
              <a:rPr lang="ru-RU" b="1" dirty="0"/>
              <a:t>снег.</a:t>
            </a:r>
            <a:endParaRPr lang="ru-RU" dirty="0"/>
          </a:p>
          <a:p>
            <a:r>
              <a:rPr lang="ru-RU" dirty="0"/>
              <a:t>Запиши это предложение</a:t>
            </a:r>
            <a:r>
              <a:rPr lang="ru-RU" dirty="0" smtClean="0"/>
              <a:t>. Подчеркни большую букву и точку.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9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46805"/>
            <a:ext cx="7920880" cy="5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ВНИМАНИЕ – одно из составляющих психологической базы речи. В совокупности с восприятием, памятью и мышлением, внимание является необходимым психологическим условием формирования речи как устной, так и письменной.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870970"/>
            <a:ext cx="7416824" cy="50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FadeUp">
              <a:avLst>
                <a:gd name="adj" fmla="val 603"/>
              </a:avLst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Calibri" pitchFamily="34" charset="0"/>
              </a:rPr>
              <a:t> «Внимание есть именно та дверь, через которую проходит всё, что входит в сознание человека из внешнего мира».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К.Д.Ушинский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СДВ </a:t>
            </a:r>
            <a:r>
              <a:rPr lang="ru-RU" sz="3600" b="1" dirty="0">
                <a:solidFill>
                  <a:srgbClr val="002060"/>
                </a:solidFill>
              </a:rPr>
              <a:t>– синдром </a:t>
            </a:r>
            <a:r>
              <a:rPr lang="ru-RU" sz="3600" b="1" dirty="0" smtClean="0">
                <a:solidFill>
                  <a:srgbClr val="002060"/>
                </a:solidFill>
              </a:rPr>
              <a:t>дефицита внимания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расстройство памяти 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недостаточность </a:t>
            </a:r>
            <a:r>
              <a:rPr lang="ru-RU" sz="3600" b="1" dirty="0">
                <a:solidFill>
                  <a:srgbClr val="002060"/>
                </a:solidFill>
              </a:rPr>
              <a:t>эмоционально-волевой </a:t>
            </a:r>
            <a:r>
              <a:rPr lang="ru-RU" sz="3600" b="1" dirty="0" smtClean="0">
                <a:solidFill>
                  <a:srgbClr val="002060"/>
                </a:solidFill>
              </a:rPr>
              <a:t>сферы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девиантное</a:t>
            </a:r>
            <a:r>
              <a:rPr lang="ru-RU" sz="3600" b="1" dirty="0" smtClean="0">
                <a:solidFill>
                  <a:srgbClr val="002060"/>
                </a:solidFill>
              </a:rPr>
              <a:t> поведение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гиперактивность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764704"/>
          <a:ext cx="41044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283968" y="1052736"/>
          <a:ext cx="4464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СДВ </a:t>
            </a:r>
            <a:r>
              <a:rPr lang="ru-RU" sz="3600" b="1" dirty="0">
                <a:solidFill>
                  <a:srgbClr val="002060"/>
                </a:solidFill>
              </a:rPr>
              <a:t>– синдром </a:t>
            </a:r>
            <a:r>
              <a:rPr lang="ru-RU" sz="3600" b="1" dirty="0" smtClean="0">
                <a:solidFill>
                  <a:srgbClr val="002060"/>
                </a:solidFill>
              </a:rPr>
              <a:t>дефицита внимания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расстройство памяти 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недостаточность </a:t>
            </a:r>
            <a:r>
              <a:rPr lang="ru-RU" sz="3600" b="1" dirty="0">
                <a:solidFill>
                  <a:srgbClr val="002060"/>
                </a:solidFill>
              </a:rPr>
              <a:t>эмоционально-волевой </a:t>
            </a:r>
            <a:r>
              <a:rPr lang="ru-RU" sz="3600" b="1" dirty="0" smtClean="0">
                <a:solidFill>
                  <a:srgbClr val="002060"/>
                </a:solidFill>
              </a:rPr>
              <a:t>сферы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девиантное</a:t>
            </a:r>
            <a:r>
              <a:rPr lang="ru-RU" sz="3600" b="1" dirty="0" smtClean="0">
                <a:solidFill>
                  <a:srgbClr val="002060"/>
                </a:solidFill>
              </a:rPr>
              <a:t> поведение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гиперактивность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3600" b="1" dirty="0" err="1" smtClean="0">
                <a:solidFill>
                  <a:srgbClr val="002060"/>
                </a:solidFill>
              </a:rPr>
              <a:t>гипоактивность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окладина\Untitled.FR12 - 000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r="19117" b="38511"/>
          <a:stretch>
            <a:fillRect/>
          </a:stretch>
        </p:blipFill>
        <p:spPr bwMode="auto">
          <a:xfrm>
            <a:off x="1214414" y="142852"/>
            <a:ext cx="6429420" cy="657229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86446" y="928670"/>
            <a:ext cx="1714512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00496" y="2285992"/>
            <a:ext cx="1714512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357554" y="571480"/>
            <a:ext cx="571504" cy="500066"/>
          </a:xfrm>
          <a:prstGeom prst="ellipse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71670" y="1785926"/>
            <a:ext cx="571504" cy="500066"/>
          </a:xfrm>
          <a:prstGeom prst="ellipse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72132" y="1428736"/>
            <a:ext cx="571504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43570" y="4000504"/>
            <a:ext cx="571504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0628" y="4857760"/>
            <a:ext cx="571504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14546" y="5286388"/>
            <a:ext cx="857256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00232" y="6215082"/>
            <a:ext cx="857256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643306" y="5286388"/>
            <a:ext cx="500066" cy="571504"/>
          </a:xfrm>
          <a:prstGeom prst="ellipse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72198" y="4857760"/>
            <a:ext cx="500066" cy="571504"/>
          </a:xfrm>
          <a:prstGeom prst="ellipse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429256" y="5286388"/>
            <a:ext cx="500066" cy="571504"/>
          </a:xfrm>
          <a:prstGeom prst="ellipse">
            <a:avLst/>
          </a:prstGeom>
          <a:noFill/>
          <a:ln w="28575">
            <a:solidFill>
              <a:srgbClr val="24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14678" y="1427148"/>
            <a:ext cx="357190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57620" y="1857364"/>
            <a:ext cx="357190" cy="1588"/>
          </a:xfrm>
          <a:prstGeom prst="line">
            <a:avLst/>
          </a:prstGeom>
          <a:ln w="28575">
            <a:solidFill>
              <a:srgbClr val="24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840</Words>
  <Application>Microsoft Office PowerPoint</Application>
  <PresentationFormat>Экран (4:3)</PresentationFormat>
  <Paragraphs>192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78</cp:revision>
  <dcterms:created xsi:type="dcterms:W3CDTF">2015-10-24T13:01:49Z</dcterms:created>
  <dcterms:modified xsi:type="dcterms:W3CDTF">2016-02-28T12:10:22Z</dcterms:modified>
</cp:coreProperties>
</file>