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57" r:id="rId3"/>
    <p:sldId id="258" r:id="rId4"/>
    <p:sldId id="269" r:id="rId5"/>
    <p:sldId id="259" r:id="rId6"/>
    <p:sldId id="261" r:id="rId7"/>
    <p:sldId id="264" r:id="rId8"/>
    <p:sldId id="265" r:id="rId9"/>
    <p:sldId id="266" r:id="rId10"/>
    <p:sldId id="299" r:id="rId11"/>
    <p:sldId id="267" r:id="rId12"/>
    <p:sldId id="270" r:id="rId13"/>
    <p:sldId id="271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30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7EB84-184B-4E67-8729-8B216A90C2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84A00C-A9B4-4C76-AAC3-A8AB0AF4952E}">
      <dgm:prSet/>
      <dgm:spPr/>
      <dgm:t>
        <a:bodyPr/>
        <a:lstStyle/>
        <a:p>
          <a:pPr rtl="0"/>
          <a:r>
            <a:rPr lang="ru-RU" i="1" dirty="0" smtClean="0"/>
            <a:t>Непрерывное, целостное и систематичное создание комплекса условий, обеспечивающих формирование речевой готовности ребенка к школе. Реализация единой линии развития ребенка на этапах дошкольного и начального образования</a:t>
          </a:r>
          <a:endParaRPr lang="ru-RU" dirty="0"/>
        </a:p>
      </dgm:t>
    </dgm:pt>
    <dgm:pt modelId="{D9DD6F02-F408-4040-A104-DECF35378EFF}" type="parTrans" cxnId="{85FE7F95-7736-4CC1-9EE8-2569FC64595E}">
      <dgm:prSet/>
      <dgm:spPr/>
      <dgm:t>
        <a:bodyPr/>
        <a:lstStyle/>
        <a:p>
          <a:endParaRPr lang="ru-RU"/>
        </a:p>
      </dgm:t>
    </dgm:pt>
    <dgm:pt modelId="{7B57FB4F-1C4B-4FD4-BE98-E0C9ED3857DC}" type="sibTrans" cxnId="{85FE7F95-7736-4CC1-9EE8-2569FC64595E}">
      <dgm:prSet/>
      <dgm:spPr/>
      <dgm:t>
        <a:bodyPr/>
        <a:lstStyle/>
        <a:p>
          <a:endParaRPr lang="ru-RU"/>
        </a:p>
      </dgm:t>
    </dgm:pt>
    <dgm:pt modelId="{4720817F-A53D-48FA-9C23-9BEC04161447}" type="pres">
      <dgm:prSet presAssocID="{13B7EB84-184B-4E67-8729-8B216A90C2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2391C-CF25-4613-B789-995B60EAB3E9}" type="pres">
      <dgm:prSet presAssocID="{9B84A00C-A9B4-4C76-AAC3-A8AB0AF4952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8B8E0D-3B12-492D-BF0C-EC9372CFE994}" type="presOf" srcId="{9B84A00C-A9B4-4C76-AAC3-A8AB0AF4952E}" destId="{F212391C-CF25-4613-B789-995B60EAB3E9}" srcOrd="0" destOrd="0" presId="urn:microsoft.com/office/officeart/2005/8/layout/vList2"/>
    <dgm:cxn modelId="{85FE7F95-7736-4CC1-9EE8-2569FC64595E}" srcId="{13B7EB84-184B-4E67-8729-8B216A90C230}" destId="{9B84A00C-A9B4-4C76-AAC3-A8AB0AF4952E}" srcOrd="0" destOrd="0" parTransId="{D9DD6F02-F408-4040-A104-DECF35378EFF}" sibTransId="{7B57FB4F-1C4B-4FD4-BE98-E0C9ED3857DC}"/>
    <dgm:cxn modelId="{9F6F53A8-F59A-4363-A9CD-E3CE9238C7B4}" type="presOf" srcId="{13B7EB84-184B-4E67-8729-8B216A90C230}" destId="{4720817F-A53D-48FA-9C23-9BEC04161447}" srcOrd="0" destOrd="0" presId="urn:microsoft.com/office/officeart/2005/8/layout/vList2"/>
    <dgm:cxn modelId="{74B0EF53-5AAE-4290-AEA4-D60C61685573}" type="presParOf" srcId="{4720817F-A53D-48FA-9C23-9BEC04161447}" destId="{F212391C-CF25-4613-B789-995B60EAB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946CCF-077C-426C-AA8C-639EA54A45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4F9546C-CBFB-4FC7-82FF-8E4E68A9C702}">
      <dgm:prSet/>
      <dgm:spPr/>
      <dgm:t>
        <a:bodyPr/>
        <a:lstStyle/>
        <a:p>
          <a:pPr rtl="0"/>
          <a:r>
            <a:rPr lang="ru-RU" b="1" dirty="0" smtClean="0"/>
            <a:t>Общая цель непрерывного логопедического воздействия</a:t>
          </a:r>
          <a:endParaRPr lang="ru-RU" dirty="0"/>
        </a:p>
      </dgm:t>
    </dgm:pt>
    <dgm:pt modelId="{0396AC9E-59C8-4D66-A6BD-CBAD239B4D8C}" type="parTrans" cxnId="{9D8B970D-EBBB-452B-B45D-31EA14C323A8}">
      <dgm:prSet/>
      <dgm:spPr/>
      <dgm:t>
        <a:bodyPr/>
        <a:lstStyle/>
        <a:p>
          <a:endParaRPr lang="ru-RU"/>
        </a:p>
      </dgm:t>
    </dgm:pt>
    <dgm:pt modelId="{E5082E4D-5D9D-47BE-9539-77644E6C1C18}" type="sibTrans" cxnId="{9D8B970D-EBBB-452B-B45D-31EA14C323A8}">
      <dgm:prSet/>
      <dgm:spPr/>
      <dgm:t>
        <a:bodyPr/>
        <a:lstStyle/>
        <a:p>
          <a:endParaRPr lang="ru-RU"/>
        </a:p>
      </dgm:t>
    </dgm:pt>
    <dgm:pt modelId="{6D6F37A0-0567-4D24-8F68-A3DE59970572}" type="pres">
      <dgm:prSet presAssocID="{AC946CCF-077C-426C-AA8C-639EA54A45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2F4E41-5048-437C-97D7-951646ECF69D}" type="pres">
      <dgm:prSet presAssocID="{C4F9546C-CBFB-4FC7-82FF-8E4E68A9C7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B970D-EBBB-452B-B45D-31EA14C323A8}" srcId="{AC946CCF-077C-426C-AA8C-639EA54A45B0}" destId="{C4F9546C-CBFB-4FC7-82FF-8E4E68A9C702}" srcOrd="0" destOrd="0" parTransId="{0396AC9E-59C8-4D66-A6BD-CBAD239B4D8C}" sibTransId="{E5082E4D-5D9D-47BE-9539-77644E6C1C18}"/>
    <dgm:cxn modelId="{F97512A3-C99F-4E30-9CDD-6ABE32A2D61D}" type="presOf" srcId="{AC946CCF-077C-426C-AA8C-639EA54A45B0}" destId="{6D6F37A0-0567-4D24-8F68-A3DE59970572}" srcOrd="0" destOrd="0" presId="urn:microsoft.com/office/officeart/2005/8/layout/vList2"/>
    <dgm:cxn modelId="{16FCCE70-2885-47DE-8C51-79D510027FD2}" type="presOf" srcId="{C4F9546C-CBFB-4FC7-82FF-8E4E68A9C702}" destId="{FF2F4E41-5048-437C-97D7-951646ECF69D}" srcOrd="0" destOrd="0" presId="urn:microsoft.com/office/officeart/2005/8/layout/vList2"/>
    <dgm:cxn modelId="{D305CCA2-A6BB-44EB-BF88-80725800EE23}" type="presParOf" srcId="{6D6F37A0-0567-4D24-8F68-A3DE59970572}" destId="{FF2F4E41-5048-437C-97D7-951646ECF6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4F35E8-EC89-4808-9562-8043B94D83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E8FC4A-1089-4494-B8F1-80DE8FBF323B}">
      <dgm:prSet custT="1"/>
      <dgm:spPr/>
      <dgm:t>
        <a:bodyPr/>
        <a:lstStyle/>
        <a:p>
          <a:pPr rtl="0"/>
          <a:r>
            <a:rPr lang="ru-RU" sz="2000" b="1" i="1" dirty="0" smtClean="0"/>
            <a:t> Составление координационного плана совместной работы учителей – логопедов</a:t>
          </a:r>
          <a:endParaRPr lang="ru-RU" sz="2000" b="1" i="1" dirty="0"/>
        </a:p>
      </dgm:t>
    </dgm:pt>
    <dgm:pt modelId="{69D1C62F-F4A4-4ED1-97E8-D2FD761F28DA}" type="parTrans" cxnId="{9D73A48B-750A-46A7-B21A-6354A71F88B4}">
      <dgm:prSet/>
      <dgm:spPr/>
      <dgm:t>
        <a:bodyPr/>
        <a:lstStyle/>
        <a:p>
          <a:endParaRPr lang="ru-RU"/>
        </a:p>
      </dgm:t>
    </dgm:pt>
    <dgm:pt modelId="{BA2AD8FD-15D8-4C12-804D-832099E4C983}" type="sibTrans" cxnId="{9D73A48B-750A-46A7-B21A-6354A71F88B4}">
      <dgm:prSet/>
      <dgm:spPr/>
      <dgm:t>
        <a:bodyPr/>
        <a:lstStyle/>
        <a:p>
          <a:endParaRPr lang="ru-RU"/>
        </a:p>
      </dgm:t>
    </dgm:pt>
    <dgm:pt modelId="{3C5B6765-2F49-476C-8307-5142A24C8AEA}">
      <dgm:prSet custT="1"/>
      <dgm:spPr/>
      <dgm:t>
        <a:bodyPr/>
        <a:lstStyle/>
        <a:p>
          <a:pPr rtl="0"/>
          <a:r>
            <a:rPr lang="ru-RU" sz="2000" b="1" i="1" dirty="0" smtClean="0"/>
            <a:t> </a:t>
          </a:r>
          <a:r>
            <a:rPr lang="ru-RU" sz="2000" b="1" i="1" dirty="0" err="1" smtClean="0"/>
            <a:t>Целеполагание</a:t>
          </a:r>
          <a:r>
            <a:rPr lang="ru-RU" sz="2000" b="1" i="1" dirty="0" smtClean="0"/>
            <a:t> и постановка задач на данный учебный год</a:t>
          </a:r>
          <a:endParaRPr lang="ru-RU" sz="2000" dirty="0"/>
        </a:p>
      </dgm:t>
    </dgm:pt>
    <dgm:pt modelId="{F5F4B9DD-AB58-4CE3-A205-22A9F9A179C4}" type="parTrans" cxnId="{696D5ADE-C4E8-4843-8371-9B84AA5FB3A2}">
      <dgm:prSet/>
      <dgm:spPr/>
      <dgm:t>
        <a:bodyPr/>
        <a:lstStyle/>
        <a:p>
          <a:endParaRPr lang="ru-RU"/>
        </a:p>
      </dgm:t>
    </dgm:pt>
    <dgm:pt modelId="{CA20EB37-FEBA-4836-9DDD-0F72530CAB1B}" type="sibTrans" cxnId="{696D5ADE-C4E8-4843-8371-9B84AA5FB3A2}">
      <dgm:prSet/>
      <dgm:spPr/>
      <dgm:t>
        <a:bodyPr/>
        <a:lstStyle/>
        <a:p>
          <a:endParaRPr lang="ru-RU"/>
        </a:p>
      </dgm:t>
    </dgm:pt>
    <dgm:pt modelId="{8B41C895-6C02-44D5-A667-11B87D3B8C1B}">
      <dgm:prSet custT="1"/>
      <dgm:spPr/>
      <dgm:t>
        <a:bodyPr/>
        <a:lstStyle/>
        <a:p>
          <a:pPr rtl="0"/>
          <a:r>
            <a:rPr lang="ru-RU" sz="2000" dirty="0" smtClean="0"/>
            <a:t> </a:t>
          </a:r>
          <a:r>
            <a:rPr lang="ru-RU" sz="2000" b="1" i="1" dirty="0" smtClean="0"/>
            <a:t>Выбор действенных педагогических технологий обучения и успешного сопровождения детей с речевыми нарушениями</a:t>
          </a:r>
          <a:endParaRPr lang="ru-RU" sz="1700" b="1" i="1" dirty="0"/>
        </a:p>
      </dgm:t>
    </dgm:pt>
    <dgm:pt modelId="{736F5FF5-B306-4DFA-BA5B-8B3EA1343FAD}" type="parTrans" cxnId="{0BBDB1FA-CE6D-4BFA-9F8A-9188FE3224A7}">
      <dgm:prSet/>
      <dgm:spPr/>
      <dgm:t>
        <a:bodyPr/>
        <a:lstStyle/>
        <a:p>
          <a:endParaRPr lang="ru-RU"/>
        </a:p>
      </dgm:t>
    </dgm:pt>
    <dgm:pt modelId="{4731F82B-8852-4CD4-9E18-4E50A277569E}" type="sibTrans" cxnId="{0BBDB1FA-CE6D-4BFA-9F8A-9188FE3224A7}">
      <dgm:prSet/>
      <dgm:spPr/>
      <dgm:t>
        <a:bodyPr/>
        <a:lstStyle/>
        <a:p>
          <a:endParaRPr lang="ru-RU"/>
        </a:p>
      </dgm:t>
    </dgm:pt>
    <dgm:pt modelId="{AC5943EB-6968-441D-B436-FF4D66B49FA0}">
      <dgm:prSet custT="1"/>
      <dgm:spPr/>
      <dgm:t>
        <a:bodyPr/>
        <a:lstStyle/>
        <a:p>
          <a:pPr rtl="0"/>
          <a:r>
            <a:rPr lang="ru-RU" sz="2000" dirty="0" smtClean="0"/>
            <a:t> </a:t>
          </a:r>
          <a:r>
            <a:rPr lang="ru-RU" sz="2000" b="1" i="1" dirty="0" smtClean="0"/>
            <a:t>Осуществление планирования коррекционного воздействия с целью успешного усвоения учебного материала детьми с речевыми нарушениями</a:t>
          </a:r>
          <a:endParaRPr lang="ru-RU" sz="1700" b="1" i="1" dirty="0"/>
        </a:p>
      </dgm:t>
    </dgm:pt>
    <dgm:pt modelId="{22D29597-91E2-4582-B4D2-8B04B49B274E}" type="parTrans" cxnId="{CC2B37B4-A570-44ED-9F0A-A24C744D5F1F}">
      <dgm:prSet/>
      <dgm:spPr/>
      <dgm:t>
        <a:bodyPr/>
        <a:lstStyle/>
        <a:p>
          <a:endParaRPr lang="ru-RU"/>
        </a:p>
      </dgm:t>
    </dgm:pt>
    <dgm:pt modelId="{96945AED-C779-4778-BF50-D86B0DA6639F}" type="sibTrans" cxnId="{CC2B37B4-A570-44ED-9F0A-A24C744D5F1F}">
      <dgm:prSet/>
      <dgm:spPr/>
      <dgm:t>
        <a:bodyPr/>
        <a:lstStyle/>
        <a:p>
          <a:endParaRPr lang="ru-RU"/>
        </a:p>
      </dgm:t>
    </dgm:pt>
    <dgm:pt modelId="{B498CB62-28DD-4926-BCD3-296037D52BD3}" type="pres">
      <dgm:prSet presAssocID="{824F35E8-EC89-4808-9562-8043B94D83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D2E79-5767-472E-800E-067ABF582FC3}" type="pres">
      <dgm:prSet presAssocID="{11E8FC4A-1089-4494-B8F1-80DE8FBF323B}" presName="parentText" presStyleLbl="node1" presStyleIdx="0" presStyleCnt="4" custLinFactY="-44709" custLinFactNeighborX="5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34E5A-F9B5-42C3-836B-9581A9D35D79}" type="pres">
      <dgm:prSet presAssocID="{BA2AD8FD-15D8-4C12-804D-832099E4C983}" presName="spacer" presStyleCnt="0"/>
      <dgm:spPr/>
    </dgm:pt>
    <dgm:pt modelId="{7B9E6855-525F-4B2A-89D1-E555297F23C4}" type="pres">
      <dgm:prSet presAssocID="{3C5B6765-2F49-476C-8307-5142A24C8AEA}" presName="parentText" presStyleLbl="node1" presStyleIdx="1" presStyleCnt="4" custLinFactNeighborX="-348" custLinFactNeighborY="903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3E0D4-C1E0-4D62-A405-152C7B1A7BB3}" type="pres">
      <dgm:prSet presAssocID="{CA20EB37-FEBA-4836-9DDD-0F72530CAB1B}" presName="spacer" presStyleCnt="0"/>
      <dgm:spPr/>
    </dgm:pt>
    <dgm:pt modelId="{A5D7BC8B-3EC1-4B5E-97FB-0180BD5800C4}" type="pres">
      <dgm:prSet presAssocID="{8B41C895-6C02-44D5-A667-11B87D3B8C1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CA276-DBA4-4C0D-8ECA-A9255351043F}" type="pres">
      <dgm:prSet presAssocID="{4731F82B-8852-4CD4-9E18-4E50A277569E}" presName="spacer" presStyleCnt="0"/>
      <dgm:spPr/>
    </dgm:pt>
    <dgm:pt modelId="{7BD6CE73-6B62-432D-99FB-7F4D9551B5EC}" type="pres">
      <dgm:prSet presAssocID="{AC5943EB-6968-441D-B436-FF4D66B49FA0}" presName="parentText" presStyleLbl="node1" presStyleIdx="3" presStyleCnt="4" custLinFactY="77010" custLinFactNeighborX="52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827821-EDAD-43C1-A680-3B0A664AE09B}" type="presOf" srcId="{AC5943EB-6968-441D-B436-FF4D66B49FA0}" destId="{7BD6CE73-6B62-432D-99FB-7F4D9551B5EC}" srcOrd="0" destOrd="0" presId="urn:microsoft.com/office/officeart/2005/8/layout/vList2"/>
    <dgm:cxn modelId="{696D5ADE-C4E8-4843-8371-9B84AA5FB3A2}" srcId="{824F35E8-EC89-4808-9562-8043B94D83D6}" destId="{3C5B6765-2F49-476C-8307-5142A24C8AEA}" srcOrd="1" destOrd="0" parTransId="{F5F4B9DD-AB58-4CE3-A205-22A9F9A179C4}" sibTransId="{CA20EB37-FEBA-4836-9DDD-0F72530CAB1B}"/>
    <dgm:cxn modelId="{CC2B37B4-A570-44ED-9F0A-A24C744D5F1F}" srcId="{824F35E8-EC89-4808-9562-8043B94D83D6}" destId="{AC5943EB-6968-441D-B436-FF4D66B49FA0}" srcOrd="3" destOrd="0" parTransId="{22D29597-91E2-4582-B4D2-8B04B49B274E}" sibTransId="{96945AED-C779-4778-BF50-D86B0DA6639F}"/>
    <dgm:cxn modelId="{D5C6A177-4454-466B-9370-562C8C1F55F5}" type="presOf" srcId="{11E8FC4A-1089-4494-B8F1-80DE8FBF323B}" destId="{B76D2E79-5767-472E-800E-067ABF582FC3}" srcOrd="0" destOrd="0" presId="urn:microsoft.com/office/officeart/2005/8/layout/vList2"/>
    <dgm:cxn modelId="{9D73A48B-750A-46A7-B21A-6354A71F88B4}" srcId="{824F35E8-EC89-4808-9562-8043B94D83D6}" destId="{11E8FC4A-1089-4494-B8F1-80DE8FBF323B}" srcOrd="0" destOrd="0" parTransId="{69D1C62F-F4A4-4ED1-97E8-D2FD761F28DA}" sibTransId="{BA2AD8FD-15D8-4C12-804D-832099E4C983}"/>
    <dgm:cxn modelId="{8B6F5BD6-301E-496D-82C6-07957CC13740}" type="presOf" srcId="{8B41C895-6C02-44D5-A667-11B87D3B8C1B}" destId="{A5D7BC8B-3EC1-4B5E-97FB-0180BD5800C4}" srcOrd="0" destOrd="0" presId="urn:microsoft.com/office/officeart/2005/8/layout/vList2"/>
    <dgm:cxn modelId="{0BBDB1FA-CE6D-4BFA-9F8A-9188FE3224A7}" srcId="{824F35E8-EC89-4808-9562-8043B94D83D6}" destId="{8B41C895-6C02-44D5-A667-11B87D3B8C1B}" srcOrd="2" destOrd="0" parTransId="{736F5FF5-B306-4DFA-BA5B-8B3EA1343FAD}" sibTransId="{4731F82B-8852-4CD4-9E18-4E50A277569E}"/>
    <dgm:cxn modelId="{5C696639-E150-4543-9194-CBDB64D63CEB}" type="presOf" srcId="{824F35E8-EC89-4808-9562-8043B94D83D6}" destId="{B498CB62-28DD-4926-BCD3-296037D52BD3}" srcOrd="0" destOrd="0" presId="urn:microsoft.com/office/officeart/2005/8/layout/vList2"/>
    <dgm:cxn modelId="{8105E6DC-6328-4D78-841A-80A47E6117D8}" type="presOf" srcId="{3C5B6765-2F49-476C-8307-5142A24C8AEA}" destId="{7B9E6855-525F-4B2A-89D1-E555297F23C4}" srcOrd="0" destOrd="0" presId="urn:microsoft.com/office/officeart/2005/8/layout/vList2"/>
    <dgm:cxn modelId="{166B9E90-F53A-4E2B-88B4-CFE975256CE6}" type="presParOf" srcId="{B498CB62-28DD-4926-BCD3-296037D52BD3}" destId="{B76D2E79-5767-472E-800E-067ABF582FC3}" srcOrd="0" destOrd="0" presId="urn:microsoft.com/office/officeart/2005/8/layout/vList2"/>
    <dgm:cxn modelId="{F7A6959F-6E81-4CF8-AB51-CAB3DEE3C36E}" type="presParOf" srcId="{B498CB62-28DD-4926-BCD3-296037D52BD3}" destId="{DA034E5A-F9B5-42C3-836B-9581A9D35D79}" srcOrd="1" destOrd="0" presId="urn:microsoft.com/office/officeart/2005/8/layout/vList2"/>
    <dgm:cxn modelId="{C15D999C-7885-4A26-8969-EA9C4A884B37}" type="presParOf" srcId="{B498CB62-28DD-4926-BCD3-296037D52BD3}" destId="{7B9E6855-525F-4B2A-89D1-E555297F23C4}" srcOrd="2" destOrd="0" presId="urn:microsoft.com/office/officeart/2005/8/layout/vList2"/>
    <dgm:cxn modelId="{854CCAFB-C48C-4A2D-9A81-E580E27B0C97}" type="presParOf" srcId="{B498CB62-28DD-4926-BCD3-296037D52BD3}" destId="{2DB3E0D4-C1E0-4D62-A405-152C7B1A7BB3}" srcOrd="3" destOrd="0" presId="urn:microsoft.com/office/officeart/2005/8/layout/vList2"/>
    <dgm:cxn modelId="{57B99DFB-C2D5-419A-B06A-BE539BC0283A}" type="presParOf" srcId="{B498CB62-28DD-4926-BCD3-296037D52BD3}" destId="{A5D7BC8B-3EC1-4B5E-97FB-0180BD5800C4}" srcOrd="4" destOrd="0" presId="urn:microsoft.com/office/officeart/2005/8/layout/vList2"/>
    <dgm:cxn modelId="{952590F8-8184-4B20-94F6-66EFD988562D}" type="presParOf" srcId="{B498CB62-28DD-4926-BCD3-296037D52BD3}" destId="{D3FCA276-DBA4-4C0D-8ECA-A9255351043F}" srcOrd="5" destOrd="0" presId="urn:microsoft.com/office/officeart/2005/8/layout/vList2"/>
    <dgm:cxn modelId="{A3303F3B-24E3-4C82-9A87-276B7D2B1147}" type="presParOf" srcId="{B498CB62-28DD-4926-BCD3-296037D52BD3}" destId="{7BD6CE73-6B62-432D-99FB-7F4D9551B5E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12391C-CF25-4613-B789-995B60EAB3E9}">
      <dsp:nvSpPr>
        <dsp:cNvPr id="0" name=""/>
        <dsp:cNvSpPr/>
      </dsp:nvSpPr>
      <dsp:spPr>
        <a:xfrm>
          <a:off x="0" y="153830"/>
          <a:ext cx="8229600" cy="3409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/>
            <a:t>Непрерывное, целостное и систематичное создание комплекса условий, обеспечивающих формирование речевой готовности ребенка к школе. Реализация единой линии развития ребенка на этапах дошкольного и начального образования</a:t>
          </a:r>
          <a:endParaRPr lang="ru-RU" sz="3100" kern="1200" dirty="0"/>
        </a:p>
      </dsp:txBody>
      <dsp:txXfrm>
        <a:off x="0" y="153830"/>
        <a:ext cx="8229600" cy="34093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2F4E41-5048-437C-97D7-951646ECF69D}">
      <dsp:nvSpPr>
        <dsp:cNvPr id="0" name=""/>
        <dsp:cNvSpPr/>
      </dsp:nvSpPr>
      <dsp:spPr>
        <a:xfrm>
          <a:off x="0" y="9239"/>
          <a:ext cx="8229600" cy="1048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Общая цель непрерывного логопедического воздействия</a:t>
          </a:r>
          <a:endParaRPr lang="ru-RU" sz="2800" kern="1200" dirty="0"/>
        </a:p>
      </dsp:txBody>
      <dsp:txXfrm>
        <a:off x="0" y="9239"/>
        <a:ext cx="8229600" cy="10483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6D2E79-5767-472E-800E-067ABF582FC3}">
      <dsp:nvSpPr>
        <dsp:cNvPr id="0" name=""/>
        <dsp:cNvSpPr/>
      </dsp:nvSpPr>
      <dsp:spPr>
        <a:xfrm>
          <a:off x="0" y="0"/>
          <a:ext cx="8229600" cy="972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 Составление координационного плана совместной работы учителей – логопедов</a:t>
          </a:r>
          <a:endParaRPr lang="ru-RU" sz="2000" b="1" i="1" kern="1200" dirty="0"/>
        </a:p>
      </dsp:txBody>
      <dsp:txXfrm>
        <a:off x="0" y="0"/>
        <a:ext cx="8229600" cy="972791"/>
      </dsp:txXfrm>
    </dsp:sp>
    <dsp:sp modelId="{7B9E6855-525F-4B2A-89D1-E555297F23C4}">
      <dsp:nvSpPr>
        <dsp:cNvPr id="0" name=""/>
        <dsp:cNvSpPr/>
      </dsp:nvSpPr>
      <dsp:spPr>
        <a:xfrm>
          <a:off x="0" y="998249"/>
          <a:ext cx="8229600" cy="972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 </a:t>
          </a:r>
          <a:r>
            <a:rPr lang="ru-RU" sz="2000" b="1" i="1" kern="1200" dirty="0" err="1" smtClean="0"/>
            <a:t>Целеполагание</a:t>
          </a:r>
          <a:r>
            <a:rPr lang="ru-RU" sz="2000" b="1" i="1" kern="1200" dirty="0" smtClean="0"/>
            <a:t> и постановка задач на данный учебный год</a:t>
          </a:r>
          <a:endParaRPr lang="ru-RU" sz="2000" kern="1200" dirty="0"/>
        </a:p>
      </dsp:txBody>
      <dsp:txXfrm>
        <a:off x="0" y="998249"/>
        <a:ext cx="8229600" cy="972791"/>
      </dsp:txXfrm>
    </dsp:sp>
    <dsp:sp modelId="{A5D7BC8B-3EC1-4B5E-97FB-0180BD5800C4}">
      <dsp:nvSpPr>
        <dsp:cNvPr id="0" name=""/>
        <dsp:cNvSpPr/>
      </dsp:nvSpPr>
      <dsp:spPr>
        <a:xfrm>
          <a:off x="0" y="1972328"/>
          <a:ext cx="8229600" cy="972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 </a:t>
          </a:r>
          <a:r>
            <a:rPr lang="ru-RU" sz="2000" b="1" i="1" kern="1200" dirty="0" smtClean="0"/>
            <a:t>Выбор действенных педагогических технологий обучения и успешного сопровождения детей с речевыми нарушениями</a:t>
          </a:r>
          <a:endParaRPr lang="ru-RU" sz="1700" b="1" i="1" kern="1200" dirty="0"/>
        </a:p>
      </dsp:txBody>
      <dsp:txXfrm>
        <a:off x="0" y="1972328"/>
        <a:ext cx="8229600" cy="972791"/>
      </dsp:txXfrm>
    </dsp:sp>
    <dsp:sp modelId="{7BD6CE73-6B62-432D-99FB-7F4D9551B5EC}">
      <dsp:nvSpPr>
        <dsp:cNvPr id="0" name=""/>
        <dsp:cNvSpPr/>
      </dsp:nvSpPr>
      <dsp:spPr>
        <a:xfrm>
          <a:off x="0" y="2958562"/>
          <a:ext cx="8229600" cy="972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2000" b="1" i="1" kern="1200" dirty="0" smtClean="0"/>
            <a:t>Осуществление планирования коррекционного воздействия с целью успешного усвоения учебного материала детьми с речевыми нарушениями</a:t>
          </a:r>
          <a:endParaRPr lang="ru-RU" sz="1700" b="1" i="1" kern="1200" dirty="0"/>
        </a:p>
      </dsp:txBody>
      <dsp:txXfrm>
        <a:off x="0" y="2958562"/>
        <a:ext cx="8229600" cy="972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22A9D-AE07-4D76-ACB3-BB0B8326A83C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3D969-9D41-41A0-8EAC-059322618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FC918-0E9A-400A-82E3-08B6611172B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3D969-9D41-41A0-8EAC-059322618E2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89100F2-72C1-42A1-987D-615811F7230E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17364CC-F507-489E-A154-2540BDE42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 «По дороге в школу»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Преемственность в работе учителей-логопедов</a:t>
            </a:r>
            <a:endParaRPr lang="en-US" b="1" dirty="0" smtClean="0"/>
          </a:p>
          <a:p>
            <a:r>
              <a:rPr lang="ru-RU" b="1" dirty="0" smtClean="0"/>
              <a:t> С.Г. Петровой </a:t>
            </a:r>
            <a:endParaRPr lang="en-US" b="1" dirty="0" smtClean="0"/>
          </a:p>
          <a:p>
            <a:r>
              <a:rPr lang="ru-RU" b="1" smtClean="0"/>
              <a:t>МБОУ СОШ № 33 </a:t>
            </a:r>
            <a:r>
              <a:rPr lang="en-US" b="1" dirty="0" smtClean="0"/>
              <a:t> </a:t>
            </a:r>
            <a:r>
              <a:rPr lang="ru-RU" b="1" dirty="0" smtClean="0"/>
              <a:t>и</a:t>
            </a:r>
            <a:r>
              <a:rPr lang="en-US" b="1" dirty="0" smtClean="0"/>
              <a:t> </a:t>
            </a:r>
            <a:r>
              <a:rPr lang="ru-RU" b="1" dirty="0" smtClean="0"/>
              <a:t> </a:t>
            </a:r>
            <a:endParaRPr lang="en-US" b="1" dirty="0" smtClean="0"/>
          </a:p>
          <a:p>
            <a:r>
              <a:rPr lang="ru-RU" b="1" dirty="0" smtClean="0"/>
              <a:t>М.А. Михайловой </a:t>
            </a:r>
            <a:endParaRPr lang="en-US" b="1" dirty="0" smtClean="0"/>
          </a:p>
          <a:p>
            <a:r>
              <a:rPr lang="ru-RU" b="1" dirty="0" smtClean="0"/>
              <a:t>МБДОУ ЦРР ДС № 58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9153" name="Picture 1" descr="H:\Конспект выпускного утренника детей из д\school2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714752"/>
            <a:ext cx="3472200" cy="3143248"/>
          </a:xfrm>
          <a:prstGeom prst="rect">
            <a:avLst/>
          </a:prstGeom>
          <a:noFill/>
        </p:spPr>
      </p:pic>
      <p:pic>
        <p:nvPicPr>
          <p:cNvPr id="49155" name="Picture 3" descr="H:\Конспект выпускного утренника детей из д\b9c7fab6e5f5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357586" cy="2928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Формы и методы взаимодействия учителей – логопедов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3744416"/>
          </a:xfrm>
        </p:spPr>
        <p:txBody>
          <a:bodyPr>
            <a:noAutofit/>
          </a:bodyPr>
          <a:lstStyle/>
          <a:p>
            <a:r>
              <a:rPr lang="ru-RU" i="1" dirty="0" smtClean="0"/>
              <a:t>проведение </a:t>
            </a:r>
            <a:r>
              <a:rPr lang="ru-RU" i="1" dirty="0" smtClean="0"/>
              <a:t>«Круглого стола» для педагогов дошкольного учреждения и школы</a:t>
            </a:r>
          </a:p>
          <a:p>
            <a:pPr lvl="0"/>
            <a:r>
              <a:rPr lang="ru-RU" i="1" dirty="0" smtClean="0"/>
              <a:t>индивидуальное </a:t>
            </a:r>
            <a:r>
              <a:rPr lang="ru-RU" i="1" dirty="0" smtClean="0"/>
              <a:t>и групповое консультирование </a:t>
            </a:r>
            <a:r>
              <a:rPr lang="ru-RU" i="1" dirty="0" smtClean="0"/>
              <a:t>родителей</a:t>
            </a:r>
            <a:endParaRPr lang="ru-RU" i="1" dirty="0" smtClean="0"/>
          </a:p>
          <a:p>
            <a:pPr lvl="0"/>
            <a:r>
              <a:rPr lang="ru-RU" i="1" dirty="0" err="1" smtClean="0"/>
              <a:t>взаимопосещение</a:t>
            </a:r>
            <a:r>
              <a:rPr lang="ru-RU" i="1" dirty="0" smtClean="0"/>
              <a:t> </a:t>
            </a:r>
            <a:r>
              <a:rPr lang="ru-RU" i="1" dirty="0" smtClean="0"/>
              <a:t>логопедических </a:t>
            </a:r>
            <a:r>
              <a:rPr lang="ru-RU" i="1" dirty="0" smtClean="0"/>
              <a:t>занятий</a:t>
            </a:r>
            <a:endParaRPr lang="ru-RU" i="1" dirty="0" smtClean="0"/>
          </a:p>
          <a:p>
            <a:pPr lvl="0"/>
            <a:r>
              <a:rPr lang="ru-RU" i="1" dirty="0" smtClean="0"/>
              <a:t>проведение </a:t>
            </a:r>
            <a:r>
              <a:rPr lang="ru-RU" i="1" dirty="0" smtClean="0"/>
              <a:t>Турнира «По дороге в школу»</a:t>
            </a:r>
          </a:p>
          <a:p>
            <a:pPr lvl="0"/>
            <a:r>
              <a:rPr lang="ru-RU" i="1" dirty="0" smtClean="0"/>
              <a:t>выступление   </a:t>
            </a:r>
            <a:r>
              <a:rPr lang="ru-RU" i="1" dirty="0" smtClean="0"/>
              <a:t>на   родительском   собрании   для   </a:t>
            </a:r>
            <a:r>
              <a:rPr lang="ru-RU" i="1" dirty="0" smtClean="0"/>
              <a:t>родителей    </a:t>
            </a:r>
            <a:r>
              <a:rPr lang="ru-RU" i="1" dirty="0" smtClean="0"/>
              <a:t>будущих </a:t>
            </a:r>
            <a:r>
              <a:rPr lang="ru-RU" i="1" dirty="0" smtClean="0"/>
              <a:t>первоклассников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Прогнозируемый результат совместной работы учителей - логопедов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i="1" dirty="0" smtClean="0"/>
              <a:t> Прогноз уровня усвоения учебного материала по результатам диагностики, составление плана </a:t>
            </a:r>
            <a:r>
              <a:rPr lang="ru-RU" i="1" dirty="0" smtClean="0"/>
              <a:t>сопровождения </a:t>
            </a:r>
            <a:r>
              <a:rPr lang="ru-RU" i="1" dirty="0" smtClean="0"/>
              <a:t>детей с речевыми нарушениями</a:t>
            </a:r>
          </a:p>
          <a:p>
            <a:r>
              <a:rPr lang="ru-RU" i="1" dirty="0" smtClean="0"/>
              <a:t> Возможность отслеживания результатов обучения с целью совершенствования коррекционной работы</a:t>
            </a:r>
          </a:p>
          <a:p>
            <a:r>
              <a:rPr lang="ru-RU" i="1" dirty="0" smtClean="0"/>
              <a:t> Мягкое прохождение периода адаптации детей с речевыми нарушениями.</a:t>
            </a:r>
          </a:p>
          <a:p>
            <a:r>
              <a:rPr lang="ru-RU" i="1" dirty="0" smtClean="0"/>
              <a:t>Успешное завершение работы по коррекционным (логопедическим) программам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-main-pic" descr="Картинка 149 из 8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49387" t="22404"/>
          <a:stretch>
            <a:fillRect/>
          </a:stretch>
        </p:blipFill>
        <p:spPr bwMode="auto">
          <a:xfrm rot="829146">
            <a:off x="6872288" y="4533900"/>
            <a:ext cx="1879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6375" y="4437063"/>
            <a:ext cx="7405688" cy="431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круглый стол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8" name="Рисунок 1" descr="C:\Users\User\Pictures\dep_3246335-Clip-art-with-children-and-school[1].jpg"/>
          <p:cNvPicPr>
            <a:picLocks noChangeAspect="1" noChangeArrowheads="1"/>
          </p:cNvPicPr>
          <p:nvPr/>
        </p:nvPicPr>
        <p:blipFill>
          <a:blip r:embed="rId4" cstate="print"/>
          <a:srcRect b="25673"/>
          <a:stretch>
            <a:fillRect/>
          </a:stretch>
        </p:blipFill>
        <p:spPr bwMode="auto">
          <a:xfrm>
            <a:off x="2484438" y="333375"/>
            <a:ext cx="488315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WordArt 4"/>
          <p:cNvSpPr>
            <a:spLocks noChangeArrowheads="1" noChangeShapeType="1" noTextEdit="1"/>
          </p:cNvSpPr>
          <p:nvPr/>
        </p:nvSpPr>
        <p:spPr bwMode="auto">
          <a:xfrm rot="283876">
            <a:off x="2244725" y="3216275"/>
            <a:ext cx="5367338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legacyPerspectiveTop"/>
              <a:lightRig rig="legacyFlat3" dir="b"/>
            </a:scene3d>
            <a:sp3d extrusionH="121893000" prstMaterial="legacyMatte">
              <a:extrusionClr>
                <a:srgbClr val="CC99FF"/>
              </a:extrusionClr>
            </a:sp3d>
          </a:bodyPr>
          <a:lstStyle/>
          <a:p>
            <a:pPr algn="ctr"/>
            <a:r>
              <a:rPr lang="ru-RU" sz="2400" kern="10">
                <a:ln w="9525">
                  <a:round/>
                  <a:headEnd/>
                  <a:tailEnd/>
                </a:ln>
                <a:solidFill>
                  <a:srgbClr val="7E4E99"/>
                </a:solidFill>
                <a:latin typeface="Impact"/>
              </a:rPr>
              <a:t>По дороге в школу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187450" y="5098267"/>
            <a:ext cx="626427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Проводят  учителя-логопеды </a:t>
            </a:r>
            <a:endParaRPr lang="ru-RU" sz="900" b="1" dirty="0">
              <a:solidFill>
                <a:srgbClr val="543466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        высшей квалификационной категории:</a:t>
            </a:r>
            <a:endParaRPr lang="ru-RU" sz="900" b="1" dirty="0">
              <a:solidFill>
                <a:srgbClr val="543466"/>
              </a:solidFill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                М.А. Михайлова, С.Г. </a:t>
            </a:r>
            <a:r>
              <a:rPr lang="ru-RU" b="1" dirty="0" smtClean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Петрова </a:t>
            </a:r>
          </a:p>
          <a:p>
            <a:pPr algn="ctr" eaLnBrk="0" hangingPunct="0"/>
            <a:r>
              <a:rPr lang="ru-RU" b="1" dirty="0" smtClean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МБОУ СОШ № 33  </a:t>
            </a:r>
            <a:endParaRPr lang="ru-RU" sz="900" b="1" dirty="0">
              <a:solidFill>
                <a:srgbClr val="543466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400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                                 </a:t>
            </a:r>
            <a:r>
              <a:rPr lang="ru-RU" sz="1100" b="1" dirty="0" smtClean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МБДОУ ЦРР ДС № 58 «</a:t>
            </a:r>
            <a:r>
              <a:rPr lang="ru-RU" sz="1600" b="1" dirty="0" err="1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Жемчужинка</a:t>
            </a:r>
            <a:r>
              <a:rPr lang="ru-RU" sz="1600" b="1" dirty="0" smtClean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b="1" dirty="0" smtClean="0">
                <a:solidFill>
                  <a:srgbClr val="543466"/>
                </a:solidFill>
                <a:ea typeface="Calibri" pitchFamily="34" charset="0"/>
                <a:cs typeface="Times New Roman" pitchFamily="18" charset="0"/>
              </a:rPr>
              <a:t>                           </a:t>
            </a:r>
            <a:endParaRPr lang="ru-RU" b="1" dirty="0">
              <a:solidFill>
                <a:srgbClr val="543466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Цель</a:t>
            </a:r>
            <a:r>
              <a:rPr lang="ru-RU" b="1" dirty="0" smtClean="0"/>
              <a:t> -</a:t>
            </a:r>
            <a:r>
              <a:rPr lang="ru-RU" dirty="0" smtClean="0"/>
              <a:t> </a:t>
            </a:r>
            <a:r>
              <a:rPr lang="ru-RU" i="1" dirty="0" smtClean="0"/>
              <a:t>повышение </a:t>
            </a:r>
            <a:r>
              <a:rPr lang="ru-RU" sz="3100" i="1" dirty="0" smtClean="0"/>
              <a:t>психолого-педагогической компетентности педагогов ДОУ в вопросе подготовки старших дошкольников к обучению грамоте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1027" name="Picture 3" descr="C:\Users\Учитель\Desktop\круглый стол с воспитателями\фото со школой\IMG_02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41623">
            <a:off x="457200" y="2997994"/>
            <a:ext cx="4038600" cy="3028950"/>
          </a:xfrm>
          <a:prstGeom prst="rect">
            <a:avLst/>
          </a:prstGeom>
          <a:noFill/>
        </p:spPr>
      </p:pic>
      <p:pic>
        <p:nvPicPr>
          <p:cNvPr id="1028" name="Picture 4" descr="C:\Users\Учитель\Desktop\круглый стол с воспитателями\фото со школой\IMG_0252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48199">
            <a:off x="4648200" y="29979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Организационный момент</a:t>
            </a:r>
            <a:endParaRPr lang="ru-RU" dirty="0"/>
          </a:p>
        </p:txBody>
      </p:sp>
      <p:pic>
        <p:nvPicPr>
          <p:cNvPr id="5123" name="Picture 3" descr="C:\Users\Учитель\Desktop\круглый стол с воспитателями\фото со школой\IMG_02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4038600" cy="2928958"/>
          </a:xfrm>
          <a:prstGeom prst="rect">
            <a:avLst/>
          </a:prstGeom>
          <a:noFill/>
        </p:spPr>
      </p:pic>
      <p:pic>
        <p:nvPicPr>
          <p:cNvPr id="5124" name="Picture 4" descr="C:\Users\Учитель\Desktop\круглый стол с воспитателями\фото со школой\IMG_0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979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Практико-теоретическая работа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 rot="762632">
            <a:off x="4721225" y="1928802"/>
            <a:ext cx="4041775" cy="928694"/>
          </a:xfrm>
        </p:spPr>
        <p:txBody>
          <a:bodyPr/>
          <a:lstStyle/>
          <a:p>
            <a:r>
              <a:rPr lang="ru-RU" i="1" dirty="0" smtClean="0"/>
              <a:t>“Цветок»</a:t>
            </a:r>
            <a:r>
              <a:rPr lang="ru-RU" dirty="0" smtClean="0"/>
              <a:t> функции, обеспечивающие  процессы письма, чтения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 rot="20925371">
            <a:off x="381000" y="1857364"/>
            <a:ext cx="4041648" cy="928694"/>
          </a:xfrm>
        </p:spPr>
        <p:txBody>
          <a:bodyPr/>
          <a:lstStyle/>
          <a:p>
            <a:r>
              <a:rPr lang="ru-RU" dirty="0" smtClean="0"/>
              <a:t>Тетрадь для выполнения практических заданий </a:t>
            </a:r>
          </a:p>
          <a:p>
            <a:endParaRPr lang="ru-RU" dirty="0"/>
          </a:p>
        </p:txBody>
      </p:sp>
      <p:pic>
        <p:nvPicPr>
          <p:cNvPr id="6146" name="Picture 2" descr="C:\Users\Учитель\Desktop\круглый стол с воспитателями\фото со школой\IMG_026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35709"/>
            <a:ext cx="4041775" cy="3031331"/>
          </a:xfrm>
          <a:prstGeom prst="rect">
            <a:avLst/>
          </a:prstGeom>
          <a:noFill/>
        </p:spPr>
      </p:pic>
      <p:pic>
        <p:nvPicPr>
          <p:cNvPr id="6147" name="Picture 3" descr="C:\Users\Учитель\Desktop\круглый стол с воспитателями\фото со школой\IMG_026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135709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Основа формирования навыков чтения и письма</a:t>
            </a:r>
            <a:endParaRPr lang="ru-RU" dirty="0"/>
          </a:p>
        </p:txBody>
      </p:sp>
      <p:sp>
        <p:nvSpPr>
          <p:cNvPr id="18" name="Содержимое 17"/>
          <p:cNvSpPr>
            <a:spLocks noGrp="1"/>
          </p:cNvSpPr>
          <p:nvPr>
            <p:ph sz="half" idx="2"/>
          </p:nvPr>
        </p:nvSpPr>
        <p:spPr>
          <a:xfrm>
            <a:off x="4644008" y="2060848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«… на основе достаточно высокого уровня </a:t>
            </a:r>
            <a:r>
              <a:rPr lang="ru-RU" b="1" i="1" dirty="0" err="1" smtClean="0"/>
              <a:t>сформированности</a:t>
            </a:r>
            <a:r>
              <a:rPr lang="ru-RU" b="1" i="1" dirty="0" smtClean="0"/>
              <a:t> речевых и неречевых функций»</a:t>
            </a:r>
          </a:p>
          <a:p>
            <a:endParaRPr lang="ru-RU" b="1" i="1" dirty="0" smtClean="0"/>
          </a:p>
          <a:p>
            <a:r>
              <a:rPr lang="ru-RU" b="1" i="1" dirty="0" smtClean="0"/>
              <a:t>«… </a:t>
            </a:r>
            <a:r>
              <a:rPr lang="ru-RU" b="1" i="1" dirty="0" smtClean="0"/>
              <a:t>при дальнейшем формировании грамматического строя речи детям наиболее трудно усвоить: …»</a:t>
            </a:r>
          </a:p>
          <a:p>
            <a:endParaRPr lang="ru-RU" b="1" i="1" dirty="0" smtClean="0"/>
          </a:p>
          <a:p>
            <a:r>
              <a:rPr lang="ru-RU" b="1" i="1" dirty="0" smtClean="0"/>
              <a:t>«… согласование  прилагательных и существительных в роде числе,  падеже …»</a:t>
            </a:r>
            <a:endParaRPr lang="ru-RU" b="1" i="1" dirty="0"/>
          </a:p>
        </p:txBody>
      </p:sp>
      <p:pic>
        <p:nvPicPr>
          <p:cNvPr id="7170" name="Picture 2" descr="C:\Users\Учитель\Desktop\круглый стол с воспитателями\фото со школой\IMG_02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979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Нарушение чтения (</a:t>
            </a:r>
            <a:r>
              <a:rPr lang="ru-RU" b="1" dirty="0" err="1" smtClean="0"/>
              <a:t>дислексия</a:t>
            </a:r>
            <a:r>
              <a:rPr lang="ru-RU" b="1" dirty="0" smtClean="0"/>
              <a:t>), письма (</a:t>
            </a:r>
            <a:r>
              <a:rPr lang="ru-RU" b="1" dirty="0" err="1" smtClean="0"/>
              <a:t>дисграфия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i="1" dirty="0" smtClean="0"/>
              <a:t>«…ошибки стойкие и без специального коррекционного обучения …»</a:t>
            </a:r>
          </a:p>
          <a:p>
            <a:r>
              <a:rPr lang="ru-RU" b="1" i="1" dirty="0" smtClean="0"/>
              <a:t>«…приоритетным считают речевое развитие, а на приёмы по профилактике оптических, моторных форм нарушения чтения и письма не обращают достаточного внимания.»</a:t>
            </a:r>
          </a:p>
          <a:p>
            <a:endParaRPr lang="ru-RU" dirty="0"/>
          </a:p>
        </p:txBody>
      </p:sp>
      <p:pic>
        <p:nvPicPr>
          <p:cNvPr id="8194" name="Picture 2" descr="C:\Users\Учитель\Desktop\круглый стол с воспитателями\фото со школой\IMG_02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99799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ПЕРЕМЕНА!</a:t>
            </a:r>
            <a:endParaRPr lang="ru-RU" dirty="0"/>
          </a:p>
        </p:txBody>
      </p:sp>
      <p:pic>
        <p:nvPicPr>
          <p:cNvPr id="9218" name="Picture 2" descr="C:\Users\Учитель\Desktop\круглый стол с воспитателями\фото со школой\IMG_02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66880">
            <a:off x="520706" y="2994339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Users\Учитель\Desktop\круглый стол с воспитателями\фото со школой\IMG_0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63570">
            <a:off x="4732491" y="1827572"/>
            <a:ext cx="4038600" cy="3079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14356"/>
            <a:ext cx="8382000" cy="11430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Профилактика нарушения чтения и письма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 rot="21257012">
            <a:off x="381000" y="1928802"/>
            <a:ext cx="4041648" cy="1143008"/>
          </a:xfrm>
        </p:spPr>
        <p:txBody>
          <a:bodyPr/>
          <a:lstStyle/>
          <a:p>
            <a:r>
              <a:rPr lang="ru-RU" i="1" dirty="0" smtClean="0"/>
              <a:t>«… с речевым развитием, необходимым для овладения грамотой, развивают  …»</a:t>
            </a:r>
            <a:endParaRPr lang="ru-RU" i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 rot="681412">
            <a:off x="4721225" y="1571612"/>
            <a:ext cx="4041775" cy="1643074"/>
          </a:xfrm>
        </p:spPr>
        <p:txBody>
          <a:bodyPr/>
          <a:lstStyle/>
          <a:p>
            <a:r>
              <a:rPr lang="ru-RU" i="1" dirty="0" smtClean="0"/>
              <a:t>«… развитие способностей к концентрации, распределению и переключению внимания …»</a:t>
            </a:r>
          </a:p>
          <a:p>
            <a:endParaRPr lang="ru-RU" dirty="0"/>
          </a:p>
        </p:txBody>
      </p:sp>
      <p:pic>
        <p:nvPicPr>
          <p:cNvPr id="10243" name="Picture 3" descr="C:\Users\Учитель\Desktop\круглый стол с воспитателями\фото со школой\IMG_027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46041"/>
            <a:ext cx="4041775" cy="3031331"/>
          </a:xfrm>
          <a:prstGeom prst="rect">
            <a:avLst/>
          </a:prstGeom>
          <a:noFill/>
        </p:spPr>
      </p:pic>
      <p:pic>
        <p:nvPicPr>
          <p:cNvPr id="10244" name="Picture 4" descr="C:\Users\Учитель\Desktop\круглый стол с воспитателями\фото со школой\IMG_027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496072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    </a:t>
            </a:r>
            <a:r>
              <a:rPr lang="ru-RU" b="1" dirty="0" smtClean="0"/>
              <a:t>     Преемственность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/>
              <a:t>Преемственность с позиции школы</a:t>
            </a:r>
            <a:r>
              <a:rPr lang="ru-RU" i="1" dirty="0" smtClean="0"/>
              <a:t> – это опора на те знания, навыки и умения, которые имеются у ребенка, пройденное осмысливается на более высоком уровне </a:t>
            </a:r>
          </a:p>
          <a:p>
            <a:r>
              <a:rPr lang="ru-RU" b="1" i="1" dirty="0" smtClean="0"/>
              <a:t>    Преемственность с точки зрения детского сада</a:t>
            </a:r>
            <a:r>
              <a:rPr lang="ru-RU" i="1" dirty="0" smtClean="0"/>
              <a:t> – это ориентация на требования школы, формирование тех знаний, умений и навыков, которые необходимы для дальнейшего обучения в школе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382000" cy="1069848"/>
          </a:xfrm>
        </p:spPr>
        <p:txBody>
          <a:bodyPr/>
          <a:lstStyle/>
          <a:p>
            <a:pPr algn="ctr"/>
            <a:r>
              <a:rPr lang="ru-RU" b="1" dirty="0" smtClean="0"/>
              <a:t>Рефлексия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Педагоги школы</a:t>
            </a:r>
            <a:endParaRPr lang="ru-RU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i="1" dirty="0" smtClean="0"/>
              <a:t>Педагоги ДОУ</a:t>
            </a:r>
            <a:endParaRPr lang="ru-RU" i="1" dirty="0"/>
          </a:p>
        </p:txBody>
      </p:sp>
      <p:pic>
        <p:nvPicPr>
          <p:cNvPr id="11268" name="Picture 4" descr="C:\Users\Учитель\Desktop\круглый стол с воспитателями\фото со школой\IMG_027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38420">
            <a:off x="357158" y="3143248"/>
            <a:ext cx="4041775" cy="3031331"/>
          </a:xfrm>
          <a:prstGeom prst="rect">
            <a:avLst/>
          </a:prstGeom>
          <a:noFill/>
        </p:spPr>
      </p:pic>
      <p:pic>
        <p:nvPicPr>
          <p:cNvPr id="11269" name="Picture 5" descr="C:\Users\Учитель\Desktop\круглый стол с воспитателями\фото со школой\IMG_02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135709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Турнир «По дороге в школу»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 Ведущие</a:t>
            </a:r>
            <a:endParaRPr lang="ru-RU" dirty="0" smtClean="0"/>
          </a:p>
          <a:p>
            <a:r>
              <a:rPr lang="ru-RU" b="1" i="1" dirty="0" smtClean="0"/>
              <a:t>учитель-логопед  высшей квалификационной категории МБДОУ ЦРР ДС № 58 М.А. Михайлова,</a:t>
            </a:r>
          </a:p>
          <a:p>
            <a:r>
              <a:rPr lang="ru-RU" b="1" i="1" dirty="0" smtClean="0"/>
              <a:t>учитель-логопед высшей квалификационной категорией МБОУ СОШ № 33 С.Г. Петрова </a:t>
            </a:r>
          </a:p>
          <a:p>
            <a:endParaRPr lang="ru-RU" dirty="0"/>
          </a:p>
        </p:txBody>
      </p:sp>
      <p:pic>
        <p:nvPicPr>
          <p:cNvPr id="1028" name="Picture 4" descr="H:\турнир\IMG_2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Цель - </a:t>
            </a:r>
            <a:r>
              <a:rPr lang="ru-RU" sz="3600" dirty="0" smtClean="0"/>
              <a:t>выявление </a:t>
            </a:r>
            <a:r>
              <a:rPr lang="ru-RU" sz="3600" dirty="0" smtClean="0"/>
              <a:t>уровня подготовки детей подготовительных к школе групп</a:t>
            </a:r>
            <a:r>
              <a:rPr lang="en-US" sz="3600" dirty="0" smtClean="0"/>
              <a:t> </a:t>
            </a:r>
            <a:r>
              <a:rPr lang="ru-RU" sz="3600" dirty="0" smtClean="0"/>
              <a:t> к  обучению грамоте 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3050"/>
            <a:ext cx="4038600" cy="513233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b="1" i="1" dirty="0" smtClean="0"/>
              <a:t>Задачи</a:t>
            </a:r>
            <a:endParaRPr lang="ru-RU" sz="2600" dirty="0" smtClean="0"/>
          </a:p>
          <a:p>
            <a:pPr lvl="0"/>
            <a:r>
              <a:rPr lang="ru-RU" b="1" i="1" dirty="0" smtClean="0"/>
              <a:t>систематизировать представления детей о предложении, слове, слоге, звуках, буквах;</a:t>
            </a:r>
          </a:p>
          <a:p>
            <a:pPr lvl="0"/>
            <a:r>
              <a:rPr lang="ru-RU" b="1" i="1" dirty="0" smtClean="0"/>
              <a:t>воспитывать способность детей взаимодействовать друг с другом, </a:t>
            </a:r>
            <a:r>
              <a:rPr lang="ru-RU" b="1" i="1" dirty="0" err="1" smtClean="0"/>
              <a:t>рефлексировать</a:t>
            </a:r>
            <a:r>
              <a:rPr lang="ru-RU" b="1" i="1" dirty="0" smtClean="0"/>
              <a:t>; вызвать эмоционально-положительный настрой к обучению в школе;</a:t>
            </a:r>
          </a:p>
          <a:p>
            <a:pPr lvl="0"/>
            <a:r>
              <a:rPr lang="ru-RU" b="1" i="1" dirty="0" smtClean="0"/>
              <a:t>развивать речь детей, языковой анализ и синтез, произвольное внимание и память, пространственно-временные представления</a:t>
            </a:r>
            <a:endParaRPr lang="ru-RU" b="1" i="1" dirty="0"/>
          </a:p>
        </p:txBody>
      </p:sp>
      <p:pic>
        <p:nvPicPr>
          <p:cNvPr id="2052" name="Picture 4" descr="H:\турнир\IMG_29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4481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785794"/>
            <a:ext cx="8382000" cy="12858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 турнире участники и приглашённые</a:t>
            </a:r>
            <a:endParaRPr lang="ru-RU" b="1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Дети, родители</a:t>
            </a:r>
            <a:endParaRPr lang="ru-RU" i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1785926"/>
            <a:ext cx="4041775" cy="916244"/>
          </a:xfrm>
        </p:spPr>
        <p:txBody>
          <a:bodyPr/>
          <a:lstStyle/>
          <a:p>
            <a:r>
              <a:rPr lang="ru-RU" i="1" dirty="0" smtClean="0"/>
              <a:t>Учителя, логопеды школ и ДОУ, педагоги ДОУ, родители</a:t>
            </a:r>
            <a:endParaRPr lang="ru-RU" i="1" dirty="0"/>
          </a:p>
        </p:txBody>
      </p:sp>
      <p:pic>
        <p:nvPicPr>
          <p:cNvPr id="3074" name="Picture 2" descr="H:\турнир\IMG_29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35709"/>
            <a:ext cx="4041775" cy="3031331"/>
          </a:xfrm>
          <a:prstGeom prst="rect">
            <a:avLst/>
          </a:prstGeom>
          <a:noFill/>
        </p:spPr>
      </p:pic>
      <p:pic>
        <p:nvPicPr>
          <p:cNvPr id="3076" name="Picture 4" descr="H:\турнир\IMG_29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135709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/>
          <a:lstStyle/>
          <a:p>
            <a:r>
              <a:rPr lang="ru-RU" b="1" dirty="0" smtClean="0"/>
              <a:t>Компетентное жюри</a:t>
            </a:r>
            <a:endParaRPr lang="ru-RU" b="1" dirty="0"/>
          </a:p>
        </p:txBody>
      </p:sp>
      <p:pic>
        <p:nvPicPr>
          <p:cNvPr id="4098" name="Picture 2" descr="H:\турнир\IMG_2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Приветствие команд</a:t>
            </a:r>
            <a:endParaRPr lang="ru-RU" b="1" dirty="0"/>
          </a:p>
        </p:txBody>
      </p:sp>
      <p:pic>
        <p:nvPicPr>
          <p:cNvPr id="5122" name="Picture 2" descr="H:\турнир\IMG_2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86380" y="714356"/>
            <a:ext cx="3383280" cy="1857388"/>
          </a:xfrm>
        </p:spPr>
        <p:txBody>
          <a:bodyPr>
            <a:noAutofit/>
          </a:bodyPr>
          <a:lstStyle/>
          <a:p>
            <a:r>
              <a:rPr lang="ru-RU" sz="2000" dirty="0" smtClean="0"/>
              <a:t>Игры «Будьте  внимательными»</a:t>
            </a:r>
            <a:br>
              <a:rPr lang="ru-RU" sz="2000" dirty="0" smtClean="0"/>
            </a:br>
            <a:r>
              <a:rPr lang="ru-RU" sz="2000" dirty="0" smtClean="0"/>
              <a:t>«Лови-передавай, день недели называй», «Загадки»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53496" y="2786057"/>
            <a:ext cx="3383280" cy="38423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:\турнир\IMG_29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88716"/>
            <a:ext cx="5102225" cy="3826669"/>
          </a:xfrm>
          <a:prstGeom prst="rect">
            <a:avLst/>
          </a:prstGeom>
          <a:noFill/>
        </p:spPr>
      </p:pic>
      <p:pic>
        <p:nvPicPr>
          <p:cNvPr id="1030" name="Picture 6" descr="H:\турнир\IMG_2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3309">
            <a:off x="5018144" y="2999350"/>
            <a:ext cx="3204504" cy="3232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714356"/>
            <a:ext cx="3227820" cy="8572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 «Лабиринт»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H:\турнир\IMG_2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071678"/>
            <a:ext cx="5349884" cy="4405322"/>
          </a:xfrm>
          <a:prstGeom prst="rect">
            <a:avLst/>
          </a:prstGeom>
          <a:noFill/>
        </p:spPr>
      </p:pic>
      <p:pic>
        <p:nvPicPr>
          <p:cNvPr id="2052" name="Picture 4" descr="H:\турнир логопедический март 2013\IMG_14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82103">
            <a:off x="152400" y="1788716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31840" y="764704"/>
            <a:ext cx="5593536" cy="66232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 «Составь предложение»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5364088" y="1772816"/>
            <a:ext cx="3383280" cy="4556769"/>
          </a:xfrm>
        </p:spPr>
        <p:txBody>
          <a:bodyPr>
            <a:noAutofit/>
          </a:bodyPr>
          <a:lstStyle/>
          <a:p>
            <a:pPr lvl="0"/>
            <a:r>
              <a:rPr lang="ru-RU" sz="1800" b="1" i="1" dirty="0" smtClean="0"/>
              <a:t>- Для чего нам нужна речь? </a:t>
            </a:r>
          </a:p>
          <a:p>
            <a:pPr lvl="0"/>
            <a:r>
              <a:rPr lang="ru-RU" sz="1800" b="1" i="1" dirty="0" smtClean="0"/>
              <a:t>- Из чего состоит наша речь? </a:t>
            </a:r>
          </a:p>
          <a:p>
            <a:pPr lvl="0"/>
            <a:r>
              <a:rPr lang="ru-RU" sz="1800" b="1" i="1" dirty="0" smtClean="0"/>
              <a:t>- Что такое предложение? </a:t>
            </a:r>
          </a:p>
          <a:p>
            <a:pPr lvl="0"/>
            <a:r>
              <a:rPr lang="ru-RU" sz="1800" b="1" i="1" dirty="0" smtClean="0"/>
              <a:t>- Какие правила написания предложения вы знаете? </a:t>
            </a:r>
          </a:p>
          <a:p>
            <a:pPr lvl="0"/>
            <a:r>
              <a:rPr lang="ru-RU" sz="1800" b="1" i="1" dirty="0" smtClean="0"/>
              <a:t>- Чем на письме заканчивается предложение?</a:t>
            </a:r>
          </a:p>
          <a:p>
            <a:pPr lvl="0"/>
            <a:r>
              <a:rPr lang="ru-RU" sz="1800" b="1" i="1" dirty="0" smtClean="0"/>
              <a:t>- Какие знаки могут стоять в конце предложения, кроме точки? </a:t>
            </a:r>
          </a:p>
          <a:p>
            <a:endParaRPr lang="ru-RU" sz="1800" b="1" dirty="0"/>
          </a:p>
        </p:txBody>
      </p:sp>
      <p:pic>
        <p:nvPicPr>
          <p:cNvPr id="4098" name="Picture 2" descr="H:\турнир логопедический март 2013\IMG_14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1788716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714356"/>
            <a:ext cx="8379618" cy="1000132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/>
              <a:t>Игра «Глухой телефон»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53496" y="928670"/>
            <a:ext cx="3383280" cy="5699777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Ведущие шепчут на ухо первому ребёнку каждой команды слово «</a:t>
            </a:r>
            <a:r>
              <a:rPr lang="ru-RU" sz="1800" b="1" i="1" dirty="0" smtClean="0"/>
              <a:t>библиотека»</a:t>
            </a:r>
            <a:endParaRPr lang="ru-RU" sz="1800" i="1" dirty="0" smtClean="0"/>
          </a:p>
          <a:p>
            <a:pPr lvl="0"/>
            <a:endParaRPr lang="ru-RU" sz="1800" i="1" dirty="0" smtClean="0"/>
          </a:p>
          <a:p>
            <a:pPr lvl="0"/>
            <a:r>
              <a:rPr lang="ru-RU" sz="1800" b="1" i="1" dirty="0" smtClean="0"/>
              <a:t>- Что такое библиотека?</a:t>
            </a:r>
          </a:p>
          <a:p>
            <a:pPr lvl="0"/>
            <a:r>
              <a:rPr lang="ru-RU" sz="1800" b="1" i="1" dirty="0" smtClean="0"/>
              <a:t>Поднимите руку те дети, кто подружились с книгой.</a:t>
            </a:r>
          </a:p>
          <a:p>
            <a:pPr lvl="0"/>
            <a:r>
              <a:rPr lang="ru-RU" sz="1800" b="1" i="1" dirty="0" smtClean="0"/>
              <a:t>- Что нужно знать для того, чтобы читать книги? </a:t>
            </a:r>
          </a:p>
          <a:p>
            <a:pPr lvl="0"/>
            <a:r>
              <a:rPr lang="ru-RU" sz="1800" b="1" i="1" dirty="0" smtClean="0"/>
              <a:t>- Чем буквы отличаются от звуков? </a:t>
            </a:r>
          </a:p>
          <a:p>
            <a:pPr lvl="0"/>
            <a:r>
              <a:rPr lang="ru-RU" sz="1800" b="1" i="1" dirty="0" smtClean="0"/>
              <a:t>- Из чего состоит слово? </a:t>
            </a:r>
          </a:p>
          <a:p>
            <a:pPr lvl="0"/>
            <a:r>
              <a:rPr lang="ru-RU" sz="1800" b="1" i="1" dirty="0" smtClean="0"/>
              <a:t>- Какие бывают звуки? </a:t>
            </a:r>
          </a:p>
          <a:p>
            <a:pPr lvl="0"/>
            <a:r>
              <a:rPr lang="ru-RU" sz="1800" b="1" i="1" dirty="0" smtClean="0"/>
              <a:t>- Какие  бывают согласные звуки? </a:t>
            </a:r>
            <a:endParaRPr lang="ru-RU" sz="1800" b="1" i="1" dirty="0"/>
          </a:p>
        </p:txBody>
      </p:sp>
      <p:pic>
        <p:nvPicPr>
          <p:cNvPr id="6146" name="Picture 2" descr="H:\турнир\IMG_29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88716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64305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Преемственность – условие непрерывного образования ребенка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574164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/>
              <a:t> определение общих и специфических целей образования на данных ступенях, построение содержательной единой линии</a:t>
            </a:r>
            <a:endParaRPr lang="ru-RU" i="1" dirty="0" smtClean="0"/>
          </a:p>
          <a:p>
            <a:pPr lvl="0"/>
            <a:r>
              <a:rPr lang="ru-RU" b="1" i="1" dirty="0" smtClean="0"/>
              <a:t>связь и согласованность каждого компонента методической системы образования </a:t>
            </a:r>
            <a:endParaRPr lang="ru-RU" i="1" dirty="0" smtClean="0"/>
          </a:p>
          <a:p>
            <a:pPr lvl="0"/>
            <a:endParaRPr lang="ru-RU" dirty="0"/>
          </a:p>
        </p:txBody>
      </p:sp>
      <p:pic>
        <p:nvPicPr>
          <p:cNvPr id="47105" name="Picture 1" descr="H:\Конспект выпускного утренника детей из д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928670"/>
            <a:ext cx="2190750" cy="2085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908720"/>
            <a:ext cx="3383280" cy="877824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Игра «Составь звуковую схему слова»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:\турнир логопедический март 2013\IMG_1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84640">
            <a:off x="416953" y="1805162"/>
            <a:ext cx="4345295" cy="3826669"/>
          </a:xfrm>
          <a:prstGeom prst="rect">
            <a:avLst/>
          </a:prstGeom>
          <a:noFill/>
        </p:spPr>
      </p:pic>
      <p:pic>
        <p:nvPicPr>
          <p:cNvPr id="7171" name="Picture 3" descr="H:\турнир логопедический март 2013\IMG_1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2027">
            <a:off x="4909378" y="1944044"/>
            <a:ext cx="364333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000" dirty="0" smtClean="0"/>
              <a:t>Игра «Подбери слово»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7818" y="3357562"/>
            <a:ext cx="3383280" cy="3199447"/>
          </a:xfrm>
        </p:spPr>
        <p:txBody>
          <a:bodyPr/>
          <a:lstStyle/>
          <a:p>
            <a:r>
              <a:rPr lang="ru-RU" sz="1800" b="1" i="1" dirty="0" smtClean="0"/>
              <a:t>Капитаны команд  достают из ранца конверты с  заданием.  Дети  и родители должны подобрать как можно больше слов к предложенной схеме.</a:t>
            </a:r>
          </a:p>
          <a:p>
            <a:endParaRPr lang="ru-RU" dirty="0"/>
          </a:p>
        </p:txBody>
      </p:sp>
      <p:pic>
        <p:nvPicPr>
          <p:cNvPr id="8194" name="Picture 2" descr="H:\турнир\IMG_2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88716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dirty="0" smtClean="0"/>
              <a:t>Игра «Что изменилось?»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84168" y="2060848"/>
            <a:ext cx="2664578" cy="2627943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- Рассмотрите и запомните, как </a:t>
            </a:r>
            <a:r>
              <a:rPr lang="ru-RU" sz="1800" b="1" i="1" dirty="0" smtClean="0"/>
              <a:t>одет участник…. </a:t>
            </a:r>
            <a:r>
              <a:rPr lang="ru-RU" sz="1800" b="1" i="1" dirty="0" smtClean="0"/>
              <a:t>Через 2 минуты  вы должны сказать, </a:t>
            </a:r>
            <a:r>
              <a:rPr lang="ru-RU" sz="1800" b="1" i="1" dirty="0" smtClean="0"/>
              <a:t>что изменилось в его внешности.</a:t>
            </a:r>
            <a:endParaRPr lang="ru-RU" sz="1800" b="1" i="1" dirty="0" smtClean="0"/>
          </a:p>
          <a:p>
            <a:pPr lvl="0"/>
            <a:endParaRPr lang="ru-RU" sz="1800" dirty="0"/>
          </a:p>
        </p:txBody>
      </p:sp>
      <p:pic>
        <p:nvPicPr>
          <p:cNvPr id="9218" name="Picture 2" descr="H:\турнир\IMG_29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42842">
            <a:off x="602778" y="1664275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200" dirty="0" smtClean="0"/>
              <a:t>Кроссворд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64088" y="2060848"/>
            <a:ext cx="3383280" cy="1944216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Ведущий загадывает детям загадки, дети заполняют кроссворд.</a:t>
            </a:r>
          </a:p>
          <a:p>
            <a:r>
              <a:rPr lang="ru-RU" sz="2000" i="1" dirty="0" smtClean="0"/>
              <a:t>Вопросы для кроссворда "Загадки про школу"</a:t>
            </a:r>
          </a:p>
          <a:p>
            <a:endParaRPr lang="ru-RU" dirty="0" smtClean="0"/>
          </a:p>
          <a:p>
            <a:r>
              <a:rPr lang="ru-RU" dirty="0" smtClean="0"/>
              <a:t>          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1500173"/>
            <a:ext cx="5102352" cy="512827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85720" y="1571612"/>
          <a:ext cx="5934075" cy="3884613"/>
        </p:xfrm>
        <a:graphic>
          <a:graphicData uri="http://schemas.openxmlformats.org/presentationml/2006/ole">
            <p:oleObj spid="_x0000_s10242" name="Документ" r:id="rId3" imgW="5934816" imgH="3884983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101970"/>
            <a:ext cx="6593668" cy="877824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/>
              <a:t>Домашнее задание - ребусы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43636" y="4643446"/>
            <a:ext cx="2668900" cy="2045952"/>
          </a:xfrm>
        </p:spPr>
        <p:txBody>
          <a:bodyPr/>
          <a:lstStyle/>
          <a:p>
            <a:r>
              <a:rPr lang="ru-RU" sz="2000" b="1" i="1" dirty="0" smtClean="0"/>
              <a:t>Каждая команда предлагает  сопернику разгадать ребус</a:t>
            </a:r>
            <a:r>
              <a:rPr lang="ru-RU" b="1" i="1" dirty="0" smtClean="0"/>
              <a:t>. </a:t>
            </a:r>
          </a:p>
          <a:p>
            <a:endParaRPr lang="ru-RU" b="1" dirty="0"/>
          </a:p>
        </p:txBody>
      </p:sp>
      <p:pic>
        <p:nvPicPr>
          <p:cNvPr id="11266" name="Picture 2" descr="H:\турнир логопедический март 2013\IMG_14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6542">
            <a:off x="857224" y="1857364"/>
            <a:ext cx="5102225" cy="382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715304" cy="1857388"/>
          </a:xfrm>
        </p:spPr>
        <p:txBody>
          <a:bodyPr>
            <a:noAutofit/>
          </a:bodyPr>
          <a:lstStyle/>
          <a:p>
            <a:r>
              <a:rPr lang="ru-RU" sz="2400" dirty="0" smtClean="0"/>
              <a:t>Итоги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Жюри сообщает оценки после каждого задания</a:t>
            </a:r>
            <a:br>
              <a:rPr lang="ru-RU" sz="2000" i="1" dirty="0" smtClean="0"/>
            </a:br>
            <a:r>
              <a:rPr lang="ru-RU" sz="2000" i="1" dirty="0" smtClean="0"/>
              <a:t>Члены жюри  дают оценку игры каждой команды</a:t>
            </a:r>
            <a:br>
              <a:rPr lang="ru-RU" sz="2000" i="1" dirty="0" smtClean="0"/>
            </a:br>
            <a:r>
              <a:rPr lang="ru-RU" sz="2000" i="1" dirty="0" smtClean="0"/>
              <a:t>Ведущие вручают победителям турнира  дипломы</a:t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7818" y="2643182"/>
            <a:ext cx="3383280" cy="3699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:\турнир\IMG_29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857496"/>
            <a:ext cx="4572032" cy="3469479"/>
          </a:xfrm>
          <a:prstGeom prst="rect">
            <a:avLst/>
          </a:prstGeom>
          <a:noFill/>
        </p:spPr>
      </p:pic>
      <p:pic>
        <p:nvPicPr>
          <p:cNvPr id="12291" name="Picture 3" descr="H:\турнир\IMG_2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2987">
            <a:off x="4857752" y="2714620"/>
            <a:ext cx="3984596" cy="3262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/>
              <a:t>СПАСИБО ЗА ВНИМАНИЕ !</a:t>
            </a:r>
            <a:endParaRPr lang="ru-RU" sz="5400" i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257808" cy="1752600"/>
          </a:xfrm>
        </p:spPr>
        <p:txBody>
          <a:bodyPr>
            <a:normAutofit fontScale="92500"/>
          </a:bodyPr>
          <a:lstStyle/>
          <a:p>
            <a:r>
              <a:rPr lang="ru-RU" b="1" i="1" dirty="0" smtClean="0"/>
              <a:t>Скажи мне – и я забуду,</a:t>
            </a:r>
          </a:p>
          <a:p>
            <a:r>
              <a:rPr lang="ru-RU" b="1" i="1" dirty="0" smtClean="0"/>
              <a:t>учи меня – и я могу запомнить,</a:t>
            </a:r>
          </a:p>
          <a:p>
            <a:r>
              <a:rPr lang="ru-RU" b="1" i="1" dirty="0" smtClean="0"/>
              <a:t>вовлекай меня – и я научусь.</a:t>
            </a:r>
          </a:p>
          <a:p>
            <a:r>
              <a:rPr lang="ru-RU" b="1" i="1" dirty="0" smtClean="0"/>
              <a:t>                   </a:t>
            </a:r>
            <a:r>
              <a:rPr lang="ru-RU" b="1" i="1" dirty="0" err="1" smtClean="0"/>
              <a:t>Бенджамин</a:t>
            </a:r>
            <a:r>
              <a:rPr lang="ru-RU" b="1" i="1" dirty="0" smtClean="0"/>
              <a:t> Франклин</a:t>
            </a:r>
            <a:endParaRPr lang="ru-RU" b="1" i="1" dirty="0"/>
          </a:p>
        </p:txBody>
      </p:sp>
      <p:pic>
        <p:nvPicPr>
          <p:cNvPr id="64515" name="Picture 3" descr="H:\Конспект выпускного утренника детей из д\school2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000480"/>
            <a:ext cx="3214710" cy="2857520"/>
          </a:xfrm>
          <a:prstGeom prst="rect">
            <a:avLst/>
          </a:prstGeom>
          <a:noFill/>
        </p:spPr>
      </p:pic>
      <p:pic>
        <p:nvPicPr>
          <p:cNvPr id="9" name="Picture 3" descr="H:\Конспект выпускного утренника детей из д\b9c7fab6e5f5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357586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H:\Конспект выпускного утренника детей из д\sad1.gi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357562"/>
            <a:ext cx="4429155" cy="32861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Готовность детей с нарушением речи к обучению в школе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80 - 90 % отклонения физического  здоровья</a:t>
            </a:r>
          </a:p>
          <a:p>
            <a:r>
              <a:rPr lang="ru-RU" i="1" dirty="0" smtClean="0"/>
              <a:t>18 - 20 %  имеют пограничные  (негрубые)  нарушения</a:t>
            </a:r>
            <a:r>
              <a:rPr lang="en-US" i="1" dirty="0" smtClean="0"/>
              <a:t> </a:t>
            </a:r>
            <a:r>
              <a:rPr lang="ru-RU" i="1" dirty="0" smtClean="0"/>
              <a:t>психического     здоровья, </a:t>
            </a:r>
          </a:p>
          <a:p>
            <a:pPr>
              <a:buNone/>
            </a:pPr>
            <a:r>
              <a:rPr lang="ru-RU" i="1" dirty="0" smtClean="0"/>
              <a:t>   одним    из  которых    </a:t>
            </a:r>
          </a:p>
          <a:p>
            <a:pPr>
              <a:buNone/>
            </a:pPr>
            <a:r>
              <a:rPr lang="ru-RU" i="1" dirty="0" smtClean="0"/>
              <a:t>   являются     дети   с  </a:t>
            </a:r>
          </a:p>
          <a:p>
            <a:pPr>
              <a:buNone/>
            </a:pPr>
            <a:r>
              <a:rPr lang="ru-RU" i="1" dirty="0" smtClean="0"/>
              <a:t>   речевой патологией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Цель единой системы преемственности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496"/>
          <a:ext cx="8229600" cy="371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1143000"/>
          <a:ext cx="8229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78847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i="1" dirty="0" smtClean="0"/>
              <a:t>Развитие, сохранение и поддержка речевой индивидуальности ребенка по максимальному развитию его возможностей, устранению имеющихся у него речевых нарушений и профилактике вторичных нарушений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План работы по осуществлению преемственности в работе учителей – логопедов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643182"/>
          <a:ext cx="8229600" cy="3931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2400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Принципы отбора содержания непрерывного коррекционного воздействия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      Принцип развития </a:t>
            </a:r>
          </a:p>
          <a:p>
            <a:r>
              <a:rPr lang="ru-RU" i="1" dirty="0" smtClean="0"/>
              <a:t>      Принцип системного подхода </a:t>
            </a:r>
          </a:p>
          <a:p>
            <a:r>
              <a:rPr lang="ru-RU" i="1" dirty="0" smtClean="0"/>
              <a:t>     Принцип целостности </a:t>
            </a:r>
          </a:p>
          <a:p>
            <a:r>
              <a:rPr lang="ru-RU" i="1" dirty="0" smtClean="0"/>
              <a:t>     Принцип содержания образования </a:t>
            </a:r>
            <a:endParaRPr lang="ru-RU" i="1" dirty="0"/>
          </a:p>
        </p:txBody>
      </p:sp>
      <p:pic>
        <p:nvPicPr>
          <p:cNvPr id="38913" name="Picture 1" descr="H:\Конспект выпускного утренника детей из д\1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286256"/>
            <a:ext cx="328614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5668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Формы и методы взаимодействия учителей – логопедов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i="1" dirty="0" smtClean="0"/>
              <a:t> участие в педсоветах по преемственности в рамках программы «Адаптация»</a:t>
            </a:r>
          </a:p>
          <a:p>
            <a:pPr lvl="0"/>
            <a:r>
              <a:rPr lang="ru-RU" i="1" dirty="0" smtClean="0"/>
              <a:t>о</a:t>
            </a:r>
            <a:r>
              <a:rPr lang="ru-RU" i="1" dirty="0" smtClean="0"/>
              <a:t>бследование </a:t>
            </a:r>
            <a:r>
              <a:rPr lang="ru-RU" i="1" dirty="0" smtClean="0"/>
              <a:t>выпускников логопедических групп</a:t>
            </a:r>
          </a:p>
          <a:p>
            <a:pPr lvl="0"/>
            <a:r>
              <a:rPr lang="ru-RU" i="1" dirty="0" smtClean="0"/>
              <a:t> ознакомление с анамнезом, индивидуальным образовательным маршрутом и речевой картой детей с речевыми </a:t>
            </a:r>
            <a:r>
              <a:rPr lang="ru-RU" i="1" dirty="0" smtClean="0"/>
              <a:t>нарушениями</a:t>
            </a:r>
          </a:p>
          <a:p>
            <a:r>
              <a:rPr lang="ru-RU" i="1" dirty="0" smtClean="0"/>
              <a:t>обсуждение </a:t>
            </a:r>
            <a:r>
              <a:rPr lang="ru-RU" i="1" dirty="0" smtClean="0"/>
              <a:t>основных направлений коррекционной работы с выпускниками</a:t>
            </a:r>
          </a:p>
          <a:p>
            <a:pPr lvl="0"/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702</TotalTime>
  <Words>942</Words>
  <Application>Microsoft Office PowerPoint</Application>
  <PresentationFormat>Экран (4:3)</PresentationFormat>
  <Paragraphs>129</Paragraphs>
  <Slides>36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Городская</vt:lpstr>
      <vt:lpstr>Документ</vt:lpstr>
      <vt:lpstr>Проект «По дороге в школу» </vt:lpstr>
      <vt:lpstr>         Преемственность </vt:lpstr>
      <vt:lpstr>Преемственность – условие непрерывного образования ребенка</vt:lpstr>
      <vt:lpstr>Готовность детей с нарушением речи к обучению в школе</vt:lpstr>
      <vt:lpstr>Цель единой системы преемственности </vt:lpstr>
      <vt:lpstr>Слайд 6</vt:lpstr>
      <vt:lpstr>План работы по осуществлению преемственности в работе учителей – логопедов</vt:lpstr>
      <vt:lpstr>Принципы отбора содержания непрерывного коррекционного воздействия  </vt:lpstr>
      <vt:lpstr>Формы и методы взаимодействия учителей – логопедов </vt:lpstr>
      <vt:lpstr>Формы и методы взаимодействия учителей – логопедов </vt:lpstr>
      <vt:lpstr>Прогнозируемый результат совместной работы учителей - логопедов </vt:lpstr>
      <vt:lpstr>круглый стол</vt:lpstr>
      <vt:lpstr>Цель - повышение психолого-педагогической компетентности педагогов ДОУ в вопросе подготовки старших дошкольников к обучению грамоте </vt:lpstr>
      <vt:lpstr>Организационный момент</vt:lpstr>
      <vt:lpstr>Практико-теоретическая работа </vt:lpstr>
      <vt:lpstr>Основа формирования навыков чтения и письма</vt:lpstr>
      <vt:lpstr>Нарушение чтения (дислексия), письма (дисграфия)</vt:lpstr>
      <vt:lpstr>ПЕРЕМЕНА!</vt:lpstr>
      <vt:lpstr>Профилактика нарушения чтения и письма</vt:lpstr>
      <vt:lpstr>Рефлексия</vt:lpstr>
      <vt:lpstr>Турнир «По дороге в школу» </vt:lpstr>
      <vt:lpstr>Цель - выявление уровня подготовки детей подготовительных к школе групп  к  обучению грамоте   </vt:lpstr>
      <vt:lpstr>На турнире участники и приглашённые</vt:lpstr>
      <vt:lpstr>Компетентное жюри</vt:lpstr>
      <vt:lpstr>   Приветствие команд</vt:lpstr>
      <vt:lpstr>Игры «Будьте  внимательными» «Лови-передавай, день недели называй», «Загадки»</vt:lpstr>
      <vt:lpstr>Игра «Лабиринт»</vt:lpstr>
      <vt:lpstr>Игра «Составь предложение»</vt:lpstr>
      <vt:lpstr>Игра «Глухой телефон» </vt:lpstr>
      <vt:lpstr>Игра «Составь звуковую схему слова» </vt:lpstr>
      <vt:lpstr>Игра «Подбери слово» </vt:lpstr>
      <vt:lpstr>Игра «Что изменилось?» </vt:lpstr>
      <vt:lpstr>Кроссворд </vt:lpstr>
      <vt:lpstr>Домашнее задание - ребусы </vt:lpstr>
      <vt:lpstr>Итоги Жюри сообщает оценки после каждого задания Члены жюри  дают оценку игры каждой команды Ведущие вручают победителям турнира  дипломы </vt:lpstr>
      <vt:lpstr>СПАСИБО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«По дороге в школу»</dc:title>
  <dc:creator>Admin</dc:creator>
  <cp:lastModifiedBy>user</cp:lastModifiedBy>
  <cp:revision>125</cp:revision>
  <dcterms:created xsi:type="dcterms:W3CDTF">2014-05-27T18:28:14Z</dcterms:created>
  <dcterms:modified xsi:type="dcterms:W3CDTF">2016-03-29T06:20:04Z</dcterms:modified>
</cp:coreProperties>
</file>