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2" r:id="rId3"/>
    <p:sldId id="273" r:id="rId4"/>
    <p:sldId id="262" r:id="rId5"/>
    <p:sldId id="277" r:id="rId6"/>
    <p:sldId id="263" r:id="rId7"/>
    <p:sldId id="265" r:id="rId8"/>
    <p:sldId id="266" r:id="rId9"/>
    <p:sldId id="278" r:id="rId10"/>
    <p:sldId id="279" r:id="rId11"/>
    <p:sldId id="264" r:id="rId12"/>
    <p:sldId id="289" r:id="rId13"/>
    <p:sldId id="267" r:id="rId14"/>
    <p:sldId id="280" r:id="rId15"/>
    <p:sldId id="281" r:id="rId16"/>
    <p:sldId id="258" r:id="rId17"/>
    <p:sldId id="260" r:id="rId18"/>
    <p:sldId id="259" r:id="rId19"/>
    <p:sldId id="283" r:id="rId20"/>
    <p:sldId id="261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>
        <p:scale>
          <a:sx n="80" d="100"/>
          <a:sy n="80" d="100"/>
        </p:scale>
        <p:origin x="-81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screen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F94650C-F11C-4BAD-B28C-14C781F4E357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EB7ECC1-025F-4DEC-9EF5-137C614AE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26642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Формирование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готовности педагога к эффективному участию в инклюзивном образовательном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процессе</a:t>
            </a:r>
            <a:endParaRPr lang="ru-RU" dirty="0"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293096"/>
            <a:ext cx="6400800" cy="1395410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Arial" pitchFamily="34" charset="0"/>
              </a:rPr>
              <a:t>Учитель – логопед высшей категории</a:t>
            </a:r>
          </a:p>
          <a:p>
            <a:pPr algn="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Arial" pitchFamily="34" charset="0"/>
              </a:rPr>
              <a:t>Лукашина Оксана Анатольевна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984776" cy="5510529"/>
          </a:xfrm>
        </p:spPr>
      </p:pic>
    </p:spTree>
    <p:extLst>
      <p:ext uri="{BB962C8B-B14F-4D97-AF65-F5344CB8AC3E}">
        <p14:creationId xmlns="" xmlns:p14="http://schemas.microsoft.com/office/powerpoint/2010/main" val="28730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лаукома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71600" y="692696"/>
            <a:ext cx="7135451" cy="5503870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емианопсия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214414" y="714356"/>
            <a:ext cx="6898929" cy="5396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357298"/>
            <a:ext cx="7128792" cy="45545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+mj-lt"/>
                <a:cs typeface="Arial" pitchFamily="34" charset="0"/>
              </a:rPr>
              <a:t>ТЕМА: </a:t>
            </a:r>
            <a:r>
              <a:rPr lang="ru-RU" sz="2800" b="1" dirty="0" smtClean="0">
                <a:latin typeface="+mj-lt"/>
              </a:rPr>
              <a:t>“Дифференциация Б-Д”</a:t>
            </a:r>
            <a:endParaRPr lang="ru-RU" sz="2800" b="1" dirty="0" smtClean="0">
              <a:latin typeface="+mj-lt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+mj-lt"/>
                <a:cs typeface="Arial" pitchFamily="34" charset="0"/>
              </a:rPr>
              <a:t>ЗАДАЧИ: </a:t>
            </a:r>
            <a:endParaRPr lang="ru-RU" sz="2800" b="1" dirty="0">
              <a:latin typeface="+mj-lt"/>
              <a:cs typeface="Arial" pitchFamily="34" charset="0"/>
            </a:endParaRPr>
          </a:p>
          <a:p>
            <a:pPr lvl="0"/>
            <a:r>
              <a:rPr lang="ru-RU" sz="2800" i="1" dirty="0" smtClean="0"/>
              <a:t>Уметь соотносить буквы Б-Д с символами и звуками.</a:t>
            </a:r>
            <a:endParaRPr lang="ru-RU" sz="2800" dirty="0" smtClean="0"/>
          </a:p>
          <a:p>
            <a:pPr lvl="0"/>
            <a:r>
              <a:rPr lang="ru-RU" sz="2800" i="1" dirty="0" smtClean="0"/>
              <a:t>Дифференцировать буквы изолированно, в слогах.</a:t>
            </a:r>
            <a:endParaRPr lang="en-US" sz="2800" i="1" dirty="0" smtClean="0"/>
          </a:p>
          <a:p>
            <a:r>
              <a:rPr lang="ru-RU" sz="2800" i="1" dirty="0" smtClean="0"/>
              <a:t>Развивать зрительное и слуховое внимание.</a:t>
            </a:r>
            <a:endParaRPr lang="ru-RU" sz="2800" dirty="0" smtClean="0"/>
          </a:p>
          <a:p>
            <a:pPr lvl="0"/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62764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/>
              <a:t>Какие у вас возникли трудности в процессе работы</a:t>
            </a:r>
            <a:r>
              <a:rPr lang="ru-RU" b="1" dirty="0" smtClean="0"/>
              <a:t>?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Опишите ваши ощущения?</a:t>
            </a:r>
          </a:p>
        </p:txBody>
      </p:sp>
    </p:spTree>
    <p:extLst>
      <p:ext uri="{BB962C8B-B14F-4D97-AF65-F5344CB8AC3E}">
        <p14:creationId xmlns="" xmlns:p14="http://schemas.microsoft.com/office/powerpoint/2010/main" val="40358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57290" y="857232"/>
            <a:ext cx="6786610" cy="53578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j-lt"/>
              </a:rPr>
              <a:t>Тяжело смотреть</a:t>
            </a:r>
          </a:p>
          <a:p>
            <a:r>
              <a:rPr lang="ru-RU" sz="2800" b="1" dirty="0" smtClean="0">
                <a:latin typeface="+mj-lt"/>
              </a:rPr>
              <a:t>Болит голова</a:t>
            </a:r>
          </a:p>
          <a:p>
            <a:r>
              <a:rPr lang="ru-RU" sz="2800" b="1" dirty="0" smtClean="0">
                <a:latin typeface="+mj-lt"/>
              </a:rPr>
              <a:t>Дискомфорт</a:t>
            </a:r>
          </a:p>
          <a:p>
            <a:r>
              <a:rPr lang="ru-RU" sz="2800" b="1" dirty="0" smtClean="0">
                <a:latin typeface="+mj-lt"/>
              </a:rPr>
              <a:t>Нехватка времени</a:t>
            </a:r>
          </a:p>
          <a:p>
            <a:r>
              <a:rPr lang="ru-RU" sz="2800" b="1" dirty="0" smtClean="0">
                <a:latin typeface="+mj-lt"/>
              </a:rPr>
              <a:t>Не</a:t>
            </a:r>
            <a:r>
              <a:rPr lang="en-US" sz="2800" b="1" dirty="0" smtClean="0"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видно текст задания</a:t>
            </a:r>
          </a:p>
          <a:p>
            <a:r>
              <a:rPr lang="ru-RU" sz="2800" b="1" dirty="0" smtClean="0">
                <a:latin typeface="+mj-lt"/>
              </a:rPr>
              <a:t>Напряжение </a:t>
            </a:r>
          </a:p>
          <a:p>
            <a:r>
              <a:rPr lang="ru-RU" sz="2800" b="1" dirty="0" smtClean="0">
                <a:latin typeface="+mj-lt"/>
              </a:rPr>
              <a:t>Размыто</a:t>
            </a:r>
          </a:p>
          <a:p>
            <a:r>
              <a:rPr lang="ru-RU" sz="2800" b="1" dirty="0" smtClean="0">
                <a:latin typeface="+mj-lt"/>
              </a:rPr>
              <a:t>Нет границ</a:t>
            </a:r>
          </a:p>
          <a:p>
            <a:r>
              <a:rPr lang="ru-RU" sz="2800" b="1" dirty="0">
                <a:latin typeface="+mj-lt"/>
              </a:rPr>
              <a:t>Н</a:t>
            </a:r>
            <a:r>
              <a:rPr lang="ru-RU" sz="2800" b="1" dirty="0" smtClean="0">
                <a:latin typeface="+mj-lt"/>
              </a:rPr>
              <a:t>е воспринимается информация</a:t>
            </a:r>
          </a:p>
          <a:p>
            <a:r>
              <a:rPr lang="ru-RU" sz="2800" b="1" dirty="0" smtClean="0">
                <a:latin typeface="+mj-lt"/>
              </a:rPr>
              <a:t>Трудно следить за учителем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36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3043230" cy="250033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Школьный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психолого-медико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педагогический консилиум</a:t>
            </a:r>
            <a:endParaRPr lang="ru-RU" sz="28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57620" y="476672"/>
            <a:ext cx="4572032" cy="5760640"/>
          </a:xfrm>
        </p:spPr>
        <p:txBody>
          <a:bodyPr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Коррекционно-развивающий маршрут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err="1" smtClean="0">
                <a:latin typeface="Arial" pitchFamily="34" charset="0"/>
                <a:ea typeface="Times New Roman" pitchFamily="18" charset="0"/>
              </a:rPr>
              <a:t>обучающегося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______класса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Ф. И.____________________________________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 smtClean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050" dirty="0">
              <a:latin typeface="Arial" pitchFamily="34" charset="0"/>
              <a:ea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>
              <a:buNone/>
            </a:pPr>
            <a:endParaRPr lang="ru-RU" sz="105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2285204"/>
              </p:ext>
            </p:extLst>
          </p:nvPr>
        </p:nvGraphicFramePr>
        <p:xfrm>
          <a:off x="3995936" y="1411899"/>
          <a:ext cx="4143405" cy="4589816"/>
        </p:xfrm>
        <a:graphic>
          <a:graphicData uri="http://schemas.openxmlformats.org/drawingml/2006/table">
            <a:tbl>
              <a:tblPr/>
              <a:tblGrid>
                <a:gridCol w="1756373"/>
                <a:gridCol w="269582"/>
                <a:gridCol w="270127"/>
                <a:gridCol w="270127"/>
                <a:gridCol w="270127"/>
                <a:gridCol w="278297"/>
                <a:gridCol w="278297"/>
                <a:gridCol w="278297"/>
                <a:gridCol w="278297"/>
                <a:gridCol w="193881"/>
              </a:tblGrid>
              <a:tr h="205219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I полугодие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II полугодие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1. Медицинская коррекция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IX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XI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XII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90"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Аппаратное лечение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90"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Медикаментозное лечение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90"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Массаж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2. Дефектолог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3. Логопедическая коррекция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4. Психологическая коррекция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829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5. Пространственная ориентировка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829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6. Развитие осязания и мелкой моторики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829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7. Развитие мимики и пантомимики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829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8. Социально-бытовая ориентировка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9. Ритмическая коррекция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10. ЛФК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11. Социальная коррекция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05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03648" y="3356992"/>
            <a:ext cx="1928826" cy="257176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cs typeface="Arial" pitchFamily="34" charset="0"/>
              </a:rPr>
              <a:t>Изменение или адаптация учебных пособий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ru-RU" sz="2800" b="1" dirty="0" smtClean="0">
                <a:cs typeface="Arial" pitchFamily="34" charset="0"/>
              </a:rPr>
              <a:t>для слабовидящих обучающихся</a:t>
            </a:r>
            <a:endParaRPr lang="ru-RU" sz="2800" b="1" dirty="0">
              <a:cs typeface="Arial" pitchFamily="34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475656" y="2420888"/>
            <a:ext cx="2381964" cy="1584176"/>
          </a:xfrm>
          <a:prstGeom prst="flowChartPunchedTape">
            <a:avLst/>
          </a:prstGeom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Контур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Контраст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2987824" y="4437112"/>
            <a:ext cx="2000264" cy="1285884"/>
          </a:xfrm>
          <a:prstGeom prst="flowChart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Упрощение формата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357818" y="2285992"/>
            <a:ext cx="2500330" cy="2357454"/>
          </a:xfrm>
          <a:prstGeom prst="flowChartPunchedTap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Шрифт 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Размер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1112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Изменение 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стратегий преподавания и обучения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00166" y="2071678"/>
            <a:ext cx="2765562" cy="11915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Разный уровень сложности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2066" y="2143116"/>
            <a:ext cx="2430802" cy="9699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Пошаговые инструкции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57356" y="3500438"/>
            <a:ext cx="1858994" cy="13074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Темп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Паузы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Длина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0" y="3357562"/>
            <a:ext cx="2720837" cy="12167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Дополнительное время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0694" y="4786322"/>
            <a:ext cx="2272678" cy="12954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Подсказки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Наводящие вопросы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08" y="5081616"/>
            <a:ext cx="2698114" cy="10620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Разные способы ответа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2495831"/>
              </p:ext>
            </p:extLst>
          </p:nvPr>
        </p:nvGraphicFramePr>
        <p:xfrm>
          <a:off x="179512" y="1"/>
          <a:ext cx="8712968" cy="6789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4"/>
                <a:gridCol w="5616624"/>
              </a:tblGrid>
              <a:tr h="714355">
                <a:tc>
                  <a:txBody>
                    <a:bodyPr/>
                    <a:lstStyle/>
                    <a:p>
                      <a:pPr marL="180975" indent="-34925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Ощущения и </a:t>
                      </a: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затруднения</a:t>
                      </a:r>
                    </a:p>
                    <a:p>
                      <a:pPr indent="146050"/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Пути решения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594564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Тяжело </a:t>
                      </a:r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смотреть</a:t>
                      </a:r>
                    </a:p>
                    <a:p>
                      <a:pPr indent="146050"/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marL="0" marR="0" lvl="0" indent="146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onstantia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491296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Напряжение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491296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Голова болит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594564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Нет </a:t>
                      </a:r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границ</a:t>
                      </a:r>
                    </a:p>
                    <a:p>
                      <a:pPr indent="146050"/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660627">
                <a:tc>
                  <a:txBody>
                    <a:bodyPr/>
                    <a:lstStyle/>
                    <a:p>
                      <a:pPr marL="177800" indent="-31750"/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Не</a:t>
                      </a:r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видно </a:t>
                      </a: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разметку в тетради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660627">
                <a:tc>
                  <a:txBody>
                    <a:bodyPr/>
                    <a:lstStyle/>
                    <a:p>
                      <a:pPr marL="177800" indent="-31750"/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Не</a:t>
                      </a:r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видно </a:t>
                      </a: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текст задания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660627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Дискомфорт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marL="0" marR="0" lvl="0" indent="146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491296">
                <a:tc>
                  <a:txBody>
                    <a:bodyPr/>
                    <a:lstStyle/>
                    <a:p>
                      <a:pPr indent="146050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Нехватка времени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660627">
                <a:tc>
                  <a:txBody>
                    <a:bodyPr/>
                    <a:lstStyle/>
                    <a:p>
                      <a:pPr marL="180975" indent="-34925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Не воспринимается </a:t>
                      </a:r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информация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660627">
                <a:tc>
                  <a:txBody>
                    <a:bodyPr/>
                    <a:lstStyle/>
                    <a:p>
                      <a:pPr marL="180975" indent="-34925"/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Трудно следить за преподавателем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indent="146050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86116" y="78579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Пересадить. Добавить освещение,                          электронную лупу. Использовать аудио -книги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0138" y="1340768"/>
            <a:ext cx="522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Давать индивидуальные </a:t>
            </a:r>
            <a:r>
              <a:rPr lang="ru-RU" b="1" dirty="0">
                <a:solidFill>
                  <a:srgbClr val="002060"/>
                </a:solidFill>
                <a:latin typeface="Constantia"/>
              </a:rPr>
              <a:t>задания и 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делать своевременно гимнастику </a:t>
            </a:r>
            <a:r>
              <a:rPr lang="ru-RU" b="1" dirty="0">
                <a:solidFill>
                  <a:srgbClr val="002060"/>
                </a:solidFill>
                <a:latin typeface="Constantia"/>
              </a:rPr>
              <a:t>для глаз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185736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Соблюдать офтальмологический режим: зрительная работа не более 5-7 минут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6116" y="2428868"/>
            <a:ext cx="522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Выделять </a:t>
            </a:r>
            <a:r>
              <a:rPr lang="ru-RU" b="1" dirty="0">
                <a:solidFill>
                  <a:srgbClr val="002060"/>
                </a:solidFill>
                <a:latin typeface="Constantia"/>
              </a:rPr>
              <a:t>цветом или 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контуром, </a:t>
            </a:r>
            <a:r>
              <a:rPr lang="ru-RU" b="1" smtClean="0">
                <a:solidFill>
                  <a:srgbClr val="002060"/>
                </a:solidFill>
                <a:latin typeface="Constantia"/>
              </a:rPr>
              <a:t>увеличивать контрастность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4200" y="2952924"/>
            <a:ext cx="522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onstantia"/>
              </a:rPr>
              <a:t>Тетрадь в более крупную линейку или индивидуальные карточки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8875" y="3618941"/>
            <a:ext cx="522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onstantia"/>
              </a:rPr>
              <a:t>Индивидуальные карточки с шрифтом                  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А</a:t>
            </a:r>
            <a:r>
              <a:rPr lang="en-US" b="1" dirty="0" err="1" smtClean="0">
                <a:solidFill>
                  <a:srgbClr val="002060"/>
                </a:solidFill>
                <a:latin typeface="Constantia"/>
              </a:rPr>
              <a:t>rial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onstantia"/>
              </a:rPr>
              <a:t>16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-</a:t>
            </a:r>
            <a:r>
              <a:rPr lang="en-US" b="1" dirty="0" smtClean="0">
                <a:solidFill>
                  <a:srgbClr val="002060"/>
                </a:solidFill>
                <a:latin typeface="Constantia"/>
              </a:rPr>
              <a:t>20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, жирный</a:t>
            </a:r>
            <a:r>
              <a:rPr lang="en-US" b="1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или шрифт Брайль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7416" y="4265272"/>
            <a:ext cx="570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onstantia"/>
              </a:rPr>
              <a:t>Создать позитивную учебную мотивацию, менять виды деятельности в щадящем режиме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8875" y="4867419"/>
            <a:ext cx="555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onstantia"/>
              </a:rPr>
              <a:t>Дать дополнительное время для выполнения задания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0138" y="5513750"/>
            <a:ext cx="53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Пошаговые инструкции, повторение ключевых моментов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4678" y="607220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onstantia"/>
              </a:rPr>
              <a:t>Учителю </a:t>
            </a:r>
            <a:r>
              <a:rPr lang="ru-RU" b="1" dirty="0" smtClean="0">
                <a:solidFill>
                  <a:srgbClr val="002060"/>
                </a:solidFill>
                <a:latin typeface="Constantia"/>
              </a:rPr>
              <a:t>не менять положение в классе без необходимости</a:t>
            </a:r>
            <a:endParaRPr lang="ru-RU" sz="1400" b="1" dirty="0">
              <a:solidFill>
                <a:srgbClr val="002060"/>
              </a:solidFill>
              <a:latin typeface="Constantia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23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6" descr="DSC0088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-10000" contrast="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71600" y="1628800"/>
            <a:ext cx="3929090" cy="3815786"/>
          </a:xfrm>
          <a:ln>
            <a:solidFill>
              <a:schemeClr val="accent1"/>
            </a:solidFill>
          </a:ln>
        </p:spPr>
      </p:pic>
      <p:pic>
        <p:nvPicPr>
          <p:cNvPr id="7" name="Picture 12" descr="https://encrypted-tbn2.gstatic.com/images?q=tbn:ANd9GcS_Ysr3A6CyMnJ4MrPvz2_xPNYXRFK2r0H7O-vz5Baygua1VZK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785794"/>
            <a:ext cx="2680422" cy="20346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lum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071810"/>
            <a:ext cx="3230563" cy="287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DSC0084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357290" y="714356"/>
            <a:ext cx="6429420" cy="27860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HPIM412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286380" y="3500438"/>
            <a:ext cx="2786082" cy="2587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Содержимое 5" descr="P5160326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142976" y="3500438"/>
            <a:ext cx="3934210" cy="26442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БАННЕР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000100" y="785794"/>
            <a:ext cx="7010505" cy="5349055"/>
          </a:xfrm>
        </p:spPr>
      </p:pic>
      <p:pic>
        <p:nvPicPr>
          <p:cNvPr id="3" name="05 - Marea Morad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7948599" y="5747419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8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22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14356"/>
            <a:ext cx="6749372" cy="127448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Семинары-практикумы для вновь пришедших учителей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/>
          <a:srcRect/>
          <a:stretch/>
        </p:blipFill>
        <p:spPr bwMode="auto">
          <a:xfrm>
            <a:off x="1357290" y="3786190"/>
            <a:ext cx="2714644" cy="23467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/>
        </p:blipFill>
        <p:spPr bwMode="auto">
          <a:xfrm>
            <a:off x="1785918" y="2000240"/>
            <a:ext cx="2071912" cy="1607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580112" y="4293096"/>
            <a:ext cx="18002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Еще фото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6248" y="3929066"/>
            <a:ext cx="3701787" cy="21431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90" y="1928802"/>
            <a:ext cx="2308660" cy="19288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969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100% зрение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Нормальное зрение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/>
          <a:srcRect/>
          <a:stretch/>
        </p:blipFill>
        <p:spPr>
          <a:xfrm>
            <a:off x="1123504" y="1285504"/>
            <a:ext cx="6832872" cy="48798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51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52202"/>
            <a:ext cx="7014227" cy="5479416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077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Катаракта 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187624" y="708010"/>
            <a:ext cx="6912172" cy="5442098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истрофия макулы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115616" y="723503"/>
            <a:ext cx="6912768" cy="5433987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игментозная ретинопатия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063348" y="764704"/>
            <a:ext cx="6937586" cy="5400600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898759" cy="5438592"/>
          </a:xfrm>
        </p:spPr>
      </p:pic>
    </p:spTree>
    <p:extLst>
      <p:ext uri="{BB962C8B-B14F-4D97-AF65-F5344CB8AC3E}">
        <p14:creationId xmlns="" xmlns:p14="http://schemas.microsoft.com/office/powerpoint/2010/main" val="28137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1008</TotalTime>
  <Words>313</Words>
  <Application>Microsoft Office PowerPoint</Application>
  <PresentationFormat>Экран (4:3)</PresentationFormat>
  <Paragraphs>152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Кнопка</vt:lpstr>
      <vt:lpstr> Формирование готовности педагога к эффективному участию в инклюзивном образовательном процессе</vt:lpstr>
      <vt:lpstr>Слайд 2</vt:lpstr>
      <vt:lpstr>Семинары-практикумы для вновь пришедших учителей</vt:lpstr>
      <vt:lpstr>100% зрение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Какие у вас возникли трудности в процессе работы?  Опишите ваши ощущения?</vt:lpstr>
      <vt:lpstr>Слайд 15</vt:lpstr>
      <vt:lpstr>Школьный  психолого-медико-педагогический консилиум</vt:lpstr>
      <vt:lpstr>Изменение или адаптация учебных пособий для слабовидящих обучающихся</vt:lpstr>
      <vt:lpstr>Изменение  стратегий преподавания и обучения</vt:lpstr>
      <vt:lpstr>Слайд 19</vt:lpstr>
      <vt:lpstr>Слайд 20</vt:lpstr>
      <vt:lpstr>Слайд 21</vt:lpstr>
    </vt:vector>
  </TitlesOfParts>
  <Company>36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готовности педагога к эффективному участию в инклюзивном образовательном процессе </dc:title>
  <dc:creator>User</dc:creator>
  <cp:lastModifiedBy>Вантрусова ГЮ</cp:lastModifiedBy>
  <cp:revision>102</cp:revision>
  <dcterms:created xsi:type="dcterms:W3CDTF">2014-12-05T07:54:46Z</dcterms:created>
  <dcterms:modified xsi:type="dcterms:W3CDTF">2016-04-04T05:06:11Z</dcterms:modified>
</cp:coreProperties>
</file>