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86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7" r:id="rId12"/>
    <p:sldId id="264" r:id="rId13"/>
    <p:sldId id="256" r:id="rId14"/>
    <p:sldId id="257" r:id="rId15"/>
    <p:sldId id="277" r:id="rId16"/>
    <p:sldId id="258" r:id="rId17"/>
    <p:sldId id="259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9893-A242-4144-BA59-02C547A7C94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362F-CFBE-4BD0-B0EC-F6E9370474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7;&#1088;&#1072;&#1079;&#1076;&#1085;&#1080;&#1082;%20&#1042;&#1045;&#1046;&#1051;&#1048;&#1042;&#1054;&#1057;&#1058;&#1048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&#1087;&#1088;&#1077;&#1079;&#1077;&#1085;&#1090;&#1072;&#1094;&#1080;&#1103;%20&#1074;&#1077;&#1078;%20&#1089;&#1083;&#1086;&#1074;&#1072;.ppt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7;&#1088;&#1072;&#1079;&#1076;&#1085;&#1080;&#1082;/P1110795.MO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&#1074;&#1080;&#1076;&#1077;&#1086;%20&#1087;&#1088;&#1072;&#1079;&#1076;&#1085;&#1080;&#1082;/P1110796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63;&#1080;&#1090;&#1072;&#1081;&#1082;&#1072;%202015-2016&#1075;&#1075;.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7;&#1088;&#1072;&#1079;&#1076;&#1085;&#1080;&#1082;/P1110795.MOV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0;&#1076;&#1077;&#1086;%20&#1087;&#1088;&#1072;&#1079;&#1076;&#1085;&#1080;&#1082;/P1110799.MOV" TargetMode="External"/><Relationship Id="rId5" Type="http://schemas.openxmlformats.org/officeDocument/2006/relationships/image" Target="../media/image9.jpeg"/><Relationship Id="rId4" Type="http://schemas.openxmlformats.org/officeDocument/2006/relationships/hyperlink" Target="&#1074;&#1080;&#1076;&#1077;&#1086;%20&#1087;&#1088;&#1072;&#1079;&#1076;&#1085;&#1080;&#1082;/P1110797.M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7;&#1088;&#1072;&#1079;&#1076;&#1085;&#1080;&#1082;/P1110797.MO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7;&#1088;&#1072;&#1079;&#1076;&#1085;&#1080;&#1082;/P1110797.MO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&#1087;&#1088;&#1072;&#1079;&#1076;&#1085;&#1080;&#1082;/P1110798.MO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74;&#1086;&#1089;&#1087;&#1080;&#1090;&#1072;&#1090;&#1077;&#1083;&#1100;&#1085;&#1099;&#1077;%20%20&#1079;&#1072;&#1076;&#1072;&#1095;&#108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6;&#1073;&#1088;&#1072;&#1079;&#1086;&#1074;&#1072;&#1090;&#1077;&#1083;&#1100;&#1085;&#1099;&#1077;%20&#1079;&#1072;&#1076;&#1072;&#1095;&#1080;.docx" TargetMode="External"/><Relationship Id="rId4" Type="http://schemas.openxmlformats.org/officeDocument/2006/relationships/hyperlink" Target="&#1082;&#1086;&#1088;&#1088;&#1077;&#1082;&#1094;&#1080;&#1086;&#1085;&#1085;&#1099;&#1077;-&#1088;&#1072;&#1079;&#1074;&#1080;&#1074;&#1072;&#1102;&#1097;&#1080;&#1077;%20&#1079;&#1072;&#1076;&#1072;&#1095;&#1080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76;&#1091;&#1093;&#1086;&#1074;&#1085;&#1086;-&#1085;&#1088;&#1072;&#1074;&#1089;&#1090;&#1074;&#1077;&#1085;&#1085;&#1099;&#1077;%20&#1086;&#1088;&#1080;&#1077;&#1085;&#1090;&#1080;&#1088;&#1099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0;&#1086;&#1088;&#1088;&#1077;&#1082;&#1094;&#1080;&#1086;&#1085;&#1085;&#1086;-&#1088;&#1072;&#1079;&#1074;&#1080;&#1074;&#1072;&#1102;&#1097;&#1080;&#1077;%20&#1086;&#1088;&#1080;&#1077;&#1085;&#1090;&#1080;&#1088;&#1099;.docx" TargetMode="External"/><Relationship Id="rId4" Type="http://schemas.openxmlformats.org/officeDocument/2006/relationships/hyperlink" Target="&#1087;&#1086;&#1079;&#1085;&#1072;&#1074;&#1072;&#1090;&#1077;&#1083;&#1100;&#1085;&#1086;-&#1086;&#1073;&#1088;&#1072;&#1079;&#1086;&#1074;&#1072;&#1090;&#1077;&#1083;&#1100;&#1085;&#1099;&#1077;%20&#1086;&#1088;&#1080;&#1077;&#1085;&#1090;&#1080;&#1088;&#1099;.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83;&#1080;&#1095;&#1085;&#1086;&#1089;&#1090;&#1085;&#1099;&#1077;%20&#1088;&#1077;&#1079;&#1091;&#1083;&#1100;&#1090;&#1072;&#1090;&#1099;%20&#1074;&#1086;&#1089;&#1087;&#1080;&#1090;&#1072;&#1090;&#1077;&#1083;&#1100;&#1085;&#1086;&#1075;&#1086;%20&#1087;&#1083;&#1072;&#1085;&#107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8;&#1077;&#1072;&#1083;&#1080;&#1079;&#1072;&#1094;&#1080;&#1103;%20&#1082;&#1086;&#1088;&#1088;&#1077;&#1082;&#1094;.-&#1088;&#1072;&#1079;&#1074;&#1080;&#1074;.%20&#1079;&#1072;&#1076;&#1072;&#1095;.docx" TargetMode="External"/><Relationship Id="rId4" Type="http://schemas.openxmlformats.org/officeDocument/2006/relationships/hyperlink" Target="&#1083;&#1080;&#1095;&#1085;&#1086;&#1089;&#1090;&#1085;&#1099;&#1077;%20&#1088;&#1077;&#1079;&#1091;&#1083;&#1100;&#1090;&#1072;&#1090;&#1099;%20&#1086;&#1073;&#1088;&#1072;&#1079;&#1086;&#1074;&#1072;&#1090;&#1077;&#1083;&#1100;&#1085;&#1086;&#1075;%20&#1087;&#1083;&#1072;&#1085;&#1072;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«Деятельность учителя-логопеда во внеурочных мероприятиях в рамках ФГОС»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805264"/>
            <a:ext cx="1586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Учителя-логопеды</a:t>
            </a:r>
          </a:p>
          <a:p>
            <a:r>
              <a:rPr lang="ru-RU" sz="1400" dirty="0" smtClean="0"/>
              <a:t>МБОУ  ООШ №34</a:t>
            </a:r>
          </a:p>
          <a:p>
            <a:r>
              <a:rPr lang="ru-RU" sz="1400" dirty="0" err="1" smtClean="0"/>
              <a:t>Сложеникина</a:t>
            </a:r>
            <a:r>
              <a:rPr lang="ru-RU" sz="1400" dirty="0" smtClean="0"/>
              <a:t> Г.В.</a:t>
            </a:r>
          </a:p>
          <a:p>
            <a:r>
              <a:rPr lang="ru-RU" sz="1400" dirty="0" err="1" smtClean="0"/>
              <a:t>Зварыгина</a:t>
            </a:r>
            <a:r>
              <a:rPr lang="ru-RU" sz="1400" dirty="0" smtClean="0"/>
              <a:t> Т.А.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Администратор\Рабочий стол\фото праздник вежливости\IMG_9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84528" y="-14861032"/>
            <a:ext cx="3672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фото праздник вежливости\IMG_9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5393631" cy="359575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381250" cy="307657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1042" y="836712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Словом можно убить, словом можно спасти,</a:t>
            </a:r>
            <a:br>
              <a:rPr lang="ru-RU" sz="2400" i="1" dirty="0"/>
            </a:br>
            <a:r>
              <a:rPr lang="ru-RU" sz="2400" i="1" dirty="0"/>
              <a:t>Словом можно полки за собой повести.</a:t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Словом можно продать, и предать, и купить,</a:t>
            </a:r>
            <a:br>
              <a:rPr lang="ru-RU" sz="2400" i="1" dirty="0"/>
            </a:br>
            <a:r>
              <a:rPr lang="ru-RU" sz="2400" i="1" dirty="0"/>
              <a:t>Слово можно в разящий свинец перелить</a:t>
            </a:r>
            <a:r>
              <a:rPr lang="ru-RU" sz="2400" i="1" dirty="0" smtClean="0"/>
              <a:t>.</a:t>
            </a:r>
          </a:p>
          <a:p>
            <a:pPr algn="r"/>
            <a:r>
              <a:rPr lang="ru-RU" sz="2400" b="1" i="1" dirty="0"/>
              <a:t>Вадим </a:t>
            </a:r>
            <a:r>
              <a:rPr lang="ru-RU" sz="2400" b="1" i="1" dirty="0" err="1"/>
              <a:t>Шефнер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5719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Благо дарю!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      Праздник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«Будьте вежливы </a:t>
            </a:r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       всегда»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   Подготовили и провели:</a:t>
            </a:r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</a:t>
            </a:r>
            <a:r>
              <a:rPr lang="ru-RU" sz="2400" b="1" dirty="0" err="1" smtClean="0"/>
              <a:t>Сложеникина</a:t>
            </a:r>
            <a:r>
              <a:rPr lang="ru-RU" sz="2400" b="1" dirty="0" smtClean="0"/>
              <a:t> Г.В.</a:t>
            </a:r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   </a:t>
            </a:r>
            <a:r>
              <a:rPr lang="ru-RU" sz="2400" b="1" dirty="0" err="1" smtClean="0"/>
              <a:t>Зварыгина</a:t>
            </a:r>
            <a:r>
              <a:rPr lang="ru-RU" sz="2400" b="1" dirty="0" smtClean="0"/>
              <a:t> Т.А.</a:t>
            </a:r>
            <a:endParaRPr lang="ru-RU" sz="2400" b="1" dirty="0"/>
          </a:p>
        </p:txBody>
      </p:sp>
      <p:pic>
        <p:nvPicPr>
          <p:cNvPr id="5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92824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2006"/>
            <a:ext cx="4536504" cy="48605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и по запросу значок презентации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9696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55007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Цель: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800" dirty="0" smtClean="0"/>
              <a:t>   </a:t>
            </a:r>
            <a:r>
              <a:rPr lang="ru-RU" sz="2400" b="1" i="1" dirty="0" smtClean="0"/>
              <a:t> 1</a:t>
            </a:r>
            <a:r>
              <a:rPr lang="ru-RU" sz="2700" b="1" i="1" dirty="0" smtClean="0"/>
              <a:t>. </a:t>
            </a:r>
            <a:r>
              <a:rPr lang="ru-RU" sz="2700" b="1" i="1" dirty="0"/>
              <a:t>Раскрыть </a:t>
            </a:r>
            <a:r>
              <a:rPr lang="ru-RU" sz="2700" b="1" i="1" dirty="0" smtClean="0"/>
              <a:t>понятия «вежливость», </a:t>
            </a:r>
            <a:br>
              <a:rPr lang="ru-RU" sz="2700" b="1" i="1" dirty="0" smtClean="0"/>
            </a:br>
            <a:r>
              <a:rPr lang="ru-RU" sz="2700" b="1" i="1" dirty="0" smtClean="0"/>
              <a:t> «вежливые слова» </a:t>
            </a:r>
            <a:r>
              <a:rPr lang="ru-RU" sz="2700" b="1" i="1" dirty="0"/>
              <a:t>. 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               2.Формировать  </a:t>
            </a:r>
            <a:r>
              <a:rPr lang="ru-RU" sz="2700" b="1" i="1" dirty="0"/>
              <a:t>навык культурного поведения</a:t>
            </a:r>
            <a:r>
              <a:rPr lang="ru-RU" sz="2700" b="1" i="1" dirty="0" smtClean="0"/>
              <a:t>, </a:t>
            </a:r>
            <a:r>
              <a:rPr lang="ru-RU" sz="2700" b="1" i="1" dirty="0"/>
              <a:t>культуру общения между детьми</a:t>
            </a:r>
            <a:r>
              <a:rPr lang="ru-RU" sz="2700" b="1" i="1" dirty="0" smtClean="0"/>
              <a:t>.</a:t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     3</a:t>
            </a:r>
            <a:r>
              <a:rPr lang="ru-RU" sz="2700" b="1" i="1" dirty="0"/>
              <a:t>. Воспитывать чувство коллективизма и 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dirty="0"/>
              <a:t> </a:t>
            </a:r>
            <a:r>
              <a:rPr lang="ru-RU" sz="2700" b="1" i="1" dirty="0" smtClean="0"/>
              <a:t>                         взаимовыручки,  </a:t>
            </a:r>
            <a:r>
              <a:rPr lang="ru-RU" sz="2700" b="1" i="1" dirty="0"/>
              <a:t>дружеские, вежливые </a:t>
            </a:r>
            <a:r>
              <a:rPr lang="ru-RU" sz="2700" b="1" i="1" dirty="0" smtClean="0"/>
              <a:t>отношения.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> 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812281"/>
            <a:ext cx="607223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Развитие логического мышления, внимания, памяти, творческих способностей, коммуникативных навыков.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Активизация, пополнение словарного запаса.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Автоматизация и  самоконтроль поставленных звуков в свободной речи.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Формирование умения программировать грамматически правильного связного высказывания.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 Совершенствование навыка рефлексии вежливого обращения.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Взаимосвязь с педагогами и специалистами: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Логопеды</a:t>
            </a:r>
          </a:p>
          <a:p>
            <a:r>
              <a:rPr lang="ru-RU" dirty="0" smtClean="0"/>
              <a:t>Учителя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Психолог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Руководитель художественной школы</a:t>
            </a:r>
          </a:p>
          <a:p>
            <a:r>
              <a:rPr lang="ru-RU" dirty="0" smtClean="0"/>
              <a:t>Библиотекарь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обеспечивает взаимосвязь специалистов: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Всесторонний охват учащихся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Комплексный, целенаправленный подход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Разнообразие методов и приёмов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Стойкий, долговременный результат (рефлексия)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Индивидуальный подход на фоне коллективной работы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праздника «Будьте вежливы всегда»: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143932" cy="6858048"/>
          </a:xfrm>
        </p:spPr>
        <p:txBody>
          <a:bodyPr>
            <a:normAutofit fontScale="55000" lnSpcReduction="20000"/>
          </a:bodyPr>
          <a:lstStyle/>
          <a:p>
            <a:r>
              <a:rPr lang="ru-RU" sz="4200" b="1" dirty="0" smtClean="0"/>
              <a:t> </a:t>
            </a:r>
            <a:r>
              <a:rPr lang="ru-RU" sz="4200" b="1" i="1" dirty="0" smtClean="0"/>
              <a:t>Организационный момент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4200" b="1" i="1" dirty="0" smtClean="0"/>
              <a:t>Определение темы праздника</a:t>
            </a:r>
            <a:endParaRPr lang="ru-RU" sz="4200" dirty="0" smtClean="0"/>
          </a:p>
          <a:p>
            <a:endParaRPr lang="ru-RU" sz="3800" dirty="0" smtClean="0"/>
          </a:p>
          <a:p>
            <a:r>
              <a:rPr lang="ru-RU" sz="4200" b="1" i="1" dirty="0" smtClean="0"/>
              <a:t>Основная часть :</a:t>
            </a:r>
          </a:p>
          <a:p>
            <a:pPr>
              <a:buNone/>
            </a:pPr>
            <a:r>
              <a:rPr lang="ru-RU" sz="3800" i="1" dirty="0" smtClean="0"/>
              <a:t>       - драматизация сказки «Вежливый </a:t>
            </a:r>
            <a:r>
              <a:rPr lang="ru-RU" sz="3800" i="1" dirty="0" err="1" smtClean="0"/>
              <a:t>Цып</a:t>
            </a:r>
            <a:r>
              <a:rPr lang="ru-RU" sz="3800" i="1" dirty="0" smtClean="0"/>
              <a:t>» </a:t>
            </a:r>
          </a:p>
          <a:p>
            <a:pPr>
              <a:buNone/>
            </a:pPr>
            <a:r>
              <a:rPr lang="ru-RU" sz="3800" i="1" dirty="0" smtClean="0"/>
              <a:t>       - семантический разбор вежливых слов </a:t>
            </a:r>
          </a:p>
          <a:p>
            <a:pPr>
              <a:buNone/>
            </a:pPr>
            <a:r>
              <a:rPr lang="ru-RU" sz="3800" i="1" dirty="0" smtClean="0"/>
              <a:t>       - Физ. минутка «Не ошибись, пожалуйста» </a:t>
            </a:r>
          </a:p>
          <a:p>
            <a:pPr>
              <a:buNone/>
            </a:pPr>
            <a:r>
              <a:rPr lang="ru-RU" sz="3800" i="1" dirty="0" smtClean="0"/>
              <a:t>       -познавательная игра «Толковый словарик вежливых слов»</a:t>
            </a:r>
          </a:p>
          <a:p>
            <a:pPr>
              <a:buNone/>
            </a:pPr>
            <a:r>
              <a:rPr lang="ru-RU" sz="3800" i="1" dirty="0" smtClean="0"/>
              <a:t>       - музыкальная пауза ( песня «Улыбка»)</a:t>
            </a:r>
          </a:p>
          <a:p>
            <a:pPr>
              <a:buNone/>
            </a:pPr>
            <a:r>
              <a:rPr lang="ru-RU" sz="3800" i="1" dirty="0" smtClean="0"/>
              <a:t>       - кроссворд «Вежливые умники»</a:t>
            </a:r>
          </a:p>
          <a:p>
            <a:pPr>
              <a:buNone/>
            </a:pPr>
            <a:r>
              <a:rPr lang="ru-RU" sz="3800" i="1" dirty="0" smtClean="0"/>
              <a:t>       - дидактическая игра «Дерево прощения» </a:t>
            </a:r>
          </a:p>
          <a:p>
            <a:pPr>
              <a:buNone/>
            </a:pPr>
            <a:r>
              <a:rPr lang="ru-RU" sz="3800" i="1" dirty="0" smtClean="0"/>
              <a:t>       - выставка-обзор «вежливых» книг </a:t>
            </a:r>
          </a:p>
          <a:p>
            <a:pPr>
              <a:buNone/>
            </a:pPr>
            <a:r>
              <a:rPr lang="ru-RU" sz="3800" i="1" dirty="0" smtClean="0"/>
              <a:t>  </a:t>
            </a:r>
          </a:p>
          <a:p>
            <a:r>
              <a:rPr lang="ru-RU" sz="4200" b="1" i="1" dirty="0" smtClean="0"/>
              <a:t>Итог </a:t>
            </a:r>
          </a:p>
          <a:p>
            <a:pPr>
              <a:buNone/>
            </a:pPr>
            <a:r>
              <a:rPr lang="ru-RU" sz="3800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Организационный момент</a:t>
            </a:r>
            <a:endParaRPr lang="ru-RU" sz="3600" b="1" dirty="0"/>
          </a:p>
        </p:txBody>
      </p:sp>
      <p:pic>
        <p:nvPicPr>
          <p:cNvPr id="5" name="Picture 2" descr="C:\Documents and Settings\Администратор\Рабочий стол\фото праздник вежливости\IMG_9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3154"/>
            <a:ext cx="2808312" cy="421247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5836989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1124744"/>
            <a:ext cx="864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Сообщение </a:t>
            </a:r>
            <a:r>
              <a:rPr lang="ru-RU" sz="3600" b="1" dirty="0" smtClean="0"/>
              <a:t>темы праздника</a:t>
            </a:r>
            <a:endParaRPr lang="ru-RU" sz="3600" dirty="0"/>
          </a:p>
        </p:txBody>
      </p:sp>
      <p:pic>
        <p:nvPicPr>
          <p:cNvPr id="2050" name="Picture 2" descr="I:\18.05\фото праздник вежливости\IMG_9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6" y="2310121"/>
            <a:ext cx="4702655" cy="313510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Основная часть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Драматизация сказки «Вежливый </a:t>
            </a:r>
            <a:r>
              <a:rPr lang="ru-RU" sz="2400" b="1" dirty="0" err="1" smtClean="0"/>
              <a:t>Цып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3074" name="Picture 2" descr="I:\18.05\фото праздник вежливости\IMG_9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212468" cy="30243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8.05\фото праздник вежливости\IMG_9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56" y="1844824"/>
            <a:ext cx="4297531" cy="29627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и по запросу иконки видео файлов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5836989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Картинки по запросу иконки видео файлов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01" y="5836988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Программа внеурочной деятельности </a:t>
            </a:r>
          </a:p>
          <a:p>
            <a:pPr marL="0" indent="0" algn="ctr">
              <a:buNone/>
            </a:pPr>
            <a:r>
              <a:rPr lang="ru-RU" b="1" dirty="0" smtClean="0"/>
              <a:t>«Читай-ка»</a:t>
            </a:r>
          </a:p>
          <a:p>
            <a:pPr marL="0" indent="0" algn="ctr">
              <a:buNone/>
            </a:pPr>
            <a:r>
              <a:rPr lang="ru-RU" dirty="0" smtClean="0"/>
              <a:t>для 1-4 классов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</a:t>
            </a:r>
            <a:r>
              <a:rPr lang="ru-RU" sz="2000" dirty="0" smtClean="0"/>
              <a:t>Составитель: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</a:t>
            </a:r>
            <a:r>
              <a:rPr lang="ru-RU" sz="2000" dirty="0" err="1" smtClean="0"/>
              <a:t>Сложеникина</a:t>
            </a:r>
            <a:r>
              <a:rPr lang="ru-RU" sz="2000" dirty="0" smtClean="0"/>
              <a:t> Г.В.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5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94821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xn--80aaoslhu6j.xn--p1ai/wp-content/uploads/2012/02/clip_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15201"/>
            <a:ext cx="2892017" cy="21040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Семантический разбор слов</a:t>
            </a:r>
            <a:endParaRPr lang="ru-RU" sz="2800" b="1" dirty="0"/>
          </a:p>
        </p:txBody>
      </p:sp>
      <p:pic>
        <p:nvPicPr>
          <p:cNvPr id="4098" name="Picture 2" descr="I:\18.05\фото праздник вежливости\IMG_9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2291"/>
            <a:ext cx="6840760" cy="47085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52551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6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Физ. Минутки    «Не ошибись, пожалуйста»,</a:t>
            </a:r>
            <a:br>
              <a:rPr lang="ru-RU" sz="2800" b="1" dirty="0" smtClean="0"/>
            </a:br>
            <a:r>
              <a:rPr lang="ru-RU" sz="2800" b="1" dirty="0" smtClean="0"/>
              <a:t>                          «Поменяйтесь местами»</a:t>
            </a:r>
            <a:endParaRPr lang="ru-RU" sz="2800" b="1" dirty="0"/>
          </a:p>
        </p:txBody>
      </p:sp>
      <p:pic>
        <p:nvPicPr>
          <p:cNvPr id="5123" name="Picture 3" descr="I:\18.05\фото праздник вежливости\IMG_9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824536" cy="321635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18.05\фото праздник вежливости\IMG_9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4" y="1700808"/>
            <a:ext cx="4644516" cy="309634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и по запросу иконки видео файлов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1533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Картинки по запросу иконки видео файлов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89264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Познавательная игра «Словарик вежливых слов»</a:t>
            </a:r>
            <a:endParaRPr lang="ru-RU" sz="2800" b="1" dirty="0"/>
          </a:p>
        </p:txBody>
      </p:sp>
      <p:pic>
        <p:nvPicPr>
          <p:cNvPr id="6146" name="Picture 2" descr="I:\18.05\фото праздник вежливости\IMG_9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398444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64" y="5805264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Музыкальная пауза «Улыбка»</a:t>
            </a:r>
            <a:endParaRPr lang="ru-RU" sz="2800" b="1" dirty="0"/>
          </a:p>
        </p:txBody>
      </p:sp>
      <p:pic>
        <p:nvPicPr>
          <p:cNvPr id="7170" name="Picture 2" descr="I:\18.05\фото праздник вежливости\IMG_9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08712" cy="42724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Кроссворд «Вежливые умники»</a:t>
            </a:r>
            <a:endParaRPr lang="ru-RU" sz="2800" b="1" dirty="0"/>
          </a:p>
        </p:txBody>
      </p:sp>
      <p:pic>
        <p:nvPicPr>
          <p:cNvPr id="8194" name="Picture 2" descr="I:\18.05\фото праздник вежливости\IMG_9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9" y="1368369"/>
            <a:ext cx="6984776" cy="465651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80" y="5877272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Дидактическая игра «Дерево прощения»</a:t>
            </a:r>
            <a:endParaRPr lang="ru-RU" sz="2800" b="1" dirty="0"/>
          </a:p>
        </p:txBody>
      </p:sp>
      <p:pic>
        <p:nvPicPr>
          <p:cNvPr id="9218" name="Picture 2" descr="I:\18.05\фото праздник вежливости\IMG_9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58" y="2075936"/>
            <a:ext cx="5184577" cy="34563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18.05\фото праздник вежливости\IMG_9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384376" cy="507656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Выставка-обзор «вежливых» книг</a:t>
            </a:r>
            <a:endParaRPr lang="ru-RU" sz="3200" b="1" dirty="0"/>
          </a:p>
        </p:txBody>
      </p:sp>
      <p:pic>
        <p:nvPicPr>
          <p:cNvPr id="10242" name="Picture 2" descr="I:\18.05\фото праздник вежливости\IMG_9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22447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Итог</a:t>
            </a:r>
            <a:endParaRPr lang="ru-RU" sz="4000" b="1" dirty="0"/>
          </a:p>
        </p:txBody>
      </p:sp>
      <p:pic>
        <p:nvPicPr>
          <p:cNvPr id="11266" name="Picture 2" descr="I:\18.05\фото праздник вежливости\IMG_9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780421" cy="25202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:\18.05\фото праздник вежливости\IMG_9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0064"/>
            <a:ext cx="3672408" cy="244827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Материально-техническая оснащенность</a:t>
            </a:r>
          </a:p>
          <a:p>
            <a:pPr marL="0" indent="0" algn="ctr">
              <a:buNone/>
            </a:pPr>
            <a:r>
              <a:rPr lang="ru-RU" b="1" dirty="0" smtClean="0"/>
              <a:t>курса «Читай-ка»</a:t>
            </a:r>
          </a:p>
          <a:p>
            <a:r>
              <a:rPr lang="ru-RU" dirty="0" smtClean="0"/>
              <a:t>ксерокопии текстов из книг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аудированные</a:t>
            </a:r>
            <a:r>
              <a:rPr lang="ru-RU" dirty="0" smtClean="0"/>
              <a:t> тексты</a:t>
            </a:r>
          </a:p>
          <a:p>
            <a:r>
              <a:rPr lang="ru-RU" dirty="0" smtClean="0"/>
              <a:t>видеоматериалы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а\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4019" r="5349" b="2825"/>
          <a:stretch/>
        </p:blipFill>
        <p:spPr bwMode="auto">
          <a:xfrm>
            <a:off x="868688" y="2601753"/>
            <a:ext cx="1039016" cy="15555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Мои рисунки\аа\а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5280" r="8084" b="1206"/>
          <a:stretch/>
        </p:blipFill>
        <p:spPr bwMode="auto">
          <a:xfrm>
            <a:off x="2483768" y="2606210"/>
            <a:ext cx="1008112" cy="15400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Мои документы\Мои рисунки\ааа\аа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3178" r="7210" b="2809"/>
          <a:stretch/>
        </p:blipFill>
        <p:spPr bwMode="auto">
          <a:xfrm>
            <a:off x="3995936" y="2613021"/>
            <a:ext cx="976549" cy="15636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Мои документы\Мои рисунки\аааа\ааа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15208" r="5842" b="4315"/>
          <a:stretch/>
        </p:blipFill>
        <p:spPr bwMode="auto">
          <a:xfrm>
            <a:off x="5580112" y="2601753"/>
            <a:ext cx="978841" cy="153078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Мои документы\Мои рисунки\Детям о доброжелательности\Детям о доброжелательност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r="6606" b="6783"/>
          <a:stretch/>
        </p:blipFill>
        <p:spPr bwMode="auto">
          <a:xfrm>
            <a:off x="7128284" y="2583732"/>
            <a:ext cx="936104" cy="152099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988840"/>
            <a:ext cx="7632848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</a:rPr>
              <a:t>ТОТ ВОДУ ЧЕРПАЕТ РЕШЕТОМ, КТО ХОЧЕТ УЧИТЬСЯ БЕЗ КНИГИ</a:t>
            </a:r>
            <a:r>
              <a:rPr lang="ru-RU" sz="4000" b="1" i="1" dirty="0" smtClean="0">
                <a:solidFill>
                  <a:srgbClr val="000000"/>
                </a:solidFill>
              </a:rPr>
              <a:t>.</a:t>
            </a:r>
          </a:p>
          <a:p>
            <a:pPr marL="0" indent="0" algn="r">
              <a:buNone/>
            </a:pPr>
            <a:endParaRPr lang="ru-RU" sz="4000" b="1" dirty="0" smtClean="0"/>
          </a:p>
          <a:p>
            <a:pPr marL="0" indent="0" algn="r">
              <a:buNone/>
            </a:pPr>
            <a:r>
              <a:rPr lang="ru-RU" sz="4000" b="1" dirty="0" smtClean="0"/>
              <a:t>латинская пословица</a:t>
            </a:r>
            <a:endParaRPr lang="ru-RU" sz="4000" b="1" dirty="0"/>
          </a:p>
          <a:p>
            <a:pPr marL="0" indent="0">
              <a:buNone/>
            </a:pP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8009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Цель</a:t>
            </a:r>
            <a:r>
              <a:rPr lang="ru-RU" sz="3600" b="1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программы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формировать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личность учащегося  </a:t>
            </a: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через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чтение </a:t>
            </a: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и </a:t>
            </a:r>
            <a:r>
              <a:rPr lang="ru-RU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последующую работу с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литературными  произведениями.</a:t>
            </a:r>
            <a:endParaRPr lang="ru-RU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Программа </a:t>
            </a:r>
            <a:r>
              <a:rPr lang="ru-RU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«Читай-ка» реализует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 smtClean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i="1" dirty="0" smtClean="0">
                <a:ea typeface="Calibri"/>
                <a:cs typeface="Times New Roman"/>
              </a:rPr>
              <a:t>духовно-нравственное </a:t>
            </a:r>
            <a:r>
              <a:rPr lang="ru-RU" i="1" dirty="0">
                <a:ea typeface="Calibri"/>
                <a:cs typeface="Times New Roman"/>
              </a:rPr>
              <a:t>направление </a:t>
            </a:r>
            <a:r>
              <a:rPr lang="ru-RU" dirty="0">
                <a:ea typeface="Calibri"/>
                <a:cs typeface="Times New Roman"/>
              </a:rPr>
              <a:t> во </a:t>
            </a:r>
            <a:r>
              <a:rPr lang="ru-RU" dirty="0" smtClean="0">
                <a:ea typeface="Calibri"/>
                <a:cs typeface="Times New Roman"/>
              </a:rPr>
              <a:t>внеурочной деятельности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в школе </a:t>
            </a:r>
          </a:p>
          <a:p>
            <a:pPr marL="0" indent="0" algn="ctr">
              <a:buNone/>
            </a:pPr>
            <a:endParaRPr lang="ru-RU" dirty="0" smtClean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ea typeface="Calibri"/>
                <a:cs typeface="Times New Roman"/>
              </a:rPr>
              <a:t>для обучающихся с ограниченными возможностями  в 1, 2, 3, 4 классах</a:t>
            </a:r>
          </a:p>
          <a:p>
            <a:pPr marL="0" indent="0" algn="ctr"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cs typeface="Times New Roman"/>
              </a:rPr>
              <a:t>(</a:t>
            </a:r>
            <a:r>
              <a:rPr lang="en-US" dirty="0" smtClean="0">
                <a:cs typeface="Times New Roman"/>
              </a:rPr>
              <a:t>1</a:t>
            </a:r>
            <a:r>
              <a:rPr lang="ru-RU" dirty="0" smtClean="0">
                <a:cs typeface="Times New Roman"/>
              </a:rPr>
              <a:t>; </a:t>
            </a:r>
            <a:r>
              <a:rPr lang="ru-RU" i="1" dirty="0" smtClean="0">
                <a:cs typeface="Times New Roman"/>
              </a:rPr>
              <a:t>2 часа в неделю).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5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+mn-lt"/>
                <a:ea typeface="@Arial Unicode MS"/>
                <a:cs typeface="Times New Roman"/>
              </a:rPr>
              <a:t>Задачи </a:t>
            </a:r>
            <a:r>
              <a:rPr lang="ru-RU" sz="4000" b="1" dirty="0">
                <a:latin typeface="+mn-lt"/>
                <a:ea typeface="@Arial Unicode MS"/>
                <a:cs typeface="Times New Roman"/>
              </a:rPr>
              <a:t>программы</a:t>
            </a:r>
            <a:r>
              <a:rPr lang="ru-RU" sz="4000" b="1" dirty="0">
                <a:latin typeface="+mn-lt"/>
                <a:ea typeface="Times New Roman"/>
                <a:cs typeface="Times New Roman"/>
              </a:rPr>
              <a:t> «</a:t>
            </a:r>
            <a:r>
              <a:rPr lang="ru-RU" sz="4000" b="1" dirty="0" smtClean="0">
                <a:latin typeface="+mn-lt"/>
                <a:ea typeface="Times New Roman"/>
                <a:cs typeface="Times New Roman"/>
              </a:rPr>
              <a:t>Читай-ка</a:t>
            </a:r>
            <a:r>
              <a:rPr lang="ru-RU" sz="4000" b="1" dirty="0">
                <a:latin typeface="+mn-lt"/>
                <a:ea typeface="Times New Roman"/>
                <a:cs typeface="Times New Roman"/>
              </a:rPr>
              <a:t>»:</a:t>
            </a:r>
            <a:r>
              <a:rPr lang="ru-RU" sz="3600" dirty="0">
                <a:latin typeface="+mn-lt"/>
                <a:ea typeface="Calibri"/>
                <a:cs typeface="Times New Roman"/>
              </a:rPr>
              <a:t/>
            </a:r>
            <a:br>
              <a:rPr lang="ru-RU" sz="3600" dirty="0">
                <a:latin typeface="+mn-lt"/>
                <a:ea typeface="Calibri"/>
                <a:cs typeface="Times New Roman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176" y="2132856"/>
            <a:ext cx="7416824" cy="259228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a typeface="Times New Roman"/>
                <a:cs typeface="Times New Roman"/>
              </a:rPr>
              <a:t>Воспитательные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a typeface="Times New Roman"/>
                <a:cs typeface="Times New Roman"/>
              </a:rPr>
              <a:t>Образовательные</a:t>
            </a:r>
            <a:endParaRPr lang="ru-RU" sz="2400" i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i="1" spc="-5" dirty="0" smtClean="0">
                <a:ea typeface="Times New Roman"/>
                <a:cs typeface="Times New Roman"/>
              </a:rPr>
              <a:t>Коррекционные-развивающие</a:t>
            </a:r>
            <a:endParaRPr lang="ru-RU" sz="2400" i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</a:t>
            </a:r>
            <a:r>
              <a:rPr lang="ru-RU" sz="3600" b="1" dirty="0" smtClean="0"/>
              <a:t>Ориентиры данного курса</a:t>
            </a:r>
            <a:r>
              <a:rPr lang="ru-RU" sz="3600" dirty="0"/>
              <a:t>:</a:t>
            </a:r>
            <a:endParaRPr lang="ru-RU" sz="3600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i="1" dirty="0" smtClean="0"/>
              <a:t>духовно-нравственные </a:t>
            </a:r>
          </a:p>
          <a:p>
            <a:pPr marL="0" indent="0">
              <a:buNone/>
            </a:pPr>
            <a:endParaRPr lang="ru-RU" i="1" dirty="0" smtClean="0"/>
          </a:p>
          <a:p>
            <a:r>
              <a:rPr lang="ru-RU" i="1" dirty="0" smtClean="0"/>
              <a:t>познавательно-образовательные</a:t>
            </a:r>
          </a:p>
          <a:p>
            <a:pPr marL="0" indent="0">
              <a:buNone/>
            </a:pPr>
            <a:endParaRPr lang="ru-RU" i="1" dirty="0" smtClean="0"/>
          </a:p>
          <a:p>
            <a:r>
              <a:rPr lang="ru-RU" i="1" dirty="0" smtClean="0"/>
              <a:t>коррекционно-развивающие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49" y="5120614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63" y="5120613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29" y="5120614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0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Личностные результаты:</a:t>
            </a:r>
          </a:p>
        </p:txBody>
      </p:sp>
      <p:pic>
        <p:nvPicPr>
          <p:cNvPr id="4" name="Picture 46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21288"/>
            <a:ext cx="444752" cy="5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21288"/>
            <a:ext cx="444752" cy="5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772" y="1916832"/>
            <a:ext cx="5983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/>
              <a:t>воспитательного характера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/>
              <a:t>образовательного характера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/>
              <a:t>коррекционно-развивающего характера</a:t>
            </a:r>
            <a:endParaRPr lang="ru-RU" sz="3200" i="1" dirty="0"/>
          </a:p>
        </p:txBody>
      </p:sp>
      <p:pic>
        <p:nvPicPr>
          <p:cNvPr id="7" name="Picture 4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21288"/>
            <a:ext cx="444752" cy="5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22314"/>
          </a:xfrm>
        </p:spPr>
        <p:txBody>
          <a:bodyPr>
            <a:normAutofit/>
          </a:bodyPr>
          <a:lstStyle/>
          <a:p>
            <a:r>
              <a:rPr lang="ru-RU" sz="3600" b="1" dirty="0"/>
              <a:t>Оценка эффективности реализации программы  «Читай-ка»  определяется результатами </a:t>
            </a:r>
            <a:r>
              <a:rPr lang="ru-RU" sz="3600" b="1" dirty="0" smtClean="0"/>
              <a:t>мониторинга: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8147248" cy="3777283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r>
              <a:rPr lang="ru-RU" i="1" dirty="0" smtClean="0"/>
              <a:t>тестиро­вание</a:t>
            </a:r>
          </a:p>
          <a:p>
            <a:endParaRPr lang="ru-RU" dirty="0" smtClean="0"/>
          </a:p>
          <a:p>
            <a:r>
              <a:rPr lang="ru-RU" i="1" dirty="0"/>
              <a:t>опрос</a:t>
            </a:r>
            <a:r>
              <a:rPr lang="ru-RU" dirty="0"/>
              <a:t> (ан­кетирование, беседа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проективные </a:t>
            </a:r>
            <a:r>
              <a:rPr lang="ru-RU" i="1" dirty="0"/>
              <a:t>методы </a:t>
            </a:r>
            <a:r>
              <a:rPr lang="ru-RU" dirty="0"/>
              <a:t>( игры </a:t>
            </a:r>
            <a:r>
              <a:rPr lang="ru-RU" dirty="0" smtClean="0"/>
              <a:t>– драматизации, праздники).</a:t>
            </a:r>
          </a:p>
        </p:txBody>
      </p:sp>
    </p:spTree>
    <p:extLst>
      <p:ext uri="{BB962C8B-B14F-4D97-AF65-F5344CB8AC3E}">
        <p14:creationId xmlns:p14="http://schemas.microsoft.com/office/powerpoint/2010/main" val="3896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434</Words>
  <Application>Microsoft Office PowerPoint</Application>
  <PresentationFormat>Экран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«Деятельность учителя-логопеда во внеурочных мероприятиях в рамках ФГОС»</vt:lpstr>
      <vt:lpstr>Презентация PowerPoint</vt:lpstr>
      <vt:lpstr>Презентация PowerPoint</vt:lpstr>
      <vt:lpstr>Цель программы</vt:lpstr>
      <vt:lpstr>Программа «Читай-ка» реализует</vt:lpstr>
      <vt:lpstr>Задачи программы «Читай-ка»: </vt:lpstr>
      <vt:lpstr>Презентация PowerPoint</vt:lpstr>
      <vt:lpstr>Личностные результаты:</vt:lpstr>
      <vt:lpstr>Оценка эффективности реализации программы  «Читай-ка»  определяется результатами мониторинга: </vt:lpstr>
      <vt:lpstr>Презентация PowerPoint</vt:lpstr>
      <vt:lpstr>Презентация PowerPoint</vt:lpstr>
      <vt:lpstr>Презентация PowerPoint</vt:lpstr>
      <vt:lpstr>Цель:      1. Раскрыть понятия «вежливость»,   «вежливые слова» .                    2.Формировать  навык культурного поведения, культуру общения между детьми.        3. Воспитывать чувство коллективизма и                             взаимовыручки,  дружеские, вежливые отношения.   </vt:lpstr>
      <vt:lpstr>Задачи:</vt:lpstr>
      <vt:lpstr>Взаимосвязь с педагогами и специалистами: </vt:lpstr>
      <vt:lpstr>Что обеспечивает взаимосвязь специалистов: </vt:lpstr>
      <vt:lpstr>Алгоритм праздника «Будьте вежливы всегда»:</vt:lpstr>
      <vt:lpstr>Организационный момент</vt:lpstr>
      <vt:lpstr>Основная часть</vt:lpstr>
      <vt:lpstr>Семантический разбор слов</vt:lpstr>
      <vt:lpstr>Физ. Минутки    «Не ошибись, пожалуйста»,                           «Поменяйтесь местами»</vt:lpstr>
      <vt:lpstr>Познавательная игра «Словарик вежливых слов»</vt:lpstr>
      <vt:lpstr>Музыкальная пауза «Улыбка»</vt:lpstr>
      <vt:lpstr>Кроссворд «Вежливые умники»</vt:lpstr>
      <vt:lpstr>Дидактическая игра «Дерево прощения»</vt:lpstr>
      <vt:lpstr>Выставка-обзор «вежливых» книг</vt:lpstr>
      <vt:lpstr>Итог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1. Раскрыть понятие, «волшебные слова», что такое вежливость . Формировать у учащихся навык культурного поведения, формировать культуру общения между детьми. 2. Развивать логическое мышление, внимание, память, речь учащихся, развивать творческие способности детей, коммуникативные навыки, словарный запас 3. Воспитывать чувство коллективизма и взаимовыручки. Воспитывать дружеские, вежливые отношения между детьми.</dc:title>
  <dc:creator>admin</dc:creator>
  <cp:lastModifiedBy>Пользователь Windows</cp:lastModifiedBy>
  <cp:revision>142</cp:revision>
  <dcterms:created xsi:type="dcterms:W3CDTF">2015-05-06T11:49:19Z</dcterms:created>
  <dcterms:modified xsi:type="dcterms:W3CDTF">2016-03-30T17:53:32Z</dcterms:modified>
</cp:coreProperties>
</file>