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341" r:id="rId3"/>
    <p:sldId id="307" r:id="rId4"/>
    <p:sldId id="323" r:id="rId5"/>
    <p:sldId id="325" r:id="rId6"/>
    <p:sldId id="310" r:id="rId7"/>
    <p:sldId id="335" r:id="rId8"/>
    <p:sldId id="309" r:id="rId9"/>
    <p:sldId id="308" r:id="rId10"/>
    <p:sldId id="259" r:id="rId11"/>
    <p:sldId id="260" r:id="rId12"/>
    <p:sldId id="261" r:id="rId13"/>
    <p:sldId id="262" r:id="rId14"/>
    <p:sldId id="264" r:id="rId15"/>
    <p:sldId id="265" r:id="rId16"/>
    <p:sldId id="312" r:id="rId17"/>
    <p:sldId id="285" r:id="rId18"/>
    <p:sldId id="288" r:id="rId19"/>
    <p:sldId id="290" r:id="rId20"/>
    <p:sldId id="339" r:id="rId21"/>
    <p:sldId id="340" r:id="rId22"/>
    <p:sldId id="292" r:id="rId23"/>
    <p:sldId id="294" r:id="rId24"/>
    <p:sldId id="299" r:id="rId25"/>
    <p:sldId id="301" r:id="rId26"/>
    <p:sldId id="334" r:id="rId27"/>
    <p:sldId id="333" r:id="rId28"/>
    <p:sldId id="316" r:id="rId29"/>
    <p:sldId id="314" r:id="rId30"/>
    <p:sldId id="336" r:id="rId31"/>
    <p:sldId id="315" r:id="rId32"/>
    <p:sldId id="303" r:id="rId33"/>
    <p:sldId id="313" r:id="rId34"/>
    <p:sldId id="279" r:id="rId35"/>
    <p:sldId id="305" r:id="rId36"/>
    <p:sldId id="317" r:id="rId37"/>
    <p:sldId id="338" r:id="rId38"/>
    <p:sldId id="330" r:id="rId39"/>
    <p:sldId id="331" r:id="rId40"/>
    <p:sldId id="332" r:id="rId41"/>
    <p:sldId id="319" r:id="rId42"/>
    <p:sldId id="320" r:id="rId43"/>
    <p:sldId id="321" r:id="rId44"/>
    <p:sldId id="322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73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C2309-AFB5-4DDE-BC6A-CABF06F031F3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F624-61EE-47F9-8D58-DE1379DAC9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453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C2309-AFB5-4DDE-BC6A-CABF06F031F3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F624-61EE-47F9-8D58-DE1379DAC9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113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C2309-AFB5-4DDE-BC6A-CABF06F031F3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F624-61EE-47F9-8D58-DE1379DAC9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659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C2309-AFB5-4DDE-BC6A-CABF06F031F3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F624-61EE-47F9-8D58-DE1379DAC9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454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C2309-AFB5-4DDE-BC6A-CABF06F031F3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F624-61EE-47F9-8D58-DE1379DAC9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468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C2309-AFB5-4DDE-BC6A-CABF06F031F3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F624-61EE-47F9-8D58-DE1379DAC9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824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C2309-AFB5-4DDE-BC6A-CABF06F031F3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F624-61EE-47F9-8D58-DE1379DAC9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783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C2309-AFB5-4DDE-BC6A-CABF06F031F3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F624-61EE-47F9-8D58-DE1379DAC9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779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C2309-AFB5-4DDE-BC6A-CABF06F031F3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F624-61EE-47F9-8D58-DE1379DAC9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218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C2309-AFB5-4DDE-BC6A-CABF06F031F3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F624-61EE-47F9-8D58-DE1379DAC9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007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C2309-AFB5-4DDE-BC6A-CABF06F031F3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F624-61EE-47F9-8D58-DE1379DAC9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460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C2309-AFB5-4DDE-BC6A-CABF06F031F3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6F624-61EE-47F9-8D58-DE1379DAC9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102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200" dirty="0">
                <a:latin typeface="Georgia" panose="02040502050405020303" pitchFamily="18" charset="0"/>
              </a:rPr>
              <a:t/>
            </a:r>
            <a:br>
              <a:rPr lang="ru-RU" sz="1200" dirty="0">
                <a:latin typeface="Georgia" panose="02040502050405020303" pitchFamily="18" charset="0"/>
              </a:rPr>
            </a:br>
            <a:endParaRPr lang="ru-RU" sz="1200" dirty="0">
              <a:latin typeface="Georgia" panose="020405020504050203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5" y="462786"/>
            <a:ext cx="3960439" cy="3085921"/>
          </a:xfrm>
        </p:spPr>
      </p:pic>
      <p:pic>
        <p:nvPicPr>
          <p:cNvPr id="1026" name="Picture 2" descr="http://ozerskadm.ru/upload/04_2015/2Y2A6288obga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17032"/>
            <a:ext cx="4032448" cy="268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ozerskadm.ru/upload/04_2015/2Y2A6256sko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16" y="3717032"/>
            <a:ext cx="3960440" cy="263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75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8352928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Georgia" panose="02040502050405020303" pitchFamily="18" charset="0"/>
            </a:endParaRPr>
          </a:p>
          <a:p>
            <a:endParaRPr lang="ru-RU" dirty="0">
              <a:latin typeface="Georgia" panose="02040502050405020303" pitchFamily="18" charset="0"/>
            </a:endParaRPr>
          </a:p>
          <a:p>
            <a:r>
              <a:rPr lang="ru-RU" sz="2800" b="1" i="1" dirty="0" smtClean="0">
                <a:latin typeface="Georgia" panose="02040502050405020303" pitchFamily="18" charset="0"/>
              </a:rPr>
              <a:t>ИНТЕГРИРОВАНИЕ</a:t>
            </a:r>
            <a:r>
              <a:rPr lang="ru-RU" sz="2400" b="1" i="1" dirty="0" smtClean="0">
                <a:latin typeface="Georgia" panose="02040502050405020303" pitchFamily="18" charset="0"/>
              </a:rPr>
              <a:t> </a:t>
            </a:r>
            <a:r>
              <a:rPr lang="ru-RU" sz="2400" dirty="0" smtClean="0">
                <a:latin typeface="Georgia" panose="02040502050405020303" pitchFamily="18" charset="0"/>
              </a:rPr>
              <a:t>– ЭТО СОЕДИНЕНИЕ ЗНАНИЙ ИЗ РАЗНЫХ ОБРАЗОВАТЕЛЬНЫХ ОБЛАСТЕЙ НА РАВНОПРАВНОЙ ОСНОВЕ ВЗАИМОДОПОЛНЯЮЩИХ ДРУГ ДРУГА.</a:t>
            </a:r>
          </a:p>
          <a:p>
            <a:endParaRPr lang="ru-RU" sz="2400" dirty="0">
              <a:latin typeface="Georgia" panose="02040502050405020303" pitchFamily="18" charset="0"/>
            </a:endParaRPr>
          </a:p>
          <a:p>
            <a:endParaRPr lang="ru-RU" dirty="0" smtClean="0">
              <a:latin typeface="Georgia" panose="02040502050405020303" pitchFamily="18" charset="0"/>
            </a:endParaRPr>
          </a:p>
          <a:p>
            <a:endParaRPr lang="ru-RU" dirty="0">
              <a:latin typeface="Georgia" panose="02040502050405020303" pitchFamily="18" charset="0"/>
            </a:endParaRPr>
          </a:p>
          <a:p>
            <a:endParaRPr lang="ru-RU" dirty="0" smtClean="0">
              <a:latin typeface="Georgia" panose="02040502050405020303" pitchFamily="18" charset="0"/>
            </a:endParaRPr>
          </a:p>
          <a:p>
            <a:endParaRPr lang="ru-RU" dirty="0">
              <a:latin typeface="Georgia" panose="02040502050405020303" pitchFamily="18" charset="0"/>
            </a:endParaRPr>
          </a:p>
          <a:p>
            <a:r>
              <a:rPr lang="ru-RU" sz="2000" b="1" dirty="0" smtClean="0">
                <a:latin typeface="Georgia" panose="02040502050405020303" pitchFamily="18" charset="0"/>
              </a:rPr>
              <a:t>« </a:t>
            </a:r>
            <a:r>
              <a:rPr lang="ru-RU" sz="2000" b="1" i="1" dirty="0" smtClean="0">
                <a:latin typeface="Georgia" panose="02040502050405020303" pitchFamily="18" charset="0"/>
              </a:rPr>
              <a:t>ВСЁ ЧЕМУ УЧАТ ЧЕЛОВЕКА, ДОЛЖНО БЫТЬ НЕ РАЗРОЗНЕННЫМ И ЧАСТИЧНЫМ, А ЕДИНЫМ И ЦЕЛЬНЫМ».</a:t>
            </a:r>
          </a:p>
          <a:p>
            <a:r>
              <a:rPr lang="ru-RU" dirty="0" smtClean="0">
                <a:latin typeface="Georgia" panose="02040502050405020303" pitchFamily="18" charset="0"/>
              </a:rPr>
              <a:t>                                                                             </a:t>
            </a:r>
          </a:p>
          <a:p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smtClean="0">
                <a:latin typeface="Georgia" panose="02040502050405020303" pitchFamily="18" charset="0"/>
              </a:rPr>
              <a:t>                                                                                    ЯН АМОС КАМЕНСКИЙ</a:t>
            </a:r>
          </a:p>
          <a:p>
            <a:endParaRPr lang="ru-RU" dirty="0">
              <a:latin typeface="Georgia" panose="02040502050405020303" pitchFamily="18" charset="0"/>
            </a:endParaRPr>
          </a:p>
          <a:p>
            <a:endParaRPr lang="ru-RU" dirty="0" smtClean="0">
              <a:latin typeface="Georgia" panose="02040502050405020303" pitchFamily="18" charset="0"/>
            </a:endParaRPr>
          </a:p>
          <a:p>
            <a:endParaRPr lang="ru-RU" dirty="0">
              <a:latin typeface="Georgia" panose="02040502050405020303" pitchFamily="18" charset="0"/>
            </a:endParaRPr>
          </a:p>
          <a:p>
            <a:endParaRPr lang="ru-RU" dirty="0" smtClean="0">
              <a:latin typeface="Georgia" panose="02040502050405020303" pitchFamily="18" charset="0"/>
            </a:endParaRPr>
          </a:p>
          <a:p>
            <a:endParaRPr lang="ru-RU" dirty="0">
              <a:latin typeface="Georgia" panose="02040502050405020303" pitchFamily="18" charset="0"/>
            </a:endParaRPr>
          </a:p>
          <a:p>
            <a:endParaRPr lang="ru-RU" dirty="0" smtClean="0">
              <a:latin typeface="Georgia" panose="02040502050405020303" pitchFamily="18" charset="0"/>
            </a:endParaRPr>
          </a:p>
          <a:p>
            <a:endParaRPr lang="ru-RU" dirty="0">
              <a:latin typeface="Georgia" panose="02040502050405020303" pitchFamily="18" charset="0"/>
            </a:endParaRPr>
          </a:p>
          <a:p>
            <a:endParaRPr lang="ru-RU" dirty="0" smtClean="0">
              <a:latin typeface="Georgia" panose="02040502050405020303" pitchFamily="18" charset="0"/>
            </a:endParaRPr>
          </a:p>
          <a:p>
            <a:endParaRPr lang="ru-R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5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16632"/>
            <a:ext cx="849694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ИНТЕГРИРОВАННОЕ    </a:t>
            </a:r>
          </a:p>
          <a:p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      СПОРТИВНО – ЛОГОПЕДИЧЕСКОЕ ЗАНЯТИЕ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      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« ЗИМНИЕ ЗАБАВЫ И РАЗВЛЕЧЕНИЯ»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5125" name="Picture 5" descr="C:\Users\User\Desktop\122___12 Снимала Оля\IMG_34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78516"/>
            <a:ext cx="6927483" cy="519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87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620688"/>
            <a:ext cx="87129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ЦЕЛЬ  ЗАНЯТИЯ:</a:t>
            </a:r>
          </a:p>
          <a:p>
            <a:endParaRPr lang="ru-RU" sz="3200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marL="457200" indent="-457200">
              <a:buFontTx/>
              <a:buChar char="-"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ФОРМИРОВАНИЕ ПОЛОЖИТЕЛЬНОЙ</a:t>
            </a: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МОТИВАЦИОННОЙ НАПРАВЛЕННОСТИ К ЗАНЯТИЯМ;</a:t>
            </a:r>
          </a:p>
          <a:p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 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ИНТЕРЕСА К РАЗНООБРАЗНОЙ</a:t>
            </a: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РЕЧЕ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ДВИГАТЕЛЬНОЙ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ДЕЯТЕЛЬНОСТИ;</a:t>
            </a:r>
          </a:p>
          <a:p>
            <a:endParaRPr lang="ru-RU" sz="2400" dirty="0" smtClean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-   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СОЗДАНИЕ БЛАГОПРИЯТНОГО ПСИХОЭМОЦИОНАЛЬНОГО ФОНА.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15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6450" y="116632"/>
            <a:ext cx="7546618" cy="6863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3200" b="1" i="1" dirty="0" smtClean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ОБРАЗОВАТЕЛЬНЫЕ  </a:t>
            </a:r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ЗАДАЧИ</a:t>
            </a:r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:</a:t>
            </a:r>
          </a:p>
          <a:p>
            <a:pPr algn="ctr"/>
            <a:endParaRPr lang="ru-RU" sz="3200" b="1" i="1" dirty="0" smtClean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АКТИВИЗАЦИЯ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И РАСШИРЕНИЕ СЛОВАРЯ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 ДЕТЕЙ;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СОВЕРШЕНСТВОВАНИЕ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СЛОГОВОГО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 АНАЛИЗА  И СИНТЕЗА;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СОВЕРШЕНСТВОВАНИЕ </a:t>
            </a:r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ЛЕКСИКО – ГРАММАТИЧЕСКИХ КАТЕГОРИЙ 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НА ПРИМЕРЕ ДАННОЙ ТЕМЫ;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РАЗВИТИЕ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ОРФОГРАФИЧЕСКОЙ ЗОРКОСТИ;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ФОРМИРОВАНИЕ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ОСОЗНАННОГО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 ОТНОШЕНИЯ К ЗДОРОВЬЮ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РАЗВИТИЕ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ФИЗИЧЕСКИХ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КАЧЕСТВ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:  </a:t>
            </a:r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СКОРОСТИ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,  ЛОВКОСТИ, 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КООРДИНАЦИИ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, </a:t>
            </a:r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ВЫНОСЛИВОСТИ;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- УКРЕПЛЕНИЕ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ДЫХАТЕЛЬНОЙ МУСКУЛАТУРЫ;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- АКТИВИЗАЦИЯ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ОБЩИХ И МЕСТНЫХ</a:t>
            </a: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 ОБМЕННЫХ ПРОЦЕССОВ;</a:t>
            </a:r>
          </a:p>
          <a:p>
            <a:endParaRPr lang="ru-RU" sz="2400" b="1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37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16632"/>
            <a:ext cx="8064896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i="1" dirty="0" smtClean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КОРРЕКЦИОННЫЕ  </a:t>
            </a:r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ЗАДАЧИ:</a:t>
            </a:r>
          </a:p>
          <a:p>
            <a:endParaRPr lang="ru-RU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ВОСПИТАНИЕ ПРАВИЛЬНОГО АРТИКУЛЯЦИОННОГО</a:t>
            </a: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 УКЛАДА НА ЗВУКИ;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РАЗВИТИЕ СЛУХОВОГО ВНИМАНИЯ И ПАМЯТИ;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РАЗВИТИЕ РЕЧЕВОГО ДЫХАНИЯ И ГОЛОСА, КООРДИНАЦИИ РЕЧИ С ДВИЖЕНИЕМ;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РАЗВИТИЕ </a:t>
            </a: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ЗРИТЕЛЬНО–ПРОСТРАНСТВЕННОГО </a:t>
            </a: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ВОСПРИЯТИЯ;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РАЗВИТИЕ МЕЛКОЙ И ОБЩЕЙ МОТОРИКИ;</a:t>
            </a: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-    РАЗВИТИЕ РЕЧИ, МЫШЛЕНИЯ.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46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32656"/>
            <a:ext cx="849880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ВОСПИТАТЕЛЬНЫЕ  ЗАДАЧИ:</a:t>
            </a:r>
          </a:p>
          <a:p>
            <a:endParaRPr lang="ru-RU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ВОСПИТАНИЕ  У  УЧАЩИХСЯ  ЧУВСТВА</a:t>
            </a: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КОЛЛЕКТИВИЗМА,   УВЕРЕННОСТИ В СЕБЕ,</a:t>
            </a: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ВЗАИМОПОНИМАНИЯ,  ДОБРОЖЕЛАТЕЛЬНОГО ОТНОШЕНИЯ СО СВЕРСТНИКАМИ В СОВМЕСТНОЙ ДЕЯТЕЛЬНОСТИ;</a:t>
            </a:r>
          </a:p>
          <a:p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ВОСПИТАНИЕ САМОКОНТРОЛЯ ЗА РЕЧЬЮ ДЕТЕЙ, УМЕНИЯ ВЫСЛУШИВАТЬ ДРУГ ДРУГА;</a:t>
            </a:r>
          </a:p>
          <a:p>
            <a:pPr marL="285750" indent="-285750">
              <a:buFontTx/>
              <a:buChar char="-"/>
            </a:pP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ВОСПИТАНИЕ АКТИВНОЙ ЖИЗНЕННОЙ ПОЗИЦИИ, СТРЕМЛЕНИЯ К ЗДОРОВОМУ </a:t>
            </a: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ОБРАЗУ ЖИЗНИ.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384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Построение.  Приветствие.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User\Desktop\122___12 Снимала Оля\122___16\IMG_34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40768"/>
            <a:ext cx="6732240" cy="504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80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Словесная игра «Я»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Кто пришел сюда играть?                                                                                       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В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эстафетах побеждать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?*                                                                                             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Кто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из вас не любит скуки?                                                                                            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Кто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здесь мастер на все руки?                                                                                                    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Кто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спортсменом хочет стать?                                                                                          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А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разминку выполнять?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User\Desktop\124___03\IMG_39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4091947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296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5886" y="5589240"/>
            <a:ext cx="65597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Georgia" panose="02040502050405020303" pitchFamily="18" charset="0"/>
              </a:rPr>
              <a:t>   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Мы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шагаем, мы шагаем,                        </a:t>
            </a:r>
            <a:endParaRPr lang="ru-RU" sz="2800" b="1" dirty="0" smtClean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    Кверху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руки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поднимаем.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5122" name="Picture 2" descr="C:\Users\User\Desktop\124___03\IMG_38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06742"/>
            <a:ext cx="5796136" cy="434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47256" y="404664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РАЗМИНКА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32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915816" y="5373216"/>
            <a:ext cx="4578896" cy="1230014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Мы шагаем по сугробам        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                                                                          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По сугробам крутолобым.         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                                                                                                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Поднимай повыше ногу,                                                                                                Проложи другим  дорогу </a:t>
            </a:r>
          </a:p>
          <a:p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3074" name="Picture 2" descr="F:\124___03=\IMG_40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48680"/>
            <a:ext cx="6240693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82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124___03==\IMG_41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1010"/>
            <a:ext cx="4752528" cy="35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087000"/>
            <a:ext cx="3607937" cy="2405292"/>
          </a:xfrm>
        </p:spPr>
      </p:pic>
      <p:pic>
        <p:nvPicPr>
          <p:cNvPr id="6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68" y="4005064"/>
            <a:ext cx="3425552" cy="256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8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Выше ногу подними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И снежок переложи.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098" name="Picture 2" descr="F:\124___03=\IMG_40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692696"/>
            <a:ext cx="5904656" cy="442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54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23728" y="5517232"/>
            <a:ext cx="5486400" cy="80486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Ты снежок всем покажи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Вправо-влево поверни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5122" name="Picture 2" descr="F:\124___03=\IMG_40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76672"/>
            <a:ext cx="6492213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36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5805264"/>
            <a:ext cx="5184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Со снежком ты приседай,       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Сели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– встали, не зевай! </a:t>
            </a:r>
          </a:p>
        </p:txBody>
      </p:sp>
      <p:pic>
        <p:nvPicPr>
          <p:cNvPr id="6146" name="Picture 2" descr="F:\124___03=\IMG_40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88032"/>
            <a:ext cx="7356309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55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5914" y="5661248"/>
            <a:ext cx="46923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Потянулись за снежком –   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Спинку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хорошо прогнём. </a:t>
            </a:r>
          </a:p>
        </p:txBody>
      </p:sp>
      <p:pic>
        <p:nvPicPr>
          <p:cNvPr id="7170" name="Picture 2" descr="F:\124___03=\IMG_40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332656"/>
            <a:ext cx="6864403" cy="514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25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6062464" cy="1008112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latin typeface="Georgia" panose="02040502050405020303" pitchFamily="18" charset="0"/>
              </a:rPr>
              <a:t>  </a:t>
            </a:r>
            <a:r>
              <a:rPr lang="ru-RU" dirty="0" smtClean="0">
                <a:latin typeface="Georgia" panose="02040502050405020303" pitchFamily="18" charset="0"/>
              </a:rPr>
              <a:t/>
            </a:r>
            <a:br>
              <a:rPr lang="ru-RU" dirty="0" smtClean="0">
                <a:latin typeface="Georgia" panose="02040502050405020303" pitchFamily="18" charset="0"/>
              </a:rPr>
            </a:br>
            <a:r>
              <a:rPr lang="ru-RU" dirty="0">
                <a:latin typeface="Georgia" panose="02040502050405020303" pitchFamily="18" charset="0"/>
              </a:rPr>
              <a:t/>
            </a:r>
            <a:br>
              <a:rPr lang="ru-RU" dirty="0">
                <a:latin typeface="Georgia" panose="02040502050405020303" pitchFamily="18" charset="0"/>
              </a:rPr>
            </a:br>
            <a:r>
              <a:rPr lang="ru-RU" sz="2400" dirty="0" smtClean="0">
                <a:latin typeface="Georgia" panose="02040502050405020303" pitchFamily="18" charset="0"/>
              </a:rPr>
              <a:t> 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9712" y="5805264"/>
            <a:ext cx="5486400" cy="804862"/>
          </a:xfrm>
        </p:spPr>
        <p:txBody>
          <a:bodyPr>
            <a:normAutofit/>
          </a:bodyPr>
          <a:lstStyle/>
          <a:p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            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Picture 2" descr="C:\Users\User\Desktop\124___03\IMG_39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84784"/>
            <a:ext cx="5760720" cy="416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31640" y="404664"/>
            <a:ext cx="691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1F497D">
                    <a:lumMod val="75000"/>
                  </a:srgbClr>
                </a:solidFill>
                <a:latin typeface="Georgia" panose="02040502050405020303" pitchFamily="18" charset="0"/>
                <a:ea typeface="+mj-ea"/>
                <a:cs typeface="+mj-cs"/>
              </a:rPr>
              <a:t>Массаж биологически активных  зон «</a:t>
            </a:r>
            <a:r>
              <a:rPr lang="ru-RU" sz="2400" b="1" dirty="0" err="1">
                <a:solidFill>
                  <a:srgbClr val="1F497D">
                    <a:lumMod val="75000"/>
                  </a:srgbClr>
                </a:solidFill>
                <a:latin typeface="Georgia" panose="02040502050405020303" pitchFamily="18" charset="0"/>
                <a:ea typeface="+mj-ea"/>
                <a:cs typeface="+mj-cs"/>
              </a:rPr>
              <a:t>Неболейка</a:t>
            </a:r>
            <a:r>
              <a:rPr lang="ru-RU" sz="2400" b="1" dirty="0">
                <a:solidFill>
                  <a:srgbClr val="1F497D">
                    <a:lumMod val="75000"/>
                  </a:srgbClr>
                </a:solidFill>
                <a:latin typeface="Georgia" panose="02040502050405020303" pitchFamily="18" charset="0"/>
                <a:ea typeface="+mj-ea"/>
                <a:cs typeface="+mj-cs"/>
              </a:rPr>
              <a:t>»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979752" y="5805264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b="1" dirty="0">
                <a:solidFill>
                  <a:srgbClr val="1F497D">
                    <a:lumMod val="75000"/>
                  </a:srgbClr>
                </a:solidFill>
                <a:latin typeface="Georgia" panose="02040502050405020303" pitchFamily="18" charset="0"/>
              </a:rPr>
              <a:t> 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Georgia" panose="02040502050405020303" pitchFamily="18" charset="0"/>
              </a:rPr>
              <a:t>Чтобы горло не болело,</a:t>
            </a:r>
          </a:p>
          <a:p>
            <a:pPr lvl="0" algn="ctr"/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Georgia" panose="02040502050405020303" pitchFamily="18" charset="0"/>
              </a:rPr>
              <a:t>   Мы его погладим смело. 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00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8813" y="5661248"/>
            <a:ext cx="5486400" cy="804862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sz="2100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Чтоб не кашлять , не чихать, </a:t>
            </a:r>
            <a:endParaRPr lang="ru-RU" sz="2100" b="1" dirty="0" smtClean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2100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Н</a:t>
            </a:r>
            <a:r>
              <a:rPr lang="ru-RU" sz="21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адо </a:t>
            </a:r>
            <a:r>
              <a:rPr lang="ru-RU" sz="2100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носик растирать.                      </a:t>
            </a:r>
            <a:endParaRPr lang="ru-RU" sz="2100" b="1" dirty="0" smtClean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r>
              <a:rPr lang="ru-RU" b="1" dirty="0" smtClean="0">
                <a:latin typeface="Georgia" panose="02040502050405020303" pitchFamily="18" charset="0"/>
              </a:rPr>
              <a:t> 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10242" name="Picture 2" descr="C:\Users\User\Desktop\124___03\IMG_39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32656"/>
            <a:ext cx="6720747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20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67744" y="5589240"/>
            <a:ext cx="5486400" cy="804862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Лоб мы тоже разотрем,</a:t>
            </a:r>
          </a:p>
          <a:p>
            <a:pPr algn="ctr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Ладошку держим козырьком.</a:t>
            </a:r>
            <a:endParaRPr lang="ru-RU" sz="1800" b="1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12290" name="Picture 2" descr="C:\Users\User\Desktop\124___03\IMG_39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260648"/>
            <a:ext cx="662473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60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589240"/>
            <a:ext cx="5486400" cy="72008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«Вилку» пальчиками сделай,</a:t>
            </a:r>
          </a:p>
          <a:p>
            <a:pPr algn="ctr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Массируй ушки, шею смело.</a:t>
            </a:r>
            <a:endParaRPr lang="ru-RU" sz="1800" b="1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11266" name="Picture 2" descr="C:\Users\User\Desktop\124___03\IMG_39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188640"/>
            <a:ext cx="6972267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63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87" y="116632"/>
            <a:ext cx="8229600" cy="911478"/>
          </a:xfrm>
        </p:spPr>
        <p:txBody>
          <a:bodyPr>
            <a:normAutofit/>
          </a:bodyPr>
          <a:lstStyle/>
          <a:p>
            <a:r>
              <a:rPr lang="ru-RU" sz="3600" b="1" dirty="0" err="1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Психогимнастика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2800" dirty="0"/>
          </a:p>
        </p:txBody>
      </p:sp>
      <p:pic>
        <p:nvPicPr>
          <p:cNvPr id="16386" name="Picture 2" descr="C:\Users\User\Desktop\124___03\IMG_39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67" y="1186116"/>
            <a:ext cx="3434053" cy="257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User\Desktop\124___03\IMG_39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913418"/>
            <a:ext cx="3491880" cy="261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User\Desktop\124___03\IMG_39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891464"/>
            <a:ext cx="3434053" cy="257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User\Desktop\124___03\IMG_399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653" y="1115363"/>
            <a:ext cx="3528391" cy="264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47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" y="-3774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Эстафета «Собираемся на прогулку»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C:\Users\User\Desktop\124___03\IMG_39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8424936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18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Georgia" panose="02040502050405020303" pitchFamily="18" charset="0"/>
              </a:rPr>
              <a:t>Медицинский блок</a:t>
            </a:r>
            <a:endParaRPr lang="ru-RU" sz="3600" b="1" dirty="0">
              <a:latin typeface="Georgia" panose="02040502050405020303" pitchFamily="18" charset="0"/>
            </a:endParaRPr>
          </a:p>
        </p:txBody>
      </p:sp>
      <p:pic>
        <p:nvPicPr>
          <p:cNvPr id="2050" name="Picture 2" descr="C:\Users\User\Desktop\124___03\IMG_39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23539"/>
            <a:ext cx="3302496" cy="24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124___03\IMG_4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1196751"/>
            <a:ext cx="3528392" cy="264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124___03\IMG_4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005064"/>
            <a:ext cx="3420380" cy="25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124___03\IMG_40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895399"/>
            <a:ext cx="2088232" cy="278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99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859216" cy="70609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Конькобежцы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50328"/>
            <a:ext cx="6936765" cy="520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816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922114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ЭСТАФЕТА  «НАРЯДИ ЁЛКУ»</a:t>
            </a:r>
            <a:br>
              <a:rPr lang="ru-RU" sz="2400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</a:br>
            <a:endParaRPr lang="ru-RU" sz="2400" b="1" dirty="0">
              <a:latin typeface="Georgia" panose="020405020504050203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32" y="3933056"/>
            <a:ext cx="3646312" cy="2734734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980728"/>
            <a:ext cx="3648405" cy="2736304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692" y="3933056"/>
            <a:ext cx="3654933" cy="2741200"/>
          </a:xfrm>
          <a:prstGeom prst="rect">
            <a:avLst/>
          </a:prstGeom>
        </p:spPr>
      </p:pic>
      <p:pic>
        <p:nvPicPr>
          <p:cNvPr id="1026" name="Picture 2" descr="C:\Users\User\Desktop\фото\122___12 Снимала Оля\122___16\IMG_346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691" y="975832"/>
            <a:ext cx="3654933" cy="274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48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5" y="236271"/>
            <a:ext cx="2736305" cy="3648406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253" y="2708920"/>
            <a:ext cx="2766271" cy="3688362"/>
          </a:xfrm>
          <a:prstGeom prst="rect">
            <a:avLst/>
          </a:prstGeom>
        </p:spPr>
      </p:pic>
      <p:pic>
        <p:nvPicPr>
          <p:cNvPr id="2051" name="Picture 3" descr="C:\Users\User\Desktop\фото\122___12 Снимала Оля\122___16\IMG_34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6272"/>
            <a:ext cx="2736304" cy="364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49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Звуковая гимнастика «В зимнем лесу»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>
              <a:latin typeface="Georgia" panose="02040502050405020303" pitchFamily="18" charset="0"/>
            </a:endParaRPr>
          </a:p>
          <a:p>
            <a:endParaRPr lang="ru-RU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ru-RU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Georgia" panose="02040502050405020303" pitchFamily="18" charset="0"/>
              </a:rPr>
              <a:t>               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Воет 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вьюга: в-в-в-в</a:t>
            </a:r>
          </a:p>
          <a:p>
            <a:endParaRPr lang="ru-RU" dirty="0">
              <a:latin typeface="Georgia" panose="02040502050405020303" pitchFamily="18" charset="0"/>
            </a:endParaRPr>
          </a:p>
        </p:txBody>
      </p:sp>
      <p:pic>
        <p:nvPicPr>
          <p:cNvPr id="15362" name="Picture 2" descr="C:\Users\User\Desktop\124___03\IMG_39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38902"/>
            <a:ext cx="2808312" cy="210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User\Desktop\124___03\IMG_39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230" y="1147522"/>
            <a:ext cx="2796819" cy="209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User\Desktop\124___03\IMG_39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951058"/>
            <a:ext cx="2808311" cy="210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User\Desktop\124___03\IMG_398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078" y="3951058"/>
            <a:ext cx="2760306" cy="207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43545" y="6200636"/>
            <a:ext cx="1984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А берёзы: з-з-з-з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4309" y="6184185"/>
            <a:ext cx="26709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Шепчут ели: ш-ш-ш-ш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588292" y="3245136"/>
            <a:ext cx="2440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Сосны стонут: с-с-с-с</a:t>
            </a:r>
          </a:p>
        </p:txBody>
      </p:sp>
    </p:spTree>
    <p:extLst>
      <p:ext uri="{BB962C8B-B14F-4D97-AF65-F5344CB8AC3E}">
        <p14:creationId xmlns:p14="http://schemas.microsoft.com/office/powerpoint/2010/main" val="215320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фото\122___12 Снимала Оля\122___16\IMG_34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68" y="1052736"/>
            <a:ext cx="4029912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фото\122___12 Снимала Оля\122___16\IMG_34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574" y="1031423"/>
            <a:ext cx="4061882" cy="541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3751" y="404664"/>
            <a:ext cx="8528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>
                <a:solidFill>
                  <a:srgbClr val="1F497D">
                    <a:lumMod val="75000"/>
                  </a:srgbClr>
                </a:solidFill>
                <a:latin typeface="Georgia" panose="02040502050405020303" pitchFamily="18" charset="0"/>
              </a:rPr>
              <a:t>ЭСТАФЕТА  « НАЙДИ  РОДСТВЕННИКОВ»</a:t>
            </a:r>
          </a:p>
        </p:txBody>
      </p:sp>
    </p:spTree>
    <p:extLst>
      <p:ext uri="{BB962C8B-B14F-4D97-AF65-F5344CB8AC3E}">
        <p14:creationId xmlns:p14="http://schemas.microsoft.com/office/powerpoint/2010/main" val="349889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фото\122___12 Снимала Оля\122___16\IMG_34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378" y="3356992"/>
            <a:ext cx="4320479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3356992"/>
            <a:ext cx="4320480" cy="3240360"/>
          </a:xfrm>
          <a:prstGeom prst="rect">
            <a:avLst/>
          </a:prstGeom>
        </p:spPr>
      </p:pic>
      <p:pic>
        <p:nvPicPr>
          <p:cNvPr id="1027" name="Picture 3" descr="C:\Users\User\Desktop\фото\122___12 Снимала Оля\122___16\IMG_34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8640"/>
            <a:ext cx="4091947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45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56329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Эстафета «Пронеси снежок»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F:\124___03=\IMG_40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22766"/>
            <a:ext cx="6768752" cy="507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88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Эстафета «Снеговик»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174883"/>
            <a:ext cx="4032448" cy="5376597"/>
          </a:xfrm>
        </p:spPr>
      </p:pic>
    </p:spTree>
    <p:extLst>
      <p:ext uri="{BB962C8B-B14F-4D97-AF65-F5344CB8AC3E}">
        <p14:creationId xmlns:p14="http://schemas.microsoft.com/office/powerpoint/2010/main" val="70078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8720"/>
            <a:ext cx="3934532" cy="524604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908720"/>
            <a:ext cx="3888432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10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6632"/>
            <a:ext cx="4248472" cy="3186354"/>
          </a:xfrm>
        </p:spPr>
      </p:pic>
      <p:pic>
        <p:nvPicPr>
          <p:cNvPr id="3074" name="Picture 2" descr="C:\Users\User\Desktop\фото\122___12 Снимала Оля\IMG_34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47868"/>
            <a:ext cx="3911631" cy="521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фото\122___12 Снимала Оля\IMG_34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55622"/>
            <a:ext cx="4248472" cy="31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95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8075240" cy="64807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Georgia" panose="02040502050405020303" pitchFamily="18" charset="0"/>
              </a:rPr>
              <a:t>Спортивный зал</a:t>
            </a:r>
            <a:endParaRPr lang="ru-RU" sz="3600" b="1" dirty="0"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4"/>
            <a:ext cx="3819624" cy="2520280"/>
          </a:xfrm>
          <a:prstGeom prst="rect">
            <a:avLst/>
          </a:prstGeom>
        </p:spPr>
      </p:pic>
      <p:pic>
        <p:nvPicPr>
          <p:cNvPr id="3074" name="Picture 2" descr="C:\Users\User\Desktop\спортивный праздник 19.02\IMG_37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34183"/>
            <a:ext cx="3680701" cy="276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спортивный праздник 19.02\IMG_38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764704"/>
            <a:ext cx="3472734" cy="260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спортивный праздник 19.02\IMG_37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97" y="3712341"/>
            <a:ext cx="3680701" cy="276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96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92696"/>
            <a:ext cx="7052601" cy="5289451"/>
          </a:xfrm>
        </p:spPr>
      </p:pic>
    </p:spTree>
    <p:extLst>
      <p:ext uri="{BB962C8B-B14F-4D97-AF65-F5344CB8AC3E}">
        <p14:creationId xmlns:p14="http://schemas.microsoft.com/office/powerpoint/2010/main" val="150859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5465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Игра «Мороз – Красный нос»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«Я Мороз – Красный нос!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Кто из вас решится 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в путь – дороженьку</a:t>
            </a:r>
          </a:p>
          <a:p>
            <a:pPr marL="0" indent="0">
              <a:buNone/>
            </a:pP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п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уститься?» </a:t>
            </a:r>
          </a:p>
          <a:p>
            <a:pPr marL="0" indent="0">
              <a:buNone/>
            </a:pPr>
            <a:endParaRPr lang="ru-RU" sz="1800" b="1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ru-RU" sz="1800" b="1" dirty="0" smtClean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ru-RU" sz="1800" b="1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ru-RU" sz="1800" b="1" dirty="0" smtClean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ru-RU" sz="1800" b="1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1800" b="1" dirty="0" smtClean="0">
                <a:latin typeface="Georgia" panose="02040502050405020303" pitchFamily="18" charset="0"/>
              </a:rPr>
              <a:t>                                                                          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«Не боимся мы угроз</a:t>
            </a:r>
          </a:p>
          <a:p>
            <a:pPr marL="0" indent="0">
              <a:buNone/>
            </a:pP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                                                                              и не страшен нам мороз!»</a:t>
            </a:r>
          </a:p>
          <a:p>
            <a:pPr marL="0" indent="0">
              <a:buNone/>
            </a:pP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                                                                              </a:t>
            </a:r>
            <a:endParaRPr lang="ru-RU" sz="1800" b="1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14338" name="Picture 2" descr="C:\Users\User\Desktop\124___03\IMG_39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52736"/>
            <a:ext cx="3891341" cy="291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\Desktop\124___03\IMG_39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68960"/>
            <a:ext cx="410445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18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Georgia" panose="02040502050405020303" pitchFamily="18" charset="0"/>
              </a:rPr>
              <a:t>Подведение итогов</a:t>
            </a:r>
            <a:endParaRPr lang="ru-RU" sz="3600" b="1" dirty="0">
              <a:latin typeface="Georgia" panose="020405020504050203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052736"/>
            <a:ext cx="6984776" cy="5238582"/>
          </a:xfrm>
        </p:spPr>
      </p:pic>
    </p:spTree>
    <p:extLst>
      <p:ext uri="{BB962C8B-B14F-4D97-AF65-F5344CB8AC3E}">
        <p14:creationId xmlns:p14="http://schemas.microsoft.com/office/powerpoint/2010/main" val="149884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620688"/>
            <a:ext cx="864096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Georgia" panose="02040502050405020303" pitchFamily="18" charset="0"/>
              </a:rPr>
              <a:t>                         В условиях реализации ФГОС </a:t>
            </a:r>
          </a:p>
          <a:p>
            <a:pPr algn="ctr"/>
            <a:r>
              <a:rPr lang="ru-RU" sz="2400" b="1" dirty="0" smtClean="0">
                <a:latin typeface="Georgia" panose="02040502050405020303" pitchFamily="18" charset="0"/>
              </a:rPr>
              <a:t>        интегрированные </a:t>
            </a:r>
            <a:r>
              <a:rPr lang="ru-RU" sz="2400" b="1" dirty="0" smtClean="0">
                <a:latin typeface="Georgia" panose="02040502050405020303" pitchFamily="18" charset="0"/>
              </a:rPr>
              <a:t>уроки </a:t>
            </a:r>
            <a:endParaRPr lang="ru-RU" sz="2400" b="1" dirty="0" smtClean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Georgia" panose="02040502050405020303" pitchFamily="18" charset="0"/>
              </a:rPr>
              <a:t>снимают </a:t>
            </a:r>
            <a:r>
              <a:rPr lang="ru-RU" sz="2400" b="1" dirty="0" smtClean="0">
                <a:latin typeface="Georgia" panose="02040502050405020303" pitchFamily="18" charset="0"/>
              </a:rPr>
              <a:t>утомляемость учащихся за счет переключения на разнообразные виды деятельности</a:t>
            </a:r>
            <a:r>
              <a:rPr lang="ru-RU" sz="2400" b="1" dirty="0" smtClean="0">
                <a:latin typeface="Georgia" panose="02040502050405020303" pitchFamily="18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Georgia" panose="02040502050405020303" pitchFamily="18" charset="0"/>
              </a:rPr>
              <a:t>повышают познавательный интерес, способствуя мотивации учебной деятельности;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Georgia" panose="02040502050405020303" pitchFamily="18" charset="0"/>
              </a:rPr>
              <a:t>развивают </a:t>
            </a:r>
            <a:r>
              <a:rPr lang="ru-RU" sz="2400" b="1" dirty="0" smtClean="0">
                <a:latin typeface="Georgia" panose="02040502050405020303" pitchFamily="18" charset="0"/>
              </a:rPr>
              <a:t>потенциал самих учащихся;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Georgia" panose="02040502050405020303" pitchFamily="18" charset="0"/>
              </a:rPr>
              <a:t>побуждают к развитию </a:t>
            </a:r>
            <a:r>
              <a:rPr lang="ru-RU" sz="2400" b="1" dirty="0" smtClean="0">
                <a:latin typeface="Georgia" panose="02040502050405020303" pitchFamily="18" charset="0"/>
              </a:rPr>
              <a:t>физических, психических </a:t>
            </a:r>
            <a:r>
              <a:rPr lang="ru-RU" sz="2400" b="1" dirty="0" smtClean="0">
                <a:latin typeface="Georgia" panose="02040502050405020303" pitchFamily="18" charset="0"/>
              </a:rPr>
              <a:t>и коммуникативных процессов;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Georgia" panose="02040502050405020303" pitchFamily="18" charset="0"/>
              </a:rPr>
              <a:t>сплачивают </a:t>
            </a:r>
            <a:r>
              <a:rPr lang="ru-RU" sz="2400" b="1" dirty="0" smtClean="0">
                <a:latin typeface="Georgia" panose="02040502050405020303" pitchFamily="18" charset="0"/>
              </a:rPr>
              <a:t>педагогический коллектив, раскрывая творческие и педагогические способности.</a:t>
            </a:r>
            <a:endParaRPr lang="ru-RU" sz="2400" b="1" dirty="0">
              <a:latin typeface="Georgia" panose="02040502050405020303" pitchFamily="18" charset="0"/>
            </a:endParaRPr>
          </a:p>
          <a:p>
            <a:endParaRPr lang="ru-R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35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2920629"/>
            <a:ext cx="6495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Спасибо за внимание!</a:t>
            </a:r>
            <a:endParaRPr lang="ru-RU" sz="3600" b="1" dirty="0">
              <a:solidFill>
                <a:schemeClr val="accent6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83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Georgia" panose="02040502050405020303" pitchFamily="18" charset="0"/>
              </a:rPr>
              <a:t>Бассейн</a:t>
            </a:r>
            <a:endParaRPr lang="ru-RU" sz="3600" b="1" dirty="0">
              <a:latin typeface="Georgia" panose="020405020504050203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36712"/>
            <a:ext cx="3888432" cy="2454360"/>
          </a:xfrm>
        </p:spPr>
      </p:pic>
      <p:pic>
        <p:nvPicPr>
          <p:cNvPr id="4098" name="Picture 2" descr="C:\Users\User\Desktop\124___03\IMG_4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180" y="3790718"/>
            <a:ext cx="3534139" cy="265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124___03\IMG_40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836712"/>
            <a:ext cx="336037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124___03\IMG_40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79" y="3790718"/>
            <a:ext cx="3672408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12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352" y="20953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Georgia" panose="02040502050405020303" pitchFamily="18" charset="0"/>
              </a:rPr>
              <a:t>Зал  ЛФК</a:t>
            </a:r>
            <a:endParaRPr lang="ru-RU" sz="3600" b="1" dirty="0"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124___03==\IMG_41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99" y="932192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124___03==\IMG_41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77" y="908720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124___03==\IMG_41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91" y="4067690"/>
            <a:ext cx="3504389" cy="262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:\DCIM\124___03\IMG_41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963" y="4045378"/>
            <a:ext cx="3563888" cy="267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56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5402" y="-17140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Georgia" panose="02040502050405020303" pitchFamily="18" charset="0"/>
              </a:rPr>
              <a:t>Кабинет логопеда</a:t>
            </a:r>
            <a:endParaRPr lang="ru-RU" sz="3600" dirty="0"/>
          </a:p>
        </p:txBody>
      </p:sp>
      <p:pic>
        <p:nvPicPr>
          <p:cNvPr id="4098" name="Picture 2" descr="G:\DCIM\124___03\IMG_41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16" y="620688"/>
            <a:ext cx="4084533" cy="306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DCIM\124___03\IMG_41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50166" y="1602564"/>
            <a:ext cx="5550734" cy="416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:\DCIM\124___03\IMG_41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00111"/>
            <a:ext cx="3709543" cy="278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14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916" y="-243408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Georgia" panose="02040502050405020303" pitchFamily="18" charset="0"/>
              </a:rPr>
              <a:t>Кабинет логопеда</a:t>
            </a:r>
            <a:endParaRPr lang="ru-RU" sz="3600" b="1" dirty="0">
              <a:latin typeface="Georgia" panose="02040502050405020303" pitchFamily="18" charset="0"/>
            </a:endParaRPr>
          </a:p>
        </p:txBody>
      </p:sp>
      <p:pic>
        <p:nvPicPr>
          <p:cNvPr id="2051" name="Picture 3" descr="C:\Users\User\Desktop\124___03\IMG_4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ser\Desktop\122___12 Снимала Оля\IMG_344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7032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ser\Desktop\124___03\IMG_4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80728"/>
            <a:ext cx="4070033" cy="542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4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870" y="-17140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Georgia" panose="02040502050405020303" pitchFamily="18" charset="0"/>
              </a:rPr>
              <a:t>Кабинет логопеда</a:t>
            </a:r>
            <a:endParaRPr lang="ru-RU" sz="3600" b="1" dirty="0">
              <a:latin typeface="Georgia" panose="02040502050405020303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3942438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92696"/>
            <a:ext cx="3939670" cy="2954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199" y="3756266"/>
            <a:ext cx="3952488" cy="296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693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1038</TotalTime>
  <Words>545</Words>
  <Application>Microsoft Office PowerPoint</Application>
  <PresentationFormat>Экран (4:3)</PresentationFormat>
  <Paragraphs>148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 </vt:lpstr>
      <vt:lpstr>Презентация PowerPoint</vt:lpstr>
      <vt:lpstr>Медицинский блок</vt:lpstr>
      <vt:lpstr>Спортивный зал</vt:lpstr>
      <vt:lpstr>Бассейн</vt:lpstr>
      <vt:lpstr>Зал  ЛФК</vt:lpstr>
      <vt:lpstr>Кабинет логопеда</vt:lpstr>
      <vt:lpstr>Кабинет логопеда</vt:lpstr>
      <vt:lpstr>Кабинет логопеда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Построение.  Приветствие.</vt:lpstr>
      <vt:lpstr>Словесная игра «Я»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</vt:lpstr>
      <vt:lpstr>Презентация PowerPoint</vt:lpstr>
      <vt:lpstr>Презентация PowerPoint</vt:lpstr>
      <vt:lpstr>Презентация PowerPoint</vt:lpstr>
      <vt:lpstr>Психогимнастика</vt:lpstr>
      <vt:lpstr>Эстафета «Собираемся на прогулку»</vt:lpstr>
      <vt:lpstr>Конькобежцы</vt:lpstr>
      <vt:lpstr>ЭСТАФЕТА  «НАРЯДИ ЁЛКУ» </vt:lpstr>
      <vt:lpstr>Презентация PowerPoint</vt:lpstr>
      <vt:lpstr>Звуковая гимнастика «В зимнем лесу»</vt:lpstr>
      <vt:lpstr>Презентация PowerPoint</vt:lpstr>
      <vt:lpstr>Презентация PowerPoint</vt:lpstr>
      <vt:lpstr>Эстафета «Пронеси снежок»</vt:lpstr>
      <vt:lpstr>Эстафета «Снеговик»</vt:lpstr>
      <vt:lpstr>Презентация PowerPoint</vt:lpstr>
      <vt:lpstr>Презентация PowerPoint</vt:lpstr>
      <vt:lpstr>Презентация PowerPoint</vt:lpstr>
      <vt:lpstr>Игра «Мороз – Красный нос»</vt:lpstr>
      <vt:lpstr>Подведение итогов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78</cp:revision>
  <dcterms:created xsi:type="dcterms:W3CDTF">2015-05-06T07:14:41Z</dcterms:created>
  <dcterms:modified xsi:type="dcterms:W3CDTF">2016-03-29T07:28:07Z</dcterms:modified>
</cp:coreProperties>
</file>