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9" r:id="rId3"/>
    <p:sldId id="260" r:id="rId4"/>
    <p:sldId id="261" r:id="rId5"/>
    <p:sldId id="256" r:id="rId6"/>
    <p:sldId id="280" r:id="rId7"/>
    <p:sldId id="281" r:id="rId8"/>
    <p:sldId id="258" r:id="rId9"/>
    <p:sldId id="262" r:id="rId10"/>
    <p:sldId id="273" r:id="rId11"/>
    <p:sldId id="275" r:id="rId12"/>
    <p:sldId id="266" r:id="rId13"/>
    <p:sldId id="282" r:id="rId14"/>
    <p:sldId id="274" r:id="rId15"/>
    <p:sldId id="267" r:id="rId16"/>
    <p:sldId id="283" r:id="rId17"/>
    <p:sldId id="269" r:id="rId18"/>
    <p:sldId id="277" r:id="rId19"/>
    <p:sldId id="278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26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269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Лист1!$A$2:$A$3</c:f>
              <c:strCache>
                <c:ptCount val="2"/>
                <c:pt idx="0">
                  <c:v>Педагог</c:v>
                </c:pt>
                <c:pt idx="1">
                  <c:v>Учащиеся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</c:pie3DChart>
      <c:spPr>
        <a:noFill/>
        <a:ln w="25354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 w="2526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1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F89470-C067-47BC-BE26-C183559AF776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ECCD6E-8FE5-4C3D-A0B7-FD15C2B2DA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EE38D8-BAE1-4469-8B08-2D1E4EA24CC3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ED9D-AAD8-44DE-832D-762271D355E9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26572-7AC2-45C8-A57A-F83198BB23E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A5EF-A936-4D43-8BB0-5E4E7ED76B4E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6618C-5D65-4D0E-A940-583A7D6E37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8EFB2-123C-4D03-B5D7-CD3B81A6FEE9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29199-B7AF-4757-B759-C014BA0FB9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3935D-EEA5-41F6-85DD-B10FE12A0B4B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B40C3-4A9E-44E4-B2F6-2C77CEFB50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1337-B1D9-433C-91BA-6EE616DAC7C8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84F79-171D-452C-B0E3-6786E11341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9BDB-F377-4E00-93C8-15E2F40514B4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E1E1A-D815-4B23-A7B8-02E939F4FBB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CA3D-93E1-470F-AAC5-DEE095B11933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3AC43-BCEA-431C-A0E6-61B020ADA6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9D569-A1A5-4FD9-B80F-BC219064F01F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4206A-8924-478F-A482-AB013192F5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CD1D-4411-48A1-9E2A-C1E38DF43CAE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614D1-ECBE-42D5-BBD3-ED582AAE64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6314-764B-4A13-83E2-524A931443D1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D1D2A-1867-49FB-AA01-119E54AD17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0F0E4-48BE-4805-AD2A-F9EC86C9FD4D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514DE-038B-43B8-9DC7-3DA4E8DE9A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77DE4C-BC07-47D6-B810-DD896AB9EAE5}" type="datetimeFigureOut">
              <a:rPr lang="ru-RU"/>
              <a:pPr>
                <a:defRPr/>
              </a:pPr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D88CA0A-9D75-42CD-999D-6B6373B9EF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_____Microsoft_Office_Excel2.xls"/><Relationship Id="rId5" Type="http://schemas.openxmlformats.org/officeDocument/2006/relationships/chart" Target="../charts/chart1.xml"/><Relationship Id="rId4" Type="http://schemas.openxmlformats.org/officeDocument/2006/relationships/oleObject" Target="../embeddings/__________Microsoft_Office_Excel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27010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9050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48000">
                      <a:srgbClr val="C00000"/>
                    </a:gs>
                    <a:gs pos="0">
                      <a:srgbClr val="FFFF00"/>
                    </a:gs>
                    <a:gs pos="68000">
                      <a:schemeClr val="accent1">
                        <a:lumMod val="45000"/>
                        <a:lumOff val="55000"/>
                      </a:schemeClr>
                    </a:gs>
                    <a:gs pos="82000">
                      <a:srgbClr val="7030A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indent="19050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48000">
                      <a:srgbClr val="C00000"/>
                    </a:gs>
                    <a:gs pos="0">
                      <a:srgbClr val="FFFF00"/>
                    </a:gs>
                    <a:gs pos="68000">
                      <a:schemeClr val="accent1">
                        <a:lumMod val="45000"/>
                        <a:lumOff val="55000"/>
                      </a:schemeClr>
                    </a:gs>
                    <a:gs pos="82000">
                      <a:srgbClr val="7030A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коммуникативных способностей </a:t>
            </a:r>
          </a:p>
          <a:p>
            <a:pPr indent="19050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48000">
                      <a:srgbClr val="C00000"/>
                    </a:gs>
                    <a:gs pos="0">
                      <a:srgbClr val="FFFF00"/>
                    </a:gs>
                    <a:gs pos="68000">
                      <a:schemeClr val="accent1">
                        <a:lumMod val="45000"/>
                        <a:lumOff val="55000"/>
                      </a:schemeClr>
                    </a:gs>
                    <a:gs pos="82000">
                      <a:srgbClr val="7030A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интеллектуальной недостаточностью как условие </a:t>
            </a:r>
          </a:p>
          <a:p>
            <a:pPr indent="190500" algn="ctr">
              <a:lnSpc>
                <a:spcPct val="107000"/>
              </a:lnSpc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48000">
                      <a:srgbClr val="C00000"/>
                    </a:gs>
                    <a:gs pos="0">
                      <a:srgbClr val="FFFF00"/>
                    </a:gs>
                    <a:gs pos="68000">
                      <a:schemeClr val="accent1">
                        <a:lumMod val="45000"/>
                        <a:lumOff val="55000"/>
                      </a:schemeClr>
                    </a:gs>
                    <a:gs pos="82000">
                      <a:srgbClr val="7030A0"/>
                    </a:gs>
                    <a:gs pos="100000">
                      <a:srgbClr val="7030A0"/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 успешной социализации в обществе</a:t>
            </a:r>
            <a:endParaRPr lang="ru-RU" dirty="0">
              <a:ln>
                <a:solidFill>
                  <a:schemeClr val="tx1"/>
                </a:solidFill>
              </a:ln>
              <a:gradFill flip="none" rotWithShape="1">
                <a:gsLst>
                  <a:gs pos="48000">
                    <a:srgbClr val="C00000"/>
                  </a:gs>
                  <a:gs pos="0">
                    <a:srgbClr val="FFFF00"/>
                  </a:gs>
                  <a:gs pos="68000">
                    <a:schemeClr val="accent1">
                      <a:lumMod val="45000"/>
                      <a:lumOff val="55000"/>
                    </a:schemeClr>
                  </a:gs>
                  <a:gs pos="82000">
                    <a:srgbClr val="7030A0"/>
                  </a:gs>
                  <a:gs pos="100000">
                    <a:srgbClr val="7030A0"/>
                  </a:gs>
                </a:gsLst>
                <a:lin ang="0" scaled="1"/>
                <a:tileRect/>
              </a:gra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4221088"/>
            <a:ext cx="424847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cs typeface="Arial" panose="020B0604020202020204" pitchFamily="34" charset="0"/>
              </a:rPr>
              <a:t>Подготовила </a:t>
            </a:r>
          </a:p>
          <a:p>
            <a:pPr algn="r"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cs typeface="Arial" panose="020B0604020202020204" pitchFamily="34" charset="0"/>
              </a:rPr>
              <a:t>Учитель – логопед</a:t>
            </a:r>
          </a:p>
          <a:p>
            <a:pPr algn="r"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cs typeface="Arial" panose="020B0604020202020204" pitchFamily="34" charset="0"/>
              </a:rPr>
              <a:t>МБСКОУ Школа – интернат №37 </a:t>
            </a:r>
            <a:r>
              <a:rPr lang="en-US" dirty="0">
                <a:ln>
                  <a:solidFill>
                    <a:srgbClr val="002060"/>
                  </a:solidFill>
                </a:ln>
                <a:cs typeface="Arial" panose="020B0604020202020204" pitchFamily="34" charset="0"/>
              </a:rPr>
              <a:t>VIII</a:t>
            </a:r>
            <a:r>
              <a:rPr lang="ru-RU" dirty="0">
                <a:ln>
                  <a:solidFill>
                    <a:srgbClr val="002060"/>
                  </a:solidFill>
                </a:ln>
                <a:cs typeface="Arial" panose="020B0604020202020204" pitchFamily="34" charset="0"/>
              </a:rPr>
              <a:t> вида</a:t>
            </a:r>
          </a:p>
          <a:p>
            <a:pPr algn="r">
              <a:defRPr/>
            </a:pPr>
            <a:r>
              <a:rPr lang="ru-RU" dirty="0">
                <a:ln>
                  <a:solidFill>
                    <a:srgbClr val="002060"/>
                  </a:solidFill>
                </a:ln>
                <a:cs typeface="Arial" panose="020B0604020202020204" pitchFamily="34" charset="0"/>
              </a:rPr>
              <a:t>Шурыгина Анастасия Васильевна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48670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cs typeface="Arial" panose="020B0604020202020204" pitchFamily="34" charset="0"/>
              </a:rPr>
              <a:t>Разрезная картинка</a:t>
            </a:r>
          </a:p>
        </p:txBody>
      </p:sp>
      <p:pic>
        <p:nvPicPr>
          <p:cNvPr id="11267" name="Рисунок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463" y="1039813"/>
            <a:ext cx="388778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575" y="3284538"/>
            <a:ext cx="38877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1039813"/>
            <a:ext cx="38909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32325" y="3284538"/>
            <a:ext cx="39465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07025" y="1039813"/>
            <a:ext cx="23574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43557" y="332656"/>
            <a:ext cx="27393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cs typeface="Arial" panose="020B0604020202020204" pitchFamily="34" charset="0"/>
              </a:rPr>
              <a:t>Остановка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77875" y="1039813"/>
            <a:ext cx="428466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613" y="3749675"/>
            <a:ext cx="43529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5600" y="3644900"/>
            <a:ext cx="22447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211" y="332656"/>
            <a:ext cx="50160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cs typeface="Arial" panose="020B0604020202020204" pitchFamily="34" charset="0"/>
              </a:rPr>
              <a:t>«Посадка в автобус»</a:t>
            </a:r>
          </a:p>
        </p:txBody>
      </p:sp>
      <p:pic>
        <p:nvPicPr>
          <p:cNvPr id="15363" name="Picture 4" descr="C:\Users\user\Desktop\Рисунок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1650" y="1136650"/>
            <a:ext cx="81407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039813"/>
            <a:ext cx="78486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5211" y="332656"/>
            <a:ext cx="501605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cs typeface="Arial" panose="020B0604020202020204" pitchFamily="34" charset="0"/>
              </a:rPr>
              <a:t>«Посадка в автобус»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5452" y="692696"/>
            <a:ext cx="52325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cs typeface="Arial" panose="020B0604020202020204" pitchFamily="34" charset="0"/>
              </a:rPr>
              <a:t>«Оплачиваем проезд»</a:t>
            </a:r>
          </a:p>
        </p:txBody>
      </p:sp>
      <p:pic>
        <p:nvPicPr>
          <p:cNvPr id="17411" name="Picture 4" descr="C:\Users\user\Desktop\Рисунок2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5963" y="1258888"/>
            <a:ext cx="7710487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4213" y="1484313"/>
            <a:ext cx="78613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08314" y="332656"/>
            <a:ext cx="74098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cs typeface="Arial" panose="020B0604020202020204" pitchFamily="34" charset="0"/>
              </a:rPr>
              <a:t>Правила поведения в автобусе.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1341438"/>
            <a:ext cx="691356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08314" y="332656"/>
            <a:ext cx="740984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cs typeface="Arial" panose="020B0604020202020204" pitchFamily="34" charset="0"/>
              </a:rPr>
              <a:t>Правила поведения в автобусе.</a:t>
            </a:r>
            <a:endParaRPr lang="ru-RU" sz="4000" b="1" i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388" y="3357563"/>
            <a:ext cx="53403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1713" y="404813"/>
            <a:ext cx="4964112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0406356">
            <a:off x="531387" y="1200854"/>
            <a:ext cx="270259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40000">
                      <a:srgbClr val="FFC000"/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cs typeface="Arial" panose="020B0604020202020204" pitchFamily="34" charset="0"/>
              </a:rPr>
              <a:t>Подведение итогов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8325" y="1049338"/>
            <a:ext cx="2447925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95625" y="2089150"/>
            <a:ext cx="28813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1863" y="333375"/>
            <a:ext cx="2592387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2909" y="5181421"/>
            <a:ext cx="24479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40000">
                      <a:srgbClr val="FFC000"/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cs typeface="Arial" panose="020B0604020202020204" pitchFamily="34" charset="0"/>
              </a:rPr>
              <a:t>Посадка в автобус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1412" y="888445"/>
            <a:ext cx="270259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40000">
                      <a:srgbClr val="FFC000"/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cs typeface="Arial" panose="020B0604020202020204" pitchFamily="34" charset="0"/>
              </a:rPr>
              <a:t>Оплачиваем проезд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425" y="4713948"/>
            <a:ext cx="280299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40000">
                      <a:srgbClr val="FFC000"/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cs typeface="Arial" panose="020B0604020202020204" pitchFamily="34" charset="0"/>
              </a:rPr>
              <a:t>Уступаем место девочке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534" y="-290"/>
            <a:ext cx="412324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cs typeface="Arial" panose="020B0604020202020204" pitchFamily="34" charset="0"/>
              </a:rPr>
              <a:t>Продукт: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163" y="1397000"/>
            <a:ext cx="3095625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195887"/>
            <a:ext cx="302416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40000">
                      <a:srgbClr val="FFC000"/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cs typeface="Arial" panose="020B0604020202020204" pitchFamily="34" charset="0"/>
              </a:rPr>
              <a:t>Выходим из автобуса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5415087"/>
            <a:ext cx="41764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>
                  <a:solidFill>
                    <a:srgbClr val="00206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40000">
                      <a:srgbClr val="FFC000"/>
                    </a:gs>
                    <a:gs pos="100000">
                      <a:schemeClr val="accent1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cs typeface="Arial" panose="020B0604020202020204" pitchFamily="34" charset="0"/>
              </a:rPr>
              <a:t>Заранее готовимся к выходу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330200"/>
            <a:ext cx="295275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30354" y="548680"/>
            <a:ext cx="364875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cs typeface="Arial" panose="020B0604020202020204" pitchFamily="34" charset="0"/>
              </a:rPr>
              <a:t>Проект: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0" y="2060575"/>
            <a:ext cx="81026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990033"/>
                </a:solidFill>
              </a:rPr>
              <a:t>1.</a:t>
            </a:r>
            <a:r>
              <a:rPr lang="ru-RU" altLang="ru-RU" sz="4800">
                <a:solidFill>
                  <a:srgbClr val="990033"/>
                </a:solidFill>
              </a:rPr>
              <a:t> </a:t>
            </a:r>
            <a:r>
              <a:rPr lang="ru-RU" altLang="ru-RU" sz="4800" b="1">
                <a:solidFill>
                  <a:schemeClr val="tx2"/>
                </a:solidFill>
              </a:rPr>
              <a:t>П</a:t>
            </a:r>
            <a:r>
              <a:rPr lang="ru-RU" altLang="ru-RU" sz="4800">
                <a:solidFill>
                  <a:srgbClr val="990033"/>
                </a:solidFill>
              </a:rPr>
              <a:t>роблема.</a:t>
            </a:r>
          </a:p>
          <a:p>
            <a:r>
              <a:rPr lang="ru-RU" altLang="ru-RU" sz="4800">
                <a:solidFill>
                  <a:srgbClr val="990033"/>
                </a:solidFill>
              </a:rPr>
              <a:t>	</a:t>
            </a:r>
            <a:r>
              <a:rPr lang="ru-RU" altLang="ru-RU" sz="2800">
                <a:solidFill>
                  <a:srgbClr val="990033"/>
                </a:solidFill>
              </a:rPr>
              <a:t>2.</a:t>
            </a:r>
            <a:r>
              <a:rPr lang="ru-RU" altLang="ru-RU" sz="4800">
                <a:solidFill>
                  <a:srgbClr val="990033"/>
                </a:solidFill>
              </a:rPr>
              <a:t>  </a:t>
            </a:r>
            <a:r>
              <a:rPr lang="ru-RU" altLang="ru-RU" sz="4800" b="1">
                <a:solidFill>
                  <a:schemeClr val="tx2"/>
                </a:solidFill>
              </a:rPr>
              <a:t>П</a:t>
            </a:r>
            <a:r>
              <a:rPr lang="ru-RU" altLang="ru-RU" sz="4800">
                <a:solidFill>
                  <a:srgbClr val="990033"/>
                </a:solidFill>
              </a:rPr>
              <a:t>ланирование.</a:t>
            </a:r>
          </a:p>
          <a:p>
            <a:r>
              <a:rPr lang="ru-RU" altLang="ru-RU" sz="4800">
                <a:solidFill>
                  <a:srgbClr val="990033"/>
                </a:solidFill>
              </a:rPr>
              <a:t>		</a:t>
            </a:r>
            <a:r>
              <a:rPr lang="ru-RU" altLang="ru-RU" sz="2800">
                <a:solidFill>
                  <a:srgbClr val="990033"/>
                </a:solidFill>
              </a:rPr>
              <a:t>3.</a:t>
            </a:r>
            <a:r>
              <a:rPr lang="ru-RU" altLang="ru-RU" sz="4800">
                <a:solidFill>
                  <a:srgbClr val="990033"/>
                </a:solidFill>
              </a:rPr>
              <a:t> </a:t>
            </a:r>
            <a:r>
              <a:rPr lang="ru-RU" altLang="ru-RU" sz="4800" b="1">
                <a:solidFill>
                  <a:schemeClr val="tx2"/>
                </a:solidFill>
              </a:rPr>
              <a:t>П</a:t>
            </a:r>
            <a:r>
              <a:rPr lang="ru-RU" altLang="ru-RU" sz="4800">
                <a:solidFill>
                  <a:srgbClr val="990033"/>
                </a:solidFill>
              </a:rPr>
              <a:t>одготовка.</a:t>
            </a:r>
          </a:p>
          <a:p>
            <a:r>
              <a:rPr lang="ru-RU" altLang="ru-RU" sz="4800">
                <a:solidFill>
                  <a:srgbClr val="990033"/>
                </a:solidFill>
              </a:rPr>
              <a:t>			</a:t>
            </a:r>
            <a:r>
              <a:rPr lang="ru-RU" altLang="ru-RU" sz="2800">
                <a:solidFill>
                  <a:srgbClr val="990033"/>
                </a:solidFill>
              </a:rPr>
              <a:t>4.</a:t>
            </a:r>
            <a:r>
              <a:rPr lang="ru-RU" altLang="ru-RU" sz="4800">
                <a:solidFill>
                  <a:srgbClr val="990033"/>
                </a:solidFill>
              </a:rPr>
              <a:t> </a:t>
            </a:r>
            <a:r>
              <a:rPr lang="ru-RU" altLang="ru-RU" sz="4800" b="1">
                <a:solidFill>
                  <a:schemeClr val="tx2"/>
                </a:solidFill>
              </a:rPr>
              <a:t>П</a:t>
            </a:r>
            <a:r>
              <a:rPr lang="ru-RU" altLang="ru-RU" sz="4800">
                <a:solidFill>
                  <a:srgbClr val="990033"/>
                </a:solidFill>
              </a:rPr>
              <a:t>родукт.</a:t>
            </a:r>
          </a:p>
          <a:p>
            <a:r>
              <a:rPr lang="ru-RU" altLang="ru-RU" sz="4800">
                <a:solidFill>
                  <a:srgbClr val="990033"/>
                </a:solidFill>
              </a:rPr>
              <a:t>				</a:t>
            </a:r>
            <a:r>
              <a:rPr lang="ru-RU" altLang="ru-RU" sz="2800">
                <a:solidFill>
                  <a:srgbClr val="990033"/>
                </a:solidFill>
              </a:rPr>
              <a:t>5.</a:t>
            </a:r>
            <a:r>
              <a:rPr lang="ru-RU" altLang="ru-RU" sz="4800">
                <a:solidFill>
                  <a:srgbClr val="990033"/>
                </a:solidFill>
              </a:rPr>
              <a:t> </a:t>
            </a:r>
            <a:r>
              <a:rPr lang="ru-RU" altLang="ru-RU" sz="4800" b="1">
                <a:solidFill>
                  <a:schemeClr val="tx2"/>
                </a:solidFill>
              </a:rPr>
              <a:t>П</a:t>
            </a:r>
            <a:r>
              <a:rPr lang="ru-RU" altLang="ru-RU" sz="4800">
                <a:solidFill>
                  <a:srgbClr val="990033"/>
                </a:solidFill>
              </a:rPr>
              <a:t>резентация.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348880"/>
            <a:ext cx="68467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cs typeface="Arial" panose="020B0604020202020204" pitchFamily="34" charset="0"/>
              </a:rPr>
              <a:t>Спасибо за внимание.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539750" y="1052513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990033"/>
                </a:solidFill>
              </a:rPr>
              <a:t>Проблема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332656"/>
            <a:ext cx="741682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cs typeface="Arial" panose="020B0604020202020204" pitchFamily="34" charset="0"/>
              </a:rPr>
              <a:t>Участие детей и педагога </a:t>
            </a:r>
          </a:p>
          <a:p>
            <a:pPr>
              <a:defRPr/>
            </a:pPr>
            <a:r>
              <a:rPr lang="ru-RU" sz="2800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cs typeface="Arial" panose="020B0604020202020204" pitchFamily="34" charset="0"/>
              </a:rPr>
              <a:t>			на разных этапах проекта:</a:t>
            </a:r>
          </a:p>
        </p:txBody>
      </p:sp>
      <p:sp>
        <p:nvSpPr>
          <p:cNvPr id="4100" name="TextBox 26"/>
          <p:cNvSpPr txBox="1">
            <a:spLocks noChangeArrowheads="1"/>
          </p:cNvSpPr>
          <p:nvPr/>
        </p:nvSpPr>
        <p:spPr bwMode="auto">
          <a:xfrm>
            <a:off x="1116013" y="1484313"/>
            <a:ext cx="3455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990033"/>
                </a:solidFill>
              </a:rPr>
              <a:t>Планирование</a:t>
            </a:r>
          </a:p>
        </p:txBody>
      </p:sp>
      <p:graphicFrame>
        <p:nvGraphicFramePr>
          <p:cNvPr id="4101" name="Диаграмма 31"/>
          <p:cNvGraphicFramePr>
            <a:graphicFrameLocks/>
          </p:cNvGraphicFramePr>
          <p:nvPr/>
        </p:nvGraphicFramePr>
        <p:xfrm>
          <a:off x="4992688" y="1985963"/>
          <a:ext cx="3403600" cy="1908175"/>
        </p:xfrm>
        <a:graphic>
          <a:graphicData uri="http://schemas.openxmlformats.org/presentationml/2006/ole">
            <p:oleObj spid="_x0000_s5125" name="Диаграмма" r:id="rId4" imgW="3419424" imgH="1914516" progId="Excel.Chart.8">
              <p:embed/>
            </p:oleObj>
          </a:graphicData>
        </a:graphic>
      </p:graphicFrame>
      <p:graphicFrame>
        <p:nvGraphicFramePr>
          <p:cNvPr id="2" name="Диаграмма 37"/>
          <p:cNvGraphicFramePr>
            <a:graphicFrameLocks/>
          </p:cNvGraphicFramePr>
          <p:nvPr/>
        </p:nvGraphicFramePr>
        <p:xfrm>
          <a:off x="636588" y="1993900"/>
          <a:ext cx="3190875" cy="189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03" name="TextBox 38"/>
          <p:cNvSpPr txBox="1">
            <a:spLocks noChangeArrowheads="1"/>
          </p:cNvSpPr>
          <p:nvPr/>
        </p:nvSpPr>
        <p:spPr bwMode="auto">
          <a:xfrm>
            <a:off x="5724525" y="1416050"/>
            <a:ext cx="20875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990033"/>
                </a:solidFill>
              </a:rPr>
              <a:t>Подготовка</a:t>
            </a:r>
            <a:endParaRPr lang="ru-RU" altLang="ru-RU" sz="4000">
              <a:solidFill>
                <a:srgbClr val="990033"/>
              </a:solidFill>
            </a:endParaRPr>
          </a:p>
        </p:txBody>
      </p:sp>
      <p:sp>
        <p:nvSpPr>
          <p:cNvPr id="4104" name="TextBox 39"/>
          <p:cNvSpPr txBox="1">
            <a:spLocks noChangeArrowheads="1"/>
          </p:cNvSpPr>
          <p:nvPr/>
        </p:nvSpPr>
        <p:spPr bwMode="auto">
          <a:xfrm>
            <a:off x="1116013" y="3933825"/>
            <a:ext cx="20875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990033"/>
                </a:solidFill>
              </a:rPr>
              <a:t>Продукт</a:t>
            </a:r>
            <a:endParaRPr lang="ru-RU" altLang="ru-RU" sz="4000">
              <a:solidFill>
                <a:srgbClr val="990033"/>
              </a:solidFill>
            </a:endParaRPr>
          </a:p>
        </p:txBody>
      </p:sp>
      <p:graphicFrame>
        <p:nvGraphicFramePr>
          <p:cNvPr id="4105" name="Диаграмма 40"/>
          <p:cNvGraphicFramePr>
            <a:graphicFrameLocks/>
          </p:cNvGraphicFramePr>
          <p:nvPr/>
        </p:nvGraphicFramePr>
        <p:xfrm>
          <a:off x="5026025" y="4406900"/>
          <a:ext cx="3197225" cy="1898650"/>
        </p:xfrm>
        <a:graphic>
          <a:graphicData uri="http://schemas.openxmlformats.org/presentationml/2006/ole">
            <p:oleObj spid="_x0000_s5129" name="Диаграмма" r:id="rId6" imgW="3200400" imgH="1905059" progId="Excel.Chart.8">
              <p:embed/>
            </p:oleObj>
          </a:graphicData>
        </a:graphic>
      </p:graphicFrame>
      <p:sp>
        <p:nvSpPr>
          <p:cNvPr id="4106" name="TextBox 41"/>
          <p:cNvSpPr txBox="1">
            <a:spLocks noChangeArrowheads="1"/>
          </p:cNvSpPr>
          <p:nvPr/>
        </p:nvSpPr>
        <p:spPr bwMode="auto">
          <a:xfrm>
            <a:off x="5940425" y="3933825"/>
            <a:ext cx="23764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990033"/>
                </a:solidFill>
              </a:rPr>
              <a:t>Презентация</a:t>
            </a:r>
            <a:endParaRPr lang="ru-RU" altLang="ru-RU" sz="4000">
              <a:solidFill>
                <a:srgbClr val="990033"/>
              </a:solidFill>
            </a:endParaRPr>
          </a:p>
        </p:txBody>
      </p:sp>
      <p:graphicFrame>
        <p:nvGraphicFramePr>
          <p:cNvPr id="4107" name="Диаграмма 42"/>
          <p:cNvGraphicFramePr>
            <a:graphicFrameLocks/>
          </p:cNvGraphicFramePr>
          <p:nvPr/>
        </p:nvGraphicFramePr>
        <p:xfrm>
          <a:off x="628650" y="4483100"/>
          <a:ext cx="3197225" cy="1898650"/>
        </p:xfrm>
        <a:graphic>
          <a:graphicData uri="http://schemas.openxmlformats.org/presentationml/2006/ole">
            <p:oleObj spid="_x0000_s5131" name="Диаграмма" r:id="rId7" imgW="3200400" imgH="1905059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  <p:bldOleChart spid="4101" grpId="0"/>
      <p:bldGraphic spid="2" grpId="0">
        <p:bldAsOne/>
      </p:bldGraphic>
      <p:bldP spid="4103" grpId="0"/>
      <p:bldP spid="4104" grpId="0"/>
      <p:bldOleChart spid="4105" grpId="0"/>
      <p:bldP spid="4106" grpId="0"/>
      <p:bldOleChart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Диаграмма 22"/>
          <p:cNvGraphicFramePr>
            <a:graphicFrameLocks/>
          </p:cNvGraphicFramePr>
          <p:nvPr/>
        </p:nvGraphicFramePr>
        <p:xfrm>
          <a:off x="957263" y="1184275"/>
          <a:ext cx="7175500" cy="5156200"/>
        </p:xfrm>
        <a:graphic>
          <a:graphicData uri="http://schemas.openxmlformats.org/presentationml/2006/ole">
            <p:oleObj spid="_x0000_s6146" name="Диаграмма" r:id="rId3" imgW="7181951" imgH="5162653" progId="Excel.Chart.8">
              <p:embed/>
            </p:oleObj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539552" y="404664"/>
            <a:ext cx="801052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cs typeface="Arial" panose="020B0604020202020204" pitchFamily="34" charset="0"/>
              </a:rPr>
              <a:t>Соотношение компонентов</a:t>
            </a:r>
            <a:endParaRPr lang="ru-RU" sz="4400" b="1" i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34538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cs typeface="Arial" panose="020B0604020202020204" pitchFamily="34" charset="0"/>
              </a:rPr>
              <a:t>Проблема: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258888" y="1844675"/>
            <a:ext cx="77057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>
                <a:solidFill>
                  <a:srgbClr val="990033"/>
                </a:solidFill>
              </a:rPr>
              <a:t>Развитие диалогической речи детей со средней степенью умственной отсталости как залог успешной социально-бытовой адаптации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04664"/>
            <a:ext cx="34538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cs typeface="Arial" panose="020B0604020202020204" pitchFamily="34" charset="0"/>
              </a:rPr>
              <a:t>Проблема: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750" y="1341438"/>
            <a:ext cx="820737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3600" dirty="0">
                <a:solidFill>
                  <a:srgbClr val="990033"/>
                </a:solidFill>
                <a:cs typeface="Arial" panose="020B0604020202020204" pitchFamily="34" charset="0"/>
              </a:rPr>
              <a:t>Умение передать информацию собеседнику</a:t>
            </a:r>
          </a:p>
          <a:p>
            <a:pPr>
              <a:defRPr/>
            </a:pPr>
            <a:endParaRPr lang="ru-RU" altLang="ru-RU" sz="3600" dirty="0">
              <a:solidFill>
                <a:srgbClr val="990033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3600" dirty="0">
                <a:solidFill>
                  <a:srgbClr val="990033"/>
                </a:solidFill>
                <a:cs typeface="Arial" panose="020B0604020202020204" pitchFamily="34" charset="0"/>
              </a:rPr>
              <a:t>Умение понимать и осмысливать информацию</a:t>
            </a:r>
          </a:p>
          <a:p>
            <a:pPr>
              <a:defRPr/>
            </a:pPr>
            <a:endParaRPr lang="ru-RU" altLang="ru-RU" sz="3600" dirty="0">
              <a:solidFill>
                <a:srgbClr val="990033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3600" dirty="0">
                <a:solidFill>
                  <a:srgbClr val="990033"/>
                </a:solidFill>
                <a:cs typeface="Arial" panose="020B0604020202020204" pitchFamily="34" charset="0"/>
              </a:rPr>
              <a:t>Умение общаться и взаимодействовать с собеседником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2961" y="260648"/>
            <a:ext cx="480131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cs typeface="Arial" panose="020B0604020202020204" pitchFamily="34" charset="0"/>
              </a:rPr>
              <a:t>Планирование: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3213100"/>
            <a:ext cx="8207375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Экскурсия: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4400" dirty="0">
                <a:solidFill>
                  <a:srgbClr val="990033"/>
                </a:solidFill>
                <a:cs typeface="Arial" panose="020B0604020202020204" pitchFamily="34" charset="0"/>
              </a:rPr>
              <a:t>Подготовка</a:t>
            </a:r>
          </a:p>
          <a:p>
            <a:pPr>
              <a:defRPr/>
            </a:pPr>
            <a:endParaRPr lang="ru-RU" altLang="ru-RU" sz="1400" dirty="0">
              <a:solidFill>
                <a:srgbClr val="990033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4400" dirty="0">
                <a:solidFill>
                  <a:srgbClr val="990033"/>
                </a:solidFill>
                <a:cs typeface="Arial" panose="020B0604020202020204" pitchFamily="34" charset="0"/>
              </a:rPr>
              <a:t>Проведение</a:t>
            </a:r>
          </a:p>
          <a:p>
            <a:pPr>
              <a:defRPr/>
            </a:pPr>
            <a:endParaRPr lang="ru-RU" altLang="ru-RU" sz="1400" dirty="0">
              <a:solidFill>
                <a:srgbClr val="990033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4400" dirty="0">
                <a:solidFill>
                  <a:srgbClr val="990033"/>
                </a:solidFill>
                <a:cs typeface="Arial" panose="020B0604020202020204" pitchFamily="34" charset="0"/>
              </a:rPr>
              <a:t>Подведение итогов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985838"/>
            <a:ext cx="8207375" cy="2555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400" dirty="0">
                <a:solidFill>
                  <a:srgbClr val="002060"/>
                </a:solidFill>
                <a:cs typeface="Arial" panose="020B0604020202020204" pitchFamily="34" charset="0"/>
              </a:rPr>
              <a:t>Основные принципы:</a:t>
            </a: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4400" dirty="0">
                <a:solidFill>
                  <a:srgbClr val="990033"/>
                </a:solidFill>
                <a:cs typeface="Arial" panose="020B0604020202020204" pitchFamily="34" charset="0"/>
              </a:rPr>
              <a:t>Наглядность</a:t>
            </a:r>
          </a:p>
          <a:p>
            <a:pPr>
              <a:defRPr/>
            </a:pPr>
            <a:endParaRPr lang="ru-RU" altLang="ru-RU" sz="1400" dirty="0">
              <a:solidFill>
                <a:srgbClr val="990033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ru-RU" altLang="ru-RU" sz="4400" dirty="0">
                <a:solidFill>
                  <a:srgbClr val="990033"/>
                </a:solidFill>
                <a:cs typeface="Arial" panose="020B0604020202020204" pitchFamily="34" charset="0"/>
              </a:rPr>
              <a:t>Практическая деятельность</a:t>
            </a:r>
          </a:p>
          <a:p>
            <a:pPr>
              <a:defRPr/>
            </a:pPr>
            <a:endParaRPr lang="ru-RU" altLang="ru-RU" sz="1400" dirty="0">
              <a:solidFill>
                <a:srgbClr val="990033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328" y="260648"/>
            <a:ext cx="81032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cs typeface="Arial" panose="020B0604020202020204" pitchFamily="34" charset="0"/>
              </a:rPr>
              <a:t>Подготовительные мероприятия</a:t>
            </a:r>
          </a:p>
        </p:txBody>
      </p:sp>
      <p:pic>
        <p:nvPicPr>
          <p:cNvPr id="8195" name="Рисунок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13" y="1309688"/>
            <a:ext cx="380365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3575" y="3644900"/>
            <a:ext cx="384333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67250" y="1309688"/>
            <a:ext cx="38163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67250" y="3644900"/>
            <a:ext cx="377983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363" y="550863"/>
            <a:ext cx="3490912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550863"/>
            <a:ext cx="3455987" cy="58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146</Words>
  <Application>Microsoft Office PowerPoint</Application>
  <PresentationFormat>Экран (4:3)</PresentationFormat>
  <Paragraphs>58</Paragraphs>
  <Slides>20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Calibri</vt:lpstr>
      <vt:lpstr>Arial</vt:lpstr>
      <vt:lpstr>Wingdings</vt:lpstr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Вантрусова ГЮ</cp:lastModifiedBy>
  <cp:revision>62</cp:revision>
  <dcterms:created xsi:type="dcterms:W3CDTF">2012-12-02T16:48:00Z</dcterms:created>
  <dcterms:modified xsi:type="dcterms:W3CDTF">2016-04-04T05:04:04Z</dcterms:modified>
</cp:coreProperties>
</file>