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21" r:id="rId4"/>
    <p:sldId id="338" r:id="rId5"/>
    <p:sldId id="339" r:id="rId6"/>
    <p:sldId id="340" r:id="rId7"/>
    <p:sldId id="341" r:id="rId8"/>
    <p:sldId id="342" r:id="rId9"/>
    <p:sldId id="345" r:id="rId10"/>
    <p:sldId id="346" r:id="rId11"/>
    <p:sldId id="289" r:id="rId12"/>
    <p:sldId id="337" r:id="rId13"/>
    <p:sldId id="322" r:id="rId14"/>
    <p:sldId id="324" r:id="rId15"/>
    <p:sldId id="331" r:id="rId16"/>
    <p:sldId id="294" r:id="rId17"/>
    <p:sldId id="343" r:id="rId18"/>
    <p:sldId id="34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2FEF0-2BBF-46C4-A716-9DD9CF32710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28A3F-57D0-4BB4-B615-7459F722B6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76CA8-4E9C-485A-998B-F7420353845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8CBD5-CF6F-45F9-A79F-FD1DB8385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2C29647-C51A-4916-99C3-5F36D7227F70}" type="slidenum">
              <a:rPr lang="ru-RU" smtClean="0">
                <a:latin typeface="Corbel" pitchFamily="34" charset="0"/>
                <a:cs typeface="Lucida Sans Unicode" pitchFamily="34" charset="0"/>
              </a:rPr>
              <a:pPr/>
              <a:t>15</a:t>
            </a:fld>
            <a:endParaRPr lang="ru-RU" smtClean="0">
              <a:latin typeface="Corbel" pitchFamily="34" charset="0"/>
              <a:cs typeface="Lucida Sans Unicode" pitchFamily="34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221088"/>
            <a:ext cx="7406640" cy="2376264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>Организация фронтального </a:t>
            </a:r>
            <a:r>
              <a:rPr lang="ru-RU" sz="2800" b="1" i="1" dirty="0" smtClean="0"/>
              <a:t>и выборочного психологического тестирования обучающихся образовательных организаций Челябинской области </a:t>
            </a:r>
            <a:r>
              <a:rPr lang="ru-RU" sz="2800" b="1" i="1" dirty="0" smtClean="0"/>
              <a:t>:</a:t>
            </a:r>
            <a:br>
              <a:rPr lang="ru-RU" sz="2800" b="1" i="1" dirty="0" smtClean="0"/>
            </a:br>
            <a:r>
              <a:rPr lang="ru-RU" sz="2800" b="1" i="1" dirty="0" smtClean="0"/>
              <a:t>итоги 2012-</a:t>
            </a:r>
            <a:r>
              <a:rPr lang="ru-RU" sz="2800" b="1" i="1" dirty="0" smtClean="0"/>
              <a:t>2015 годов и перспективы 2016г.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Кулькова Жанна Геннадьевна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директор ГБОУ «Областной центр диагностики и консультирования», руководитель Регионального центра обработки результатов тестирования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3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49808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Анкета социально-психологического тестирования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 </a:t>
            </a:r>
            <a:r>
              <a:rPr lang="ru-RU" sz="2000" u="sng" dirty="0" smtClean="0"/>
              <a:t>Инструкция</a:t>
            </a:r>
            <a:r>
              <a:rPr lang="ru-RU" sz="2000" u="sng" dirty="0" smtClean="0"/>
              <a:t>:</a:t>
            </a:r>
            <a:r>
              <a:rPr lang="ru-RU" sz="2000" dirty="0" smtClean="0"/>
              <a:t> Прочитай утверждение. Поставь любой значок в колонке выбранного тобой ответа: ДА - если это утверждение про тебя, НЕТ – если это утверждение к тебе не подходит. Если затрудняешься ответить, поставь значок в средней колонке. По каждому утверждению может быть только один ответ. </a:t>
            </a:r>
            <a:br>
              <a:rPr lang="ru-RU" sz="2000" dirty="0" smtClean="0"/>
            </a:br>
            <a:r>
              <a:rPr lang="ru-RU" sz="2000" b="1" dirty="0" smtClean="0"/>
              <a:t>Внимание!</a:t>
            </a:r>
            <a:r>
              <a:rPr lang="ru-RU" sz="2000" dirty="0" smtClean="0"/>
              <a:t> Анкета заполняется анонимно. Подписывать её не нужно.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204864"/>
            <a:ext cx="7962088" cy="465313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Я занимаюсь в секции, кружке, в учреждении дополнительного образования</a:t>
            </a:r>
          </a:p>
          <a:p>
            <a:r>
              <a:rPr lang="ru-RU" dirty="0" smtClean="0"/>
              <a:t>Я скорее доволен своей жизнью, чем недоволен</a:t>
            </a:r>
          </a:p>
          <a:p>
            <a:r>
              <a:rPr lang="ru-RU" dirty="0" smtClean="0"/>
              <a:t> </a:t>
            </a:r>
            <a:r>
              <a:rPr lang="ru-RU" dirty="0" smtClean="0"/>
              <a:t>У </a:t>
            </a:r>
            <a:r>
              <a:rPr lang="ru-RU" dirty="0" smtClean="0"/>
              <a:t>меня есть друзья, с которыми я могу поделиться своими переживаниями</a:t>
            </a:r>
          </a:p>
          <a:p>
            <a:r>
              <a:rPr lang="ru-RU" dirty="0" smtClean="0"/>
              <a:t>Я считаю себя здоровым</a:t>
            </a:r>
          </a:p>
          <a:p>
            <a:r>
              <a:rPr lang="ru-RU" dirty="0" smtClean="0"/>
              <a:t> </a:t>
            </a:r>
            <a:r>
              <a:rPr lang="ru-RU" dirty="0" smtClean="0"/>
              <a:t>Моя </a:t>
            </a:r>
            <a:r>
              <a:rPr lang="ru-RU" dirty="0" smtClean="0"/>
              <a:t>семья дружная, члены моей семьи помогают друг другу</a:t>
            </a:r>
          </a:p>
          <a:p>
            <a:r>
              <a:rPr lang="ru-RU" dirty="0" smtClean="0"/>
              <a:t>Я хожу в школу с удовольствием</a:t>
            </a:r>
          </a:p>
          <a:p>
            <a:r>
              <a:rPr lang="ru-RU" dirty="0" smtClean="0"/>
              <a:t> </a:t>
            </a:r>
            <a:r>
              <a:rPr lang="ru-RU" dirty="0" smtClean="0"/>
              <a:t>Большинство </a:t>
            </a:r>
            <a:r>
              <a:rPr lang="ru-RU" dirty="0" smtClean="0"/>
              <a:t>людей, с которыми я общаюсь, понимают меня</a:t>
            </a:r>
          </a:p>
          <a:p>
            <a:r>
              <a:rPr lang="ru-RU" dirty="0" smtClean="0"/>
              <a:t>В школе я получаю оценки, соответствующие моим способностям</a:t>
            </a:r>
          </a:p>
          <a:p>
            <a:r>
              <a:rPr lang="ru-RU" dirty="0" smtClean="0"/>
              <a:t>Я знаю, куда и к кому в случае необходимости я могу обратиться за психологической помощью</a:t>
            </a:r>
          </a:p>
          <a:p>
            <a:r>
              <a:rPr lang="ru-RU" dirty="0" smtClean="0"/>
              <a:t>В моей жизни редко бывают непредсказуемые ситуации, опасности, трудности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2011 года (в режиме апробации на базе реабилитационного отделения ГБОУ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ОЦДиК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по 2015 в образовательных организациях Челябинской области проведено выборочное (экспертное) анонимное психологическое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обучающихся в целях раннего выявления незаконного потребления наркотических средств и психотропных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веществ. </a:t>
            </a:r>
          </a:p>
          <a:p>
            <a:pPr marL="82296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период 2011-2015 года в нем приняли участ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ие </a:t>
            </a:r>
            <a:r>
              <a:rPr lang="ru-RU" sz="4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8476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обучающихся из 47 образовательных организаций.</a:t>
            </a:r>
          </a:p>
          <a:p>
            <a:pPr marL="82296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 социально-психологического тестирования обучающихся – выявления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групп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риска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 потребления наркотических средств и психотропных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веществ.</a:t>
            </a:r>
          </a:p>
          <a:p>
            <a:pPr marL="82296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«Группа риска»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группа несовершеннолетних,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которые в силу определенных обстоятельств своей жизни более других подвержены негативным внешним воздействиям со стороны общества и его криминальных элементов, что приводит к социальной и психологической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310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pPr algn="ctr"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Цели выборочного психологического тестирования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ru-RU" dirty="0" smtClean="0"/>
              <a:t>Определение актуального психологического статуса подростков Челябинской области, специфики статуса по объективным условиям (возраст, пол, место проживания, образовательная программа)</a:t>
            </a:r>
          </a:p>
          <a:p>
            <a:r>
              <a:rPr lang="ru-RU" dirty="0" smtClean="0"/>
              <a:t> Совершенствование профилактической работы в образовательных организациях Челябинской области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r>
              <a:rPr lang="ru-RU" sz="3300" dirty="0"/>
              <a:t>Количество участников исследования </a:t>
            </a:r>
            <a:r>
              <a:rPr lang="ru-RU" sz="3300" dirty="0" smtClean="0"/>
              <a:t>2012 г. – </a:t>
            </a:r>
            <a:r>
              <a:rPr lang="ru-RU" sz="4400" b="1" dirty="0" smtClean="0"/>
              <a:t>1801</a:t>
            </a:r>
            <a:r>
              <a:rPr lang="ru-RU" sz="3200" dirty="0" smtClean="0"/>
              <a:t> </a:t>
            </a:r>
            <a:r>
              <a:rPr lang="ru-RU" sz="3300" dirty="0" smtClean="0"/>
              <a:t>обучающийся </a:t>
            </a:r>
            <a:r>
              <a:rPr lang="ru-RU" sz="3300" dirty="0"/>
              <a:t>ОУ (чел.)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438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33488" y="1757363"/>
            <a:ext cx="7515225" cy="4408487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2013 год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 запросу Министерства социальных отношений Челябинской области (письмо № 1650-ООП от 01.10.2012г.) было проведено тестирование воспитанников  государственных учреждений для детей-сирот и детей, оставшихся без попечения родителей. </a:t>
            </a:r>
          </a:p>
          <a:p>
            <a:r>
              <a:rPr lang="ru-RU" dirty="0" smtClean="0"/>
              <a:t>В исследовании приняли участие учащиеся МСКОУ школы-интерната № 13 г.Челябинска, воспитанники </a:t>
            </a:r>
            <a:r>
              <a:rPr lang="ru-RU" dirty="0" err="1" smtClean="0"/>
              <a:t>Кулуевского</a:t>
            </a:r>
            <a:r>
              <a:rPr lang="ru-RU" dirty="0" smtClean="0"/>
              <a:t> детского дома и детского дома г. </a:t>
            </a:r>
            <a:r>
              <a:rPr lang="ru-RU" dirty="0" err="1" smtClean="0"/>
              <a:t>Южноуральска</a:t>
            </a:r>
            <a:r>
              <a:rPr lang="ru-RU" dirty="0" smtClean="0"/>
              <a:t>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Охват психологическим тестированием в 2014 году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584325" y="1655763"/>
            <a:ext cx="7559675" cy="736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63538" indent="-274638" algn="ctr">
              <a:spcBef>
                <a:spcPts val="600"/>
              </a:spcBef>
              <a:buClrTx/>
              <a:buSzPct val="80000"/>
              <a:buFontTx/>
              <a:buNone/>
              <a:tabLst>
                <a:tab pos="363538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3100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</a:tabLst>
            </a:pPr>
            <a:r>
              <a:rPr lang="ru-RU" sz="2600" b="1">
                <a:solidFill>
                  <a:srgbClr val="4B1F6F"/>
                </a:solidFill>
              </a:rPr>
              <a:t>Тестирование прошли 3894 подростка</a:t>
            </a:r>
          </a:p>
          <a:p>
            <a:pPr marL="363538" indent="-274638">
              <a:spcBef>
                <a:spcPts val="600"/>
              </a:spcBef>
              <a:buClrTx/>
              <a:buSzPct val="80000"/>
              <a:buFontTx/>
              <a:buNone/>
              <a:tabLst>
                <a:tab pos="363538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3100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</a:tabLst>
            </a:pPr>
            <a:r>
              <a:rPr lang="ru-RU" sz="28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600" y="2232025"/>
            <a:ext cx="8280400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/>
          <a:lstStyle/>
          <a:p>
            <a:pPr marL="82296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апреле-мае 2015 года проведено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подведомственных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Управлению профессионального образования Министерства образования и науки Челябинской области. </a:t>
            </a:r>
          </a:p>
          <a:p>
            <a:pPr marL="82296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тестировании приняли участие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2221 обучающийся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046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Планируемый охват в 2016г.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106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dirty="0" smtClean="0"/>
              <a:t>4 муниципальных образования (Троицкий ГО, </a:t>
            </a:r>
            <a:r>
              <a:rPr lang="ru-RU" dirty="0" err="1" smtClean="0"/>
              <a:t>Чебаркульский</a:t>
            </a:r>
            <a:r>
              <a:rPr lang="ru-RU" dirty="0" smtClean="0"/>
              <a:t> и Красноармейский МР, Курчатовский район г.Челябинска)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/>
              <a:t>13 </a:t>
            </a:r>
            <a:r>
              <a:rPr lang="ru-RU" dirty="0" smtClean="0"/>
              <a:t>общеобразовательных средних школ (7-8 классы)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/>
              <a:t>2 учреждения, реализующих профессиональные образовательные программы среднего профессионального образования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/>
              <a:t>Около 2 </a:t>
            </a:r>
            <a:r>
              <a:rPr lang="ru-RU" dirty="0" smtClean="0"/>
              <a:t>500 </a:t>
            </a:r>
            <a:r>
              <a:rPr lang="ru-RU" dirty="0" smtClean="0"/>
              <a:t>подростков в возрасте 14-18 лет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imi.org.ua/photos/2013_05/136912027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971800"/>
            <a:ext cx="560863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Заголовок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752600"/>
          </a:xfrm>
        </p:spPr>
        <p:txBody>
          <a:bodyPr/>
          <a:lstStyle/>
          <a:p>
            <a:pPr algn="ctr"/>
            <a:r>
              <a:rPr lang="ru-RU" b="1" i="1" smtClean="0">
                <a:solidFill>
                  <a:srgbClr val="FF3300"/>
                </a:solidFill>
              </a:rPr>
              <a:t>Вместе мы решим любые проблемы!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основания организации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1071546"/>
            <a:ext cx="8290778" cy="517685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 29.12.2012 № 273-ФЗ «Об образовании в Российской Федерации» п. 15.1 ч. 3 ст. 28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социально-психологического тестирования обучающихся в целях раннего выявления незаконного потребления наркотических средств и психотропных веществ относится к компетенции образовательной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России от 12.04.2011г. №1474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«О психологическом тестировании обучающихся образовательных учреждений, реализующих общеобразовательные программы основного общего, среднего (полного) общего образования и профессиональные образовательные программы начального профессионального, среднего профессионального и высшего профессионального образования, на предмет потребления наркотических средств, психотропных и других токсических веществ»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Приказ Министерства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образования и науки Российской Федерации от 16 июня 2014 г. № 658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«Об утверждении порядка проведения социально-психологического тестирования лиц, обучающихся в общеобразовательных организациях и профессиональных образовательных организациях, а также в образовательных организациях высшего образования»</a:t>
            </a:r>
          </a:p>
        </p:txBody>
      </p:sp>
    </p:spTree>
    <p:extLst>
      <p:ext uri="{BB962C8B-B14F-4D97-AF65-F5344CB8AC3E}">
        <p14:creationId xmlns="" xmlns:p14="http://schemas.microsoft.com/office/powerpoint/2010/main" val="404178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Региональная нормативная база фронтального тестирования обучающихся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077544"/>
          </a:xfrm>
        </p:spPr>
        <p:txBody>
          <a:bodyPr>
            <a:normAutofit fontScale="47500" lnSpcReduction="20000"/>
          </a:bodyPr>
          <a:lstStyle/>
          <a:p>
            <a:r>
              <a:rPr lang="ru-RU" sz="4300" dirty="0" smtClean="0"/>
              <a:t>приказ Министерства образования и науки Челябинской области № 01/1338 от 15.05.2015г. «Об организации и проведении социально-психологического тестирования обучающихся образовательных организаций Челябинской области в 2015-2016 учебном году»</a:t>
            </a:r>
          </a:p>
          <a:p>
            <a:r>
              <a:rPr lang="ru-RU" sz="4300" dirty="0" smtClean="0"/>
              <a:t>письмо Министерства образования и науки Челябинской области № 05/5304 от 26.06.2015г. «О проведении социально-психологического тестирования» (для МОУ)</a:t>
            </a:r>
          </a:p>
          <a:p>
            <a:r>
              <a:rPr lang="ru-RU" sz="4300" dirty="0" smtClean="0"/>
              <a:t>приказ Министерства образования и науки Челябинской области № 01/1822 от 25.06.2015г. «О возложении полномочий»</a:t>
            </a:r>
          </a:p>
          <a:p>
            <a:r>
              <a:rPr lang="ru-RU" sz="4300" dirty="0" smtClean="0"/>
              <a:t>письмо Министерства образования и науки Челябинской области № 01/5808 от 08.07.2015г. «О проведении социально-психологического тестирования» (для СПО) </a:t>
            </a:r>
          </a:p>
          <a:p>
            <a:r>
              <a:rPr lang="ru-RU" sz="4300" dirty="0" smtClean="0"/>
              <a:t>письмо Министерства образования и науки Челябинской области № 05/5827 от 08.07.2015г. «В дополнение к письму № 05/5304 от 26.06.2015г. 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pPr algn="ctr">
              <a:defRPr/>
            </a:pP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Цели фронтального социально-психологического тестирования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ru-RU" dirty="0" smtClean="0"/>
              <a:t>Мониторинг психологического статуса обучающихся по параметру субъективно оцененного психологического комфорта</a:t>
            </a:r>
          </a:p>
          <a:p>
            <a:r>
              <a:rPr lang="ru-RU" dirty="0" smtClean="0"/>
              <a:t>Определение МР и ГО для последующего медицинского тестирования в образовательных организациях Челябинской области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2015 год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фронтальном психологическом тестировании приняли участие </a:t>
            </a:r>
            <a:r>
              <a:rPr lang="ru-RU" b="1" dirty="0" smtClean="0"/>
              <a:t>113 067</a:t>
            </a:r>
            <a:r>
              <a:rPr lang="ru-RU" dirty="0" smtClean="0"/>
              <a:t> обучающихся общеобразовательных учреждений (школ, гимназий, лицеев) из 42 муниципальных образований Челябинской области.</a:t>
            </a:r>
          </a:p>
          <a:p>
            <a:r>
              <a:rPr lang="ru-RU" dirty="0" smtClean="0"/>
              <a:t> От списочного состава общеобразовательных учреждений территорий, принявших участие в тестировании (148 048 чел.), количество обследованных составляет 76,3 %. </a:t>
            </a:r>
          </a:p>
          <a:p>
            <a:r>
              <a:rPr lang="ru-RU" dirty="0" smtClean="0"/>
              <a:t>В психологическом тестировании приняли участие обучающиеся с 5 по 11 класс из </a:t>
            </a:r>
            <a:r>
              <a:rPr lang="ru-RU" b="1" dirty="0" smtClean="0"/>
              <a:t>663</a:t>
            </a:r>
            <a:r>
              <a:rPr lang="ru-RU" dirty="0" smtClean="0"/>
              <a:t> образовательных организаций.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В группу риска вошло 10 598 обучающихся (</a:t>
            </a:r>
            <a:r>
              <a:rPr lang="ru-RU" sz="4000" b="1" u="sng" dirty="0" smtClean="0"/>
              <a:t>9,37%)</a:t>
            </a:r>
            <a:r>
              <a:rPr lang="ru-RU" sz="4000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Максимально высокий процент группы риска отмечен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Саткинском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МР (13,03%).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Высокие – более 10%, показатели группы риска в следующих муниципальных образованиях: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Снежинский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 (12,53%),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Еткульский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МР (12,5%),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Курчатовский, Ленинский и Металлургический районы Челябинского ГО (14,5%, 12,6% и 12,5% соответственно),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Озерский ГО (11,6%),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Златоустовский ГО (10, 73%),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Миасский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 (10,71%),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Копейский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 (10,7%),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Магнитогорский ГО (10,46%),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Катав-Ивановский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МР (10,3 3%).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Минимальный процент группы риска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Варненском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МР (3,48%).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Низкие показатели – менее 5%, показатели группы риска в следующих муниципальных образованиях: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Пластовский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М.Р. (3,7%), Чесменский МР (4,65%) и Увельский МР (4,96%).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Вызывает сомнение достоверность информации, предоставленной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Чебаркульским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МР (0%  группы риска).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28.01.2016г. не предоставлена информация Красноармейским МР.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pPr algn="ctr"/>
            <a:r>
              <a:rPr lang="ru-RU" dirty="0" smtClean="0"/>
              <a:t>2015 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Охват фронтальным психологическим тестированием в учреждениях СПО составил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15 949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студентов (57,8 %).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931 студент (3,4%) отказался участвовать в психологическом тестировании.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1033 человека отнесены к группе риска, что составляет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6,96%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 участников обследования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Перспективы 2016 года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Фронтальное социально-психологическое тестирование обучающихся 5-11 классов общеобразовательных организаций- 100% охват = 150.000 чел.</a:t>
            </a:r>
          </a:p>
          <a:p>
            <a:r>
              <a:rPr lang="ru-RU" dirty="0" smtClean="0"/>
              <a:t>Фронтальное социально-психологическое тестирование студентов СПО 1-2 курсов = 25.000 чел.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578</TotalTime>
  <Words>906</Words>
  <Application>Microsoft Office PowerPoint</Application>
  <PresentationFormat>Экран (4:3)</PresentationFormat>
  <Paragraphs>80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Организация фронтального и выборочного психологического тестирования обучающихся образовательных организаций Челябинской области : итоги 2012-2015 годов и перспективы 2016г.  Кулькова Жанна Геннадьевна,  директор ГБОУ «Областной центр диагностики и консультирования», руководитель Регионального центра обработки результатов тестирования    </vt:lpstr>
      <vt:lpstr>Нормативные основания организации</vt:lpstr>
      <vt:lpstr>Региональная нормативная база фронтального тестирования обучающихся </vt:lpstr>
      <vt:lpstr>Цели фронтального социально-психологического тестирования</vt:lpstr>
      <vt:lpstr>2015 год</vt:lpstr>
      <vt:lpstr>В группу риска вошло 10 598 обучающихся (9,37%)  </vt:lpstr>
      <vt:lpstr>Слайд 7</vt:lpstr>
      <vt:lpstr>2015 г.</vt:lpstr>
      <vt:lpstr>Перспективы 2016 года</vt:lpstr>
      <vt:lpstr>Анкета социально-психологического тестирования   Инструкция: Прочитай утверждение. Поставь любой значок в колонке выбранного тобой ответа: ДА - если это утверждение про тебя, НЕТ – если это утверждение к тебе не подходит. Если затрудняешься ответить, поставь значок в средней колонке. По каждому утверждению может быть только один ответ.  Внимание! Анкета заполняется анонимно. Подписывать её не нужно. </vt:lpstr>
      <vt:lpstr>Слайд 11</vt:lpstr>
      <vt:lpstr>Цели выборочного психологического тестирования</vt:lpstr>
      <vt:lpstr>Количество участников исследования 2012 г. – 1801 обучающийся ОУ (чел.) </vt:lpstr>
      <vt:lpstr>2013 год</vt:lpstr>
      <vt:lpstr>Слайд 15</vt:lpstr>
      <vt:lpstr>Слайд 16</vt:lpstr>
      <vt:lpstr>Планируемый охват в 2016г.</vt:lpstr>
      <vt:lpstr>Вместе мы решим любые проблемы!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Специалист</dc:creator>
  <cp:lastModifiedBy>***</cp:lastModifiedBy>
  <cp:revision>70</cp:revision>
  <dcterms:created xsi:type="dcterms:W3CDTF">2015-05-13T04:13:06Z</dcterms:created>
  <dcterms:modified xsi:type="dcterms:W3CDTF">2016-02-15T08:12:33Z</dcterms:modified>
</cp:coreProperties>
</file>